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1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2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2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drawings/drawing1.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drawings/drawing2.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9" r:id="rId2"/>
  </p:sldMasterIdLst>
  <p:notesMasterIdLst>
    <p:notesMasterId r:id="rId41"/>
  </p:notesMasterIdLst>
  <p:sldIdLst>
    <p:sldId id="256" r:id="rId3"/>
    <p:sldId id="4004" r:id="rId4"/>
    <p:sldId id="4005" r:id="rId5"/>
    <p:sldId id="4048" r:id="rId6"/>
    <p:sldId id="4049" r:id="rId7"/>
    <p:sldId id="4050" r:id="rId8"/>
    <p:sldId id="4031" r:id="rId9"/>
    <p:sldId id="4034" r:id="rId10"/>
    <p:sldId id="4047" r:id="rId11"/>
    <p:sldId id="4043" r:id="rId12"/>
    <p:sldId id="4051" r:id="rId13"/>
    <p:sldId id="4008" r:id="rId14"/>
    <p:sldId id="4052" r:id="rId15"/>
    <p:sldId id="4053" r:id="rId16"/>
    <p:sldId id="4054" r:id="rId17"/>
    <p:sldId id="4055" r:id="rId18"/>
    <p:sldId id="4056" r:id="rId19"/>
    <p:sldId id="4057" r:id="rId20"/>
    <p:sldId id="4058" r:id="rId21"/>
    <p:sldId id="4059" r:id="rId22"/>
    <p:sldId id="4060" r:id="rId23"/>
    <p:sldId id="4061" r:id="rId24"/>
    <p:sldId id="4039" r:id="rId25"/>
    <p:sldId id="4040" r:id="rId26"/>
    <p:sldId id="4046" r:id="rId27"/>
    <p:sldId id="4045" r:id="rId28"/>
    <p:sldId id="4025" r:id="rId29"/>
    <p:sldId id="299" r:id="rId30"/>
    <p:sldId id="4062" r:id="rId31"/>
    <p:sldId id="4063" r:id="rId32"/>
    <p:sldId id="4064" r:id="rId33"/>
    <p:sldId id="4065" r:id="rId34"/>
    <p:sldId id="4066" r:id="rId35"/>
    <p:sldId id="4067" r:id="rId36"/>
    <p:sldId id="4068" r:id="rId37"/>
    <p:sldId id="4069" r:id="rId38"/>
    <p:sldId id="4070" r:id="rId39"/>
    <p:sldId id="260" r:id="rId4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9AAC"/>
    <a:srgbClr val="0D50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905" autoAdjust="0"/>
    <p:restoredTop sz="94660"/>
  </p:normalViewPr>
  <p:slideViewPr>
    <p:cSldViewPr snapToGrid="0">
      <p:cViewPr varScale="1">
        <p:scale>
          <a:sx n="72" d="100"/>
          <a:sy n="72" d="100"/>
        </p:scale>
        <p:origin x="420" y="66"/>
      </p:cViewPr>
      <p:guideLst/>
    </p:cSldViewPr>
  </p:slideViewPr>
  <p:notesTextViewPr>
    <p:cViewPr>
      <p:scale>
        <a:sx n="1" d="1"/>
        <a:sy n="1" d="1"/>
      </p:scale>
      <p:origin x="0" y="0"/>
    </p:cViewPr>
  </p:notesTextViewPr>
  <p:notesViewPr>
    <p:cSldViewPr snapToGrid="0">
      <p:cViewPr varScale="1">
        <p:scale>
          <a:sx n="93" d="100"/>
          <a:sy n="93" d="100"/>
        </p:scale>
        <p:origin x="3504" y="2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G:\Mi%20unidad\LABORAL\2-HSRI\COMITES\2023\Comites%20dic%202023\Autodiagn&#243;stico_Lineamientos%20Espec&#237;ficos%20-%2020231003.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package" Target="../embeddings/Microsoft_Excel_Worksheet24.xlsx"/><Relationship Id="rId4" Type="http://schemas.openxmlformats.org/officeDocument/2006/relationships/image" Target="../media/image13.jpeg"/></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6" Type="http://schemas.openxmlformats.org/officeDocument/2006/relationships/chartUserShapes" Target="../drawings/drawing2.xml"/><Relationship Id="rId5" Type="http://schemas.openxmlformats.org/officeDocument/2006/relationships/package" Target="../embeddings/Microsoft_Excel_Worksheet3.xlsx"/><Relationship Id="rId4" Type="http://schemas.openxmlformats.org/officeDocument/2006/relationships/image" Target="../media/image13.jpeg"/></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embeddings/oleObject1.bin"/></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embeddings/oleObject2.bin"/></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embeddings/oleObject3.bin"/></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C:\Users\Amoreno\Desktop\BASE%20original.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Hoja_de_c_lculo_de_Microsoft_Excel.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G:\Mi%20unidad\LABORAL\2-HSRI\0-INFORME%20-CONTRATO\2024\2-Febrero24\AutoDx_SIGR_Lineamiento_especifico_HSRI_120224.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G:\Mi%20unidad\LABORAL\2-HSRI\0-INFORME%20-CONTRATO\2024\2-Febrero24\AutoDx_SIGR_Lineamiento_especifico_HSRI_220224_rev-contratacion.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1.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6" Type="http://schemas.openxmlformats.org/officeDocument/2006/relationships/chartUserShapes" Target="../drawings/drawing1.xml"/><Relationship Id="rId5" Type="http://schemas.openxmlformats.org/officeDocument/2006/relationships/package" Target="../embeddings/Microsoft_Excel_Worksheet2.xlsx"/><Relationship Id="rId4" Type="http://schemas.openxmlformats.org/officeDocument/2006/relationships/image" Target="../media/image13.jpeg"/></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package" Target="../embeddings/Microsoft_Excel_Worksheet13.xlsx"/><Relationship Id="rId4" Type="http://schemas.openxmlformats.org/officeDocument/2006/relationships/image" Target="../media/image13.jpe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'L.E. SARLAFT'!$H$4</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8757-44B7-9D7F-7B35A571E0F3}"/>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8757-44B7-9D7F-7B35A571E0F3}"/>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8757-44B7-9D7F-7B35A571E0F3}"/>
              </c:ext>
            </c:extLst>
          </c:dPt>
          <c:dLbls>
            <c:dLbl>
              <c:idx val="1"/>
              <c:delete val="1"/>
              <c:extLst>
                <c:ext xmlns:c15="http://schemas.microsoft.com/office/drawing/2012/chart" uri="{CE6537A1-D6FC-4f65-9D91-7224C49458BB}"/>
                <c:ext xmlns:c16="http://schemas.microsoft.com/office/drawing/2014/chart" uri="{C3380CC4-5D6E-409C-BE32-E72D297353CC}">
                  <c16:uniqueId val="{00000003-8757-44B7-9D7F-7B35A571E0F3}"/>
                </c:ext>
              </c:extLst>
            </c:dLbl>
            <c:dLbl>
              <c:idx val="2"/>
              <c:delete val="1"/>
              <c:extLst>
                <c:ext xmlns:c15="http://schemas.microsoft.com/office/drawing/2012/chart" uri="{CE6537A1-D6FC-4f65-9D91-7224C49458BB}"/>
                <c:ext xmlns:c16="http://schemas.microsoft.com/office/drawing/2014/chart" uri="{C3380CC4-5D6E-409C-BE32-E72D297353CC}">
                  <c16:uniqueId val="{00000005-8757-44B7-9D7F-7B35A571E0F3}"/>
                </c:ext>
              </c:extLst>
            </c:dLbl>
            <c:spPr>
              <a:noFill/>
              <a:ln>
                <a:noFill/>
              </a:ln>
              <a:effectLst/>
            </c:spPr>
            <c:txPr>
              <a:bodyPr rot="0" spcFirstLastPara="1" vertOverflow="ellipsis" vert="horz" wrap="square" anchor="ctr" anchorCtr="1"/>
              <a:lstStyle/>
              <a:p>
                <a:pPr>
                  <a:defRPr sz="1330" b="1" i="0" u="none" strike="noStrike" kern="1200" baseline="0">
                    <a:solidFill>
                      <a:schemeClr val="dk1"/>
                    </a:solidFill>
                    <a:latin typeface="+mn-lt"/>
                    <a:ea typeface="+mn-ea"/>
                    <a:cs typeface="+mn-cs"/>
                  </a:defRPr>
                </a:pPr>
                <a:endParaRPr lang="es-C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'L.E. SARLAFT'!$G$5:$G$8</c:f>
              <c:strCache>
                <c:ptCount val="4"/>
                <c:pt idx="0">
                  <c:v>Cumplidos</c:v>
                </c:pt>
                <c:pt idx="1">
                  <c:v>En proceso</c:v>
                </c:pt>
                <c:pt idx="2">
                  <c:v>Sin cumplir</c:v>
                </c:pt>
                <c:pt idx="3">
                  <c:v>No aplica</c:v>
                </c:pt>
              </c:strCache>
            </c:strRef>
          </c:cat>
          <c:val>
            <c:numRef>
              <c:f>'L.E. SARLAFT'!$H$5:$H$7</c:f>
              <c:numCache>
                <c:formatCode>0</c:formatCode>
                <c:ptCount val="3"/>
                <c:pt idx="0">
                  <c:v>38</c:v>
                </c:pt>
                <c:pt idx="1">
                  <c:v>0</c:v>
                </c:pt>
                <c:pt idx="2">
                  <c:v>0</c:v>
                </c:pt>
              </c:numCache>
            </c:numRef>
          </c:val>
          <c:extLst>
            <c:ext xmlns:c16="http://schemas.microsoft.com/office/drawing/2014/chart" uri="{C3380CC4-5D6E-409C-BE32-E72D297353CC}">
              <c16:uniqueId val="{00000006-8757-44B7-9D7F-7B35A571E0F3}"/>
            </c:ext>
          </c:extLst>
        </c:ser>
        <c:ser>
          <c:idx val="1"/>
          <c:order val="1"/>
          <c:tx>
            <c:strRef>
              <c:f>'L.E. SARLAFT'!$I$4</c:f>
              <c:strCache>
                <c:ptCount val="1"/>
                <c:pt idx="0">
                  <c:v>Porcentaje</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8-8757-44B7-9D7F-7B35A571E0F3}"/>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A-8757-44B7-9D7F-7B35A571E0F3}"/>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C-8757-44B7-9D7F-7B35A571E0F3}"/>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E-8757-44B7-9D7F-7B35A571E0F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330" b="1" i="0" u="none" strike="noStrike" kern="1200" baseline="0">
                    <a:solidFill>
                      <a:schemeClr val="dk1"/>
                    </a:solidFill>
                    <a:latin typeface="+mn-lt"/>
                    <a:ea typeface="+mn-ea"/>
                    <a:cs typeface="+mn-cs"/>
                  </a:defRPr>
                </a:pPr>
                <a:endParaRPr lang="es-CO"/>
              </a:p>
            </c:txPr>
            <c:dLblPos val="ctr"/>
            <c:showLegendKey val="0"/>
            <c:showVal val="1"/>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'L.E. SARLAFT'!$G$5:$G$8</c:f>
              <c:strCache>
                <c:ptCount val="4"/>
                <c:pt idx="0">
                  <c:v>Cumplidos</c:v>
                </c:pt>
                <c:pt idx="1">
                  <c:v>En proceso</c:v>
                </c:pt>
                <c:pt idx="2">
                  <c:v>Sin cumplir</c:v>
                </c:pt>
                <c:pt idx="3">
                  <c:v>No aplica</c:v>
                </c:pt>
              </c:strCache>
            </c:strRef>
          </c:cat>
          <c:val>
            <c:numRef>
              <c:f>'L.E. SARLAFT'!$I$5:$I$8</c:f>
              <c:numCache>
                <c:formatCode>0%</c:formatCode>
                <c:ptCount val="4"/>
                <c:pt idx="0">
                  <c:v>1</c:v>
                </c:pt>
                <c:pt idx="1">
                  <c:v>0</c:v>
                </c:pt>
                <c:pt idx="2">
                  <c:v>0</c:v>
                </c:pt>
                <c:pt idx="3">
                  <c:v>5.2631578947368418E-2</c:v>
                </c:pt>
              </c:numCache>
            </c:numRef>
          </c:val>
          <c:extLst>
            <c:ext xmlns:c16="http://schemas.microsoft.com/office/drawing/2014/chart" uri="{C3380CC4-5D6E-409C-BE32-E72D297353CC}">
              <c16:uniqueId val="{0000000F-8757-44B7-9D7F-7B35A571E0F3}"/>
            </c:ext>
          </c:extLst>
        </c:ser>
        <c:dLbls>
          <c:dLblPos val="ctr"/>
          <c:showLegendKey val="0"/>
          <c:showVal val="1"/>
          <c:showCatName val="0"/>
          <c:showSerName val="0"/>
          <c:showPercent val="0"/>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chemeClr val="dk1"/>
          </a:solidFill>
          <a:latin typeface="+mn-lt"/>
          <a:ea typeface="+mn-ea"/>
          <a:cs typeface="+mn-cs"/>
        </a:defRPr>
      </a:pPr>
      <a:endParaRPr lang="es-CO"/>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solidFill>
          <a:schemeClr val="bg1"/>
        </a:solidFill>
        <a:ln>
          <a:noFill/>
        </a:ln>
        <a:effectLst/>
        <a:sp3d/>
      </c:spPr>
    </c:sideWall>
    <c:backWall>
      <c:thickness val="0"/>
      <c:spPr>
        <a:solidFill>
          <a:schemeClr val="bg1"/>
        </a:solidFill>
        <a:ln>
          <a:noFill/>
        </a:ln>
        <a:effectLst/>
        <a:sp3d/>
      </c:spPr>
    </c:backWall>
    <c:plotArea>
      <c:layout>
        <c:manualLayout>
          <c:layoutTarget val="inner"/>
          <c:xMode val="edge"/>
          <c:yMode val="edge"/>
          <c:x val="0.33045696949791259"/>
          <c:y val="0.18551601565335979"/>
          <c:w val="0.48174011696222363"/>
          <c:h val="0.72844455380577433"/>
        </c:manualLayout>
      </c:layout>
      <c:bar3DChart>
        <c:barDir val="bar"/>
        <c:grouping val="clustered"/>
        <c:varyColors val="0"/>
        <c:ser>
          <c:idx val="0"/>
          <c:order val="0"/>
          <c:spPr>
            <a:solidFill>
              <a:srgbClr val="0070C0"/>
            </a:solidFill>
            <a:ln w="9525" cap="flat" cmpd="sng" algn="ctr">
              <a:solidFill>
                <a:sysClr val="windowText" lastClr="000000"/>
              </a:solidFill>
              <a:round/>
            </a:ln>
            <a:effectLst/>
            <a:sp3d contourW="9525">
              <a:contourClr>
                <a:sysClr val="windowText" lastClr="000000"/>
              </a:contourClr>
            </a:sp3d>
          </c:spPr>
          <c:invertIfNegative val="0"/>
          <c:dLbls>
            <c:dLbl>
              <c:idx val="4"/>
              <c:layout>
                <c:manualLayout>
                  <c:x val="1.6729399720157918E-2"/>
                  <c:y val="-5.223109208598278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8D-4785-885C-D6F952FAFAF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ysClr val="windowText" lastClr="000000"/>
                      </a:solidFill>
                    </a:ln>
                    <a:effectLst/>
                  </c:spPr>
                </c15:leaderLines>
              </c:ext>
            </c:extLst>
          </c:dLbls>
          <c:cat>
            <c:strRef>
              <c:f>AC!$B$16:$B$20</c:f>
              <c:strCache>
                <c:ptCount val="5"/>
                <c:pt idx="0">
                  <c:v>TRAUMATISMO MIENBRO INFERIOR</c:v>
                </c:pt>
                <c:pt idx="1">
                  <c:v>TRAUMATISMO MIENBRO SUPERIOR</c:v>
                </c:pt>
                <c:pt idx="2">
                  <c:v>DOLOR ABDOMINAL</c:v>
                </c:pt>
                <c:pt idx="3">
                  <c:v>DORSALGÍA</c:v>
                </c:pt>
                <c:pt idx="4">
                  <c:v>TRAUMATISMO DE LA CABEZA</c:v>
                </c:pt>
              </c:strCache>
            </c:strRef>
          </c:cat>
          <c:val>
            <c:numRef>
              <c:f>AC!$D$16:$D$20</c:f>
              <c:numCache>
                <c:formatCode>0.00</c:formatCode>
                <c:ptCount val="5"/>
                <c:pt idx="0">
                  <c:v>33.81906496660595</c:v>
                </c:pt>
                <c:pt idx="1">
                  <c:v>33.394049787492406</c:v>
                </c:pt>
                <c:pt idx="2">
                  <c:v>12.932604735883423</c:v>
                </c:pt>
                <c:pt idx="3">
                  <c:v>10.564663023679417</c:v>
                </c:pt>
                <c:pt idx="4">
                  <c:v>9.2896174863387984</c:v>
                </c:pt>
              </c:numCache>
            </c:numRef>
          </c:val>
          <c:extLst>
            <c:ext xmlns:c16="http://schemas.microsoft.com/office/drawing/2014/chart" uri="{C3380CC4-5D6E-409C-BE32-E72D297353CC}">
              <c16:uniqueId val="{00000001-C78D-4785-885C-D6F952FAFAFC}"/>
            </c:ext>
          </c:extLst>
        </c:ser>
        <c:dLbls>
          <c:showLegendKey val="0"/>
          <c:showVal val="0"/>
          <c:showCatName val="0"/>
          <c:showSerName val="0"/>
          <c:showPercent val="0"/>
          <c:showBubbleSize val="0"/>
        </c:dLbls>
        <c:gapWidth val="25"/>
        <c:gapDepth val="121"/>
        <c:shape val="box"/>
        <c:axId val="1123960640"/>
        <c:axId val="1123968800"/>
        <c:axId val="0"/>
      </c:bar3DChart>
      <c:catAx>
        <c:axId val="112396064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1" i="0" u="none" strike="noStrike" kern="1200" cap="all" baseline="0">
                <a:solidFill>
                  <a:schemeClr val="dk1">
                    <a:lumMod val="75000"/>
                    <a:lumOff val="25000"/>
                  </a:schemeClr>
                </a:solidFill>
                <a:latin typeface="+mn-lt"/>
                <a:ea typeface="+mn-ea"/>
                <a:cs typeface="+mn-cs"/>
              </a:defRPr>
            </a:pPr>
            <a:endParaRPr lang="es-CO"/>
          </a:p>
        </c:txPr>
        <c:crossAx val="1123968800"/>
        <c:crosses val="autoZero"/>
        <c:auto val="1"/>
        <c:lblAlgn val="ctr"/>
        <c:lblOffset val="100"/>
        <c:noMultiLvlLbl val="0"/>
      </c:catAx>
      <c:valAx>
        <c:axId val="1123968800"/>
        <c:scaling>
          <c:orientation val="minMax"/>
        </c:scaling>
        <c:delete val="1"/>
        <c:axPos val="b"/>
        <c:numFmt formatCode="0.00" sourceLinked="1"/>
        <c:majorTickMark val="none"/>
        <c:minorTickMark val="none"/>
        <c:tickLblPos val="nextTo"/>
        <c:crossAx val="1123960640"/>
        <c:crosses val="autoZero"/>
        <c:crossBetween val="between"/>
      </c:valAx>
      <c:spPr>
        <a:noFill/>
        <a:ln>
          <a:noFill/>
        </a:ln>
        <a:effectLst/>
      </c:spPr>
    </c:plotArea>
    <c:plotVisOnly val="1"/>
    <c:dispBlanksAs val="gap"/>
    <c:showDLblsOverMax val="0"/>
  </c:chart>
  <c:spPr>
    <a:blipFill>
      <a:blip xmlns:r="http://schemas.openxmlformats.org/officeDocument/2006/relationships" r:embed="rId4"/>
      <a:tile tx="0" ty="0" sx="100000" sy="100000" flip="none" algn="tl"/>
    </a:blipFill>
    <a:ln w="9525" cap="flat" cmpd="sng" algn="ctr">
      <a:solidFill>
        <a:schemeClr val="dk1">
          <a:lumMod val="25000"/>
          <a:lumOff val="75000"/>
        </a:schemeClr>
      </a:solidFill>
      <a:round/>
    </a:ln>
    <a:effectLst/>
    <a:scene3d>
      <a:camera prst="orthographicFront"/>
      <a:lightRig rig="threePt" dir="t"/>
    </a:scene3d>
    <a:sp3d>
      <a:bevelT w="114300" prst="artDeco"/>
    </a:sp3d>
  </c:spPr>
  <c:txPr>
    <a:bodyPr/>
    <a:lstStyle/>
    <a:p>
      <a:pPr>
        <a:defRPr/>
      </a:pPr>
      <a:endParaRPr lang="es-CO"/>
    </a:p>
  </c:txPr>
  <c:externalData r:id="rId5">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solidFill>
          <a:schemeClr val="bg1"/>
        </a:solidFill>
        <a:ln>
          <a:noFill/>
        </a:ln>
        <a:effectLst/>
        <a:sp3d/>
      </c:spPr>
    </c:sideWall>
    <c:backWall>
      <c:thickness val="0"/>
      <c:spPr>
        <a:solidFill>
          <a:schemeClr val="bg1"/>
        </a:solidFill>
        <a:ln>
          <a:noFill/>
        </a:ln>
        <a:effectLst/>
        <a:sp3d/>
      </c:spPr>
    </c:backWall>
    <c:plotArea>
      <c:layout>
        <c:manualLayout>
          <c:layoutTarget val="inner"/>
          <c:xMode val="edge"/>
          <c:yMode val="edge"/>
          <c:x val="0.47150892322863913"/>
          <c:y val="0.22200995734598947"/>
          <c:w val="0.48166451620531187"/>
          <c:h val="0.65554918890002489"/>
        </c:manualLayout>
      </c:layout>
      <c:bar3DChart>
        <c:barDir val="bar"/>
        <c:grouping val="clustered"/>
        <c:varyColors val="0"/>
        <c:ser>
          <c:idx val="0"/>
          <c:order val="0"/>
          <c:spPr>
            <a:solidFill>
              <a:srgbClr val="0070C0"/>
            </a:solidFill>
            <a:ln w="9525" cap="flat" cmpd="sng" algn="ctr">
              <a:solidFill>
                <a:sysClr val="windowText" lastClr="000000"/>
              </a:solidFill>
              <a:round/>
            </a:ln>
            <a:effectLst/>
            <a:sp3d contourW="9525">
              <a:contourClr>
                <a:sysClr val="windowText" lastClr="000000"/>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AH!$B$16:$B$20</c:f>
              <c:strCache>
                <c:ptCount val="5"/>
                <c:pt idx="0">
                  <c:v>ENF. OBSTRUCTIVA CRÓNICA</c:v>
                </c:pt>
                <c:pt idx="1">
                  <c:v>DOLOR ABDOMINAL</c:v>
                </c:pt>
                <c:pt idx="2">
                  <c:v>TRAUMATISMO MIEMBRO SUPERIOR</c:v>
                </c:pt>
                <c:pt idx="3">
                  <c:v>INFECCION DE VIAS URINARIAS</c:v>
                </c:pt>
                <c:pt idx="4">
                  <c:v>TRAUMATISMO MIENBROS INFERIOR</c:v>
                </c:pt>
              </c:strCache>
            </c:strRef>
          </c:cat>
          <c:val>
            <c:numRef>
              <c:f>AH!$D$16:$D$20</c:f>
              <c:numCache>
                <c:formatCode>0.00</c:formatCode>
                <c:ptCount val="5"/>
                <c:pt idx="0">
                  <c:v>26.737967914438503</c:v>
                </c:pt>
                <c:pt idx="1">
                  <c:v>21.390374331550802</c:v>
                </c:pt>
                <c:pt idx="2">
                  <c:v>18.71657754010695</c:v>
                </c:pt>
                <c:pt idx="3">
                  <c:v>16.577540106951872</c:v>
                </c:pt>
                <c:pt idx="4">
                  <c:v>16.577540106951872</c:v>
                </c:pt>
              </c:numCache>
            </c:numRef>
          </c:val>
          <c:extLst>
            <c:ext xmlns:c16="http://schemas.microsoft.com/office/drawing/2014/chart" uri="{C3380CC4-5D6E-409C-BE32-E72D297353CC}">
              <c16:uniqueId val="{00000000-F040-41EA-97E8-66055C0AE3F8}"/>
            </c:ext>
          </c:extLst>
        </c:ser>
        <c:dLbls>
          <c:showLegendKey val="0"/>
          <c:showVal val="0"/>
          <c:showCatName val="0"/>
          <c:showSerName val="0"/>
          <c:showPercent val="0"/>
          <c:showBubbleSize val="0"/>
        </c:dLbls>
        <c:gapWidth val="65"/>
        <c:shape val="box"/>
        <c:axId val="1123961728"/>
        <c:axId val="1123962816"/>
        <c:axId val="0"/>
      </c:bar3DChart>
      <c:catAx>
        <c:axId val="1123961728"/>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1" i="0" u="none" strike="noStrike" kern="1200" cap="all" baseline="0">
                <a:solidFill>
                  <a:schemeClr val="dk1">
                    <a:lumMod val="75000"/>
                    <a:lumOff val="25000"/>
                  </a:schemeClr>
                </a:solidFill>
                <a:latin typeface="+mn-lt"/>
                <a:ea typeface="+mn-ea"/>
                <a:cs typeface="+mn-cs"/>
              </a:defRPr>
            </a:pPr>
            <a:endParaRPr lang="es-CO"/>
          </a:p>
        </c:txPr>
        <c:crossAx val="1123962816"/>
        <c:crosses val="autoZero"/>
        <c:auto val="1"/>
        <c:lblAlgn val="ctr"/>
        <c:lblOffset val="100"/>
        <c:noMultiLvlLbl val="0"/>
      </c:catAx>
      <c:valAx>
        <c:axId val="1123962816"/>
        <c:scaling>
          <c:orientation val="minMax"/>
        </c:scaling>
        <c:delete val="1"/>
        <c:axPos val="b"/>
        <c:numFmt formatCode="0.00" sourceLinked="1"/>
        <c:majorTickMark val="none"/>
        <c:minorTickMark val="none"/>
        <c:tickLblPos val="nextTo"/>
        <c:crossAx val="1123961728"/>
        <c:crosses val="autoZero"/>
        <c:crossBetween val="between"/>
      </c:valAx>
      <c:spPr>
        <a:noFill/>
        <a:ln>
          <a:noFill/>
        </a:ln>
        <a:effectLst/>
      </c:spPr>
    </c:plotArea>
    <c:plotVisOnly val="1"/>
    <c:dispBlanksAs val="gap"/>
    <c:showDLblsOverMax val="0"/>
  </c:chart>
  <c:spPr>
    <a:blipFill>
      <a:blip xmlns:r="http://schemas.openxmlformats.org/officeDocument/2006/relationships" r:embed="rId4"/>
      <a:tile tx="0" ty="0" sx="100000" sy="100000" flip="none" algn="tl"/>
    </a:blipFill>
    <a:ln w="9525" cap="flat" cmpd="sng" algn="ctr">
      <a:solidFill>
        <a:schemeClr val="dk1">
          <a:lumMod val="25000"/>
          <a:lumOff val="75000"/>
        </a:schemeClr>
      </a:solidFill>
      <a:round/>
    </a:ln>
    <a:effectLst/>
    <a:scene3d>
      <a:camera prst="orthographicFront"/>
      <a:lightRig rig="threePt" dir="t"/>
    </a:scene3d>
    <a:sp3d prstMaterial="metal">
      <a:bevelT w="114300" prst="artDeco"/>
      <a:bevelB w="114300" prst="artDeco"/>
    </a:sp3d>
  </c:spPr>
  <c:txPr>
    <a:bodyPr/>
    <a:lstStyle/>
    <a:p>
      <a:pPr>
        <a:defRPr/>
      </a:pPr>
      <a:endParaRPr lang="es-CO"/>
    </a:p>
  </c:txPr>
  <c:externalData r:id="rId5">
    <c:autoUpdate val="0"/>
  </c:externalData>
  <c:userShapes r:id="rId6"/>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s-CO" sz="1400" b="1" i="0" u="none" strike="noStrike" kern="1200" spc="0" baseline="0" dirty="0">
              <a:solidFill>
                <a:sysClr val="windowText" lastClr="000000">
                  <a:lumMod val="65000"/>
                  <a:lumOff val="35000"/>
                </a:sys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es-CO" dirty="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s-CO"/>
        </a:p>
      </c:txPr>
    </c:title>
    <c:autoTitleDeleted val="0"/>
    <c:plotArea>
      <c:layout/>
      <c:barChart>
        <c:barDir val="col"/>
        <c:grouping val="clustered"/>
        <c:varyColors val="0"/>
        <c:ser>
          <c:idx val="0"/>
          <c:order val="0"/>
          <c:tx>
            <c:strRef>
              <c:f>'[Gráfico en Microsoft PowerPoint]Hoja1'!$B$6</c:f>
              <c:strCache>
                <c:ptCount val="1"/>
                <c:pt idx="0">
                  <c:v>2023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 en Microsoft PowerPoint]Hoja1'!$C$2:$E$2</c:f>
              <c:strCache>
                <c:ptCount val="3"/>
                <c:pt idx="0">
                  <c:v>ene</c:v>
                </c:pt>
                <c:pt idx="1">
                  <c:v>feb</c:v>
                </c:pt>
                <c:pt idx="2">
                  <c:v>mar</c:v>
                </c:pt>
              </c:strCache>
            </c:strRef>
          </c:cat>
          <c:val>
            <c:numRef>
              <c:f>'[Gráfico en Microsoft PowerPoint]Hoja1'!$C$6:$E$6</c:f>
              <c:numCache>
                <c:formatCode>General</c:formatCode>
                <c:ptCount val="3"/>
                <c:pt idx="0">
                  <c:v>59</c:v>
                </c:pt>
                <c:pt idx="1">
                  <c:v>50</c:v>
                </c:pt>
                <c:pt idx="2">
                  <c:v>47</c:v>
                </c:pt>
              </c:numCache>
            </c:numRef>
          </c:val>
          <c:extLst>
            <c:ext xmlns:c16="http://schemas.microsoft.com/office/drawing/2014/chart" uri="{C3380CC4-5D6E-409C-BE32-E72D297353CC}">
              <c16:uniqueId val="{00000000-DB03-4CC5-8849-6BC7779D9346}"/>
            </c:ext>
          </c:extLst>
        </c:ser>
        <c:ser>
          <c:idx val="1"/>
          <c:order val="1"/>
          <c:tx>
            <c:strRef>
              <c:f>'[Gráfico en Microsoft PowerPoint]Hoja1'!$B$7</c:f>
              <c:strCache>
                <c:ptCount val="1"/>
                <c:pt idx="0">
                  <c:v>2024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 en Microsoft PowerPoint]Hoja1'!$C$2:$E$2</c:f>
              <c:strCache>
                <c:ptCount val="3"/>
                <c:pt idx="0">
                  <c:v>ene</c:v>
                </c:pt>
                <c:pt idx="1">
                  <c:v>feb</c:v>
                </c:pt>
                <c:pt idx="2">
                  <c:v>mar</c:v>
                </c:pt>
              </c:strCache>
            </c:strRef>
          </c:cat>
          <c:val>
            <c:numRef>
              <c:f>'[Gráfico en Microsoft PowerPoint]Hoja1'!$C$7:$E$7</c:f>
              <c:numCache>
                <c:formatCode>General</c:formatCode>
                <c:ptCount val="3"/>
                <c:pt idx="0">
                  <c:v>48</c:v>
                </c:pt>
                <c:pt idx="1">
                  <c:v>53</c:v>
                </c:pt>
                <c:pt idx="2">
                  <c:v>55</c:v>
                </c:pt>
              </c:numCache>
            </c:numRef>
          </c:val>
          <c:extLst>
            <c:ext xmlns:c16="http://schemas.microsoft.com/office/drawing/2014/chart" uri="{C3380CC4-5D6E-409C-BE32-E72D297353CC}">
              <c16:uniqueId val="{00000001-DB03-4CC5-8849-6BC7779D9346}"/>
            </c:ext>
          </c:extLst>
        </c:ser>
        <c:dLbls>
          <c:showLegendKey val="0"/>
          <c:showVal val="0"/>
          <c:showCatName val="0"/>
          <c:showSerName val="0"/>
          <c:showPercent val="0"/>
          <c:showBubbleSize val="0"/>
        </c:dLbls>
        <c:gapWidth val="219"/>
        <c:overlap val="-27"/>
        <c:axId val="664864032"/>
        <c:axId val="664858752"/>
      </c:barChart>
      <c:catAx>
        <c:axId val="66486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CO"/>
          </a:p>
        </c:txPr>
        <c:crossAx val="664858752"/>
        <c:crosses val="autoZero"/>
        <c:auto val="1"/>
        <c:lblAlgn val="ctr"/>
        <c:lblOffset val="100"/>
        <c:noMultiLvlLbl val="0"/>
      </c:catAx>
      <c:valAx>
        <c:axId val="664858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66486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b="1" dirty="0"/>
              <a:t>% OCUPACIONAL 1° TRIM. 2023 / 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'[Gráfico en Microsoft PowerPoint]Hoja1'!$B$31</c:f>
              <c:strCache>
                <c:ptCount val="1"/>
                <c:pt idx="0">
                  <c:v>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 en Microsoft PowerPoint]Hoja1'!$C$30:$E$30</c:f>
              <c:strCache>
                <c:ptCount val="3"/>
                <c:pt idx="0">
                  <c:v>ENE</c:v>
                </c:pt>
                <c:pt idx="1">
                  <c:v>FEB</c:v>
                </c:pt>
                <c:pt idx="2">
                  <c:v>MAR</c:v>
                </c:pt>
              </c:strCache>
            </c:strRef>
          </c:cat>
          <c:val>
            <c:numRef>
              <c:f>'[Gráfico en Microsoft PowerPoint]Hoja1'!$C$31:$E$31</c:f>
              <c:numCache>
                <c:formatCode>0%</c:formatCode>
                <c:ptCount val="3"/>
                <c:pt idx="0">
                  <c:v>0.74199999999999999</c:v>
                </c:pt>
                <c:pt idx="1">
                  <c:v>0.77</c:v>
                </c:pt>
                <c:pt idx="2">
                  <c:v>0.80100000000000005</c:v>
                </c:pt>
              </c:numCache>
            </c:numRef>
          </c:val>
          <c:extLst>
            <c:ext xmlns:c16="http://schemas.microsoft.com/office/drawing/2014/chart" uri="{C3380CC4-5D6E-409C-BE32-E72D297353CC}">
              <c16:uniqueId val="{00000000-1042-467B-9531-DBC3587899F4}"/>
            </c:ext>
          </c:extLst>
        </c:ser>
        <c:ser>
          <c:idx val="1"/>
          <c:order val="1"/>
          <c:tx>
            <c:strRef>
              <c:f>'[Gráfico en Microsoft PowerPoint]Hoja1'!$B$32</c:f>
              <c:strCache>
                <c:ptCount val="1"/>
                <c:pt idx="0">
                  <c:v>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 en Microsoft PowerPoint]Hoja1'!$C$30:$E$30</c:f>
              <c:strCache>
                <c:ptCount val="3"/>
                <c:pt idx="0">
                  <c:v>ENE</c:v>
                </c:pt>
                <c:pt idx="1">
                  <c:v>FEB</c:v>
                </c:pt>
                <c:pt idx="2">
                  <c:v>MAR</c:v>
                </c:pt>
              </c:strCache>
            </c:strRef>
          </c:cat>
          <c:val>
            <c:numRef>
              <c:f>'[Gráfico en Microsoft PowerPoint]Hoja1'!$C$32:$E$32</c:f>
              <c:numCache>
                <c:formatCode>0%</c:formatCode>
                <c:ptCount val="3"/>
                <c:pt idx="0">
                  <c:v>0.83</c:v>
                </c:pt>
                <c:pt idx="1">
                  <c:v>0.67</c:v>
                </c:pt>
                <c:pt idx="2">
                  <c:v>0.7</c:v>
                </c:pt>
              </c:numCache>
            </c:numRef>
          </c:val>
          <c:extLst>
            <c:ext xmlns:c16="http://schemas.microsoft.com/office/drawing/2014/chart" uri="{C3380CC4-5D6E-409C-BE32-E72D297353CC}">
              <c16:uniqueId val="{00000001-1042-467B-9531-DBC3587899F4}"/>
            </c:ext>
          </c:extLst>
        </c:ser>
        <c:dLbls>
          <c:showLegendKey val="0"/>
          <c:showVal val="0"/>
          <c:showCatName val="0"/>
          <c:showSerName val="0"/>
          <c:showPercent val="0"/>
          <c:showBubbleSize val="0"/>
        </c:dLbls>
        <c:gapWidth val="219"/>
        <c:overlap val="-27"/>
        <c:axId val="2117409600"/>
        <c:axId val="2117407680"/>
      </c:barChart>
      <c:catAx>
        <c:axId val="2117409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CO"/>
          </a:p>
        </c:txPr>
        <c:crossAx val="2117407680"/>
        <c:crosses val="autoZero"/>
        <c:auto val="1"/>
        <c:lblAlgn val="ctr"/>
        <c:lblOffset val="100"/>
        <c:noMultiLvlLbl val="0"/>
      </c:catAx>
      <c:valAx>
        <c:axId val="21174076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17409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'[Gráfico en Microsoft PowerPoint]PROD_IMAG'!$R$72</c:f>
              <c:strCache>
                <c:ptCount val="1"/>
                <c:pt idx="0">
                  <c:v>2022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 en Microsoft PowerPoint]PROD_IMAG'!$S$69:$AD$69</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'[Gráfico en Microsoft PowerPoint]PROD_IMAG'!$S$72:$AD$72</c:f>
              <c:numCache>
                <c:formatCode>General</c:formatCode>
                <c:ptCount val="12"/>
                <c:pt idx="0">
                  <c:v>2156</c:v>
                </c:pt>
                <c:pt idx="1">
                  <c:v>2371</c:v>
                </c:pt>
                <c:pt idx="2">
                  <c:v>2350</c:v>
                </c:pt>
                <c:pt idx="3">
                  <c:v>1943</c:v>
                </c:pt>
                <c:pt idx="4">
                  <c:v>2144</c:v>
                </c:pt>
                <c:pt idx="5">
                  <c:v>2693</c:v>
                </c:pt>
                <c:pt idx="6">
                  <c:v>2842</c:v>
                </c:pt>
                <c:pt idx="7">
                  <c:v>3294</c:v>
                </c:pt>
                <c:pt idx="8">
                  <c:v>3686</c:v>
                </c:pt>
                <c:pt idx="9">
                  <c:v>3984</c:v>
                </c:pt>
                <c:pt idx="10">
                  <c:v>3011</c:v>
                </c:pt>
                <c:pt idx="11">
                  <c:v>2829</c:v>
                </c:pt>
              </c:numCache>
            </c:numRef>
          </c:val>
          <c:extLst>
            <c:ext xmlns:c16="http://schemas.microsoft.com/office/drawing/2014/chart" uri="{C3380CC4-5D6E-409C-BE32-E72D297353CC}">
              <c16:uniqueId val="{00000000-7807-4B84-8FB8-95E1A289B3DD}"/>
            </c:ext>
          </c:extLst>
        </c:ser>
        <c:ser>
          <c:idx val="1"/>
          <c:order val="1"/>
          <c:tx>
            <c:strRef>
              <c:f>'[Gráfico en Microsoft PowerPoint]PROD_IMAG'!$R$73</c:f>
              <c:strCache>
                <c:ptCount val="1"/>
                <c:pt idx="0">
                  <c:v>2023</c:v>
                </c:pt>
              </c:strCache>
            </c:strRef>
          </c:tx>
          <c:spPr>
            <a:solidFill>
              <a:schemeClr val="accent2"/>
            </a:solidFill>
            <a:ln>
              <a:noFill/>
            </a:ln>
            <a:effectLst/>
          </c:spPr>
          <c:invertIfNegative val="0"/>
          <c:dLbls>
            <c:dLbl>
              <c:idx val="4"/>
              <c:layout>
                <c:manualLayout>
                  <c:x val="1.1894142134998469E-2"/>
                  <c:y val="-2.9051002122323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807-4B84-8FB8-95E1A289B3D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 en Microsoft PowerPoint]PROD_IMAG'!$S$69:$AD$69</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'[Gráfico en Microsoft PowerPoint]PROD_IMAG'!$S$73:$AD$73</c:f>
              <c:numCache>
                <c:formatCode>General</c:formatCode>
                <c:ptCount val="12"/>
                <c:pt idx="0">
                  <c:v>3059</c:v>
                </c:pt>
                <c:pt idx="1">
                  <c:v>3067</c:v>
                </c:pt>
                <c:pt idx="2">
                  <c:v>3049</c:v>
                </c:pt>
                <c:pt idx="3">
                  <c:v>2511</c:v>
                </c:pt>
                <c:pt idx="4">
                  <c:v>2204</c:v>
                </c:pt>
                <c:pt idx="5">
                  <c:v>2361</c:v>
                </c:pt>
                <c:pt idx="6">
                  <c:v>2254</c:v>
                </c:pt>
                <c:pt idx="7">
                  <c:v>2206</c:v>
                </c:pt>
                <c:pt idx="8">
                  <c:v>1884</c:v>
                </c:pt>
                <c:pt idx="9">
                  <c:v>1612</c:v>
                </c:pt>
                <c:pt idx="10">
                  <c:v>1973</c:v>
                </c:pt>
                <c:pt idx="11">
                  <c:v>555</c:v>
                </c:pt>
              </c:numCache>
            </c:numRef>
          </c:val>
          <c:extLst>
            <c:ext xmlns:c16="http://schemas.microsoft.com/office/drawing/2014/chart" uri="{C3380CC4-5D6E-409C-BE32-E72D297353CC}">
              <c16:uniqueId val="{00000002-7807-4B84-8FB8-95E1A289B3DD}"/>
            </c:ext>
          </c:extLst>
        </c:ser>
        <c:ser>
          <c:idx val="2"/>
          <c:order val="2"/>
          <c:tx>
            <c:strRef>
              <c:f>'[Gráfico en Microsoft PowerPoint]PROD_IMAG'!$R$74</c:f>
              <c:strCache>
                <c:ptCount val="1"/>
                <c:pt idx="0">
                  <c:v>2024</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 en Microsoft PowerPoint]PROD_IMAG'!$S$69:$AD$69</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'[Gráfico en Microsoft PowerPoint]PROD_IMAG'!$S$74:$AD$74</c:f>
              <c:numCache>
                <c:formatCode>0</c:formatCode>
                <c:ptCount val="12"/>
                <c:pt idx="0">
                  <c:v>856</c:v>
                </c:pt>
                <c:pt idx="1">
                  <c:v>937</c:v>
                </c:pt>
                <c:pt idx="2">
                  <c:v>983</c:v>
                </c:pt>
              </c:numCache>
            </c:numRef>
          </c:val>
          <c:extLst>
            <c:ext xmlns:c16="http://schemas.microsoft.com/office/drawing/2014/chart" uri="{C3380CC4-5D6E-409C-BE32-E72D297353CC}">
              <c16:uniqueId val="{00000003-7807-4B84-8FB8-95E1A289B3DD}"/>
            </c:ext>
          </c:extLst>
        </c:ser>
        <c:dLbls>
          <c:showLegendKey val="0"/>
          <c:showVal val="0"/>
          <c:showCatName val="0"/>
          <c:showSerName val="0"/>
          <c:showPercent val="0"/>
          <c:showBubbleSize val="0"/>
        </c:dLbls>
        <c:gapWidth val="219"/>
        <c:overlap val="-27"/>
        <c:axId val="817502800"/>
        <c:axId val="817501720"/>
      </c:barChart>
      <c:catAx>
        <c:axId val="817502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CO"/>
          </a:p>
        </c:txPr>
        <c:crossAx val="817501720"/>
        <c:crosses val="autoZero"/>
        <c:auto val="1"/>
        <c:lblAlgn val="ctr"/>
        <c:lblOffset val="100"/>
        <c:noMultiLvlLbl val="0"/>
      </c:catAx>
      <c:valAx>
        <c:axId val="817501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817502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r>
              <a:rPr lang="es-ES" dirty="0"/>
              <a:t>INGRESOS</a:t>
            </a:r>
            <a:endParaRPr lang="es-CO" dirty="0"/>
          </a:p>
        </c:rich>
      </c:tx>
      <c:overlay val="0"/>
      <c:spPr>
        <a:noFill/>
        <a:ln>
          <a:noFill/>
        </a:ln>
        <a:effectLst/>
      </c:spPr>
      <c:txPr>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TRIAGES!$A$6</c:f>
              <c:strCache>
                <c:ptCount val="1"/>
                <c:pt idx="0">
                  <c:v>2023</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TRIAGES!$B$2:$D$2</c:f>
              <c:strCache>
                <c:ptCount val="3"/>
                <c:pt idx="0">
                  <c:v>ENERO</c:v>
                </c:pt>
                <c:pt idx="1">
                  <c:v>FEBRERO</c:v>
                </c:pt>
                <c:pt idx="2">
                  <c:v>MARZO</c:v>
                </c:pt>
              </c:strCache>
            </c:strRef>
          </c:cat>
          <c:val>
            <c:numRef>
              <c:f>TRIAGES!$B$6:$D$6</c:f>
              <c:numCache>
                <c:formatCode>General</c:formatCode>
                <c:ptCount val="3"/>
                <c:pt idx="0">
                  <c:v>1842</c:v>
                </c:pt>
                <c:pt idx="1">
                  <c:v>1845</c:v>
                </c:pt>
                <c:pt idx="2">
                  <c:v>1804</c:v>
                </c:pt>
              </c:numCache>
            </c:numRef>
          </c:val>
          <c:extLst>
            <c:ext xmlns:c16="http://schemas.microsoft.com/office/drawing/2014/chart" uri="{C3380CC4-5D6E-409C-BE32-E72D297353CC}">
              <c16:uniqueId val="{00000000-5578-4D80-AB35-C7ED6D6C6584}"/>
            </c:ext>
          </c:extLst>
        </c:ser>
        <c:ser>
          <c:idx val="1"/>
          <c:order val="1"/>
          <c:tx>
            <c:strRef>
              <c:f>TRIAGES!$A$7</c:f>
              <c:strCache>
                <c:ptCount val="1"/>
                <c:pt idx="0">
                  <c:v>2024</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TRIAGES!$B$2:$D$2</c:f>
              <c:strCache>
                <c:ptCount val="3"/>
                <c:pt idx="0">
                  <c:v>ENERO</c:v>
                </c:pt>
                <c:pt idx="1">
                  <c:v>FEBRERO</c:v>
                </c:pt>
                <c:pt idx="2">
                  <c:v>MARZO</c:v>
                </c:pt>
              </c:strCache>
            </c:strRef>
          </c:cat>
          <c:val>
            <c:numRef>
              <c:f>TRIAGES!$B$7:$D$7</c:f>
              <c:numCache>
                <c:formatCode>General</c:formatCode>
                <c:ptCount val="3"/>
                <c:pt idx="0">
                  <c:v>688</c:v>
                </c:pt>
                <c:pt idx="1">
                  <c:v>857</c:v>
                </c:pt>
                <c:pt idx="2">
                  <c:v>783</c:v>
                </c:pt>
              </c:numCache>
            </c:numRef>
          </c:val>
          <c:extLst>
            <c:ext xmlns:c16="http://schemas.microsoft.com/office/drawing/2014/chart" uri="{C3380CC4-5D6E-409C-BE32-E72D297353CC}">
              <c16:uniqueId val="{00000001-5578-4D80-AB35-C7ED6D6C6584}"/>
            </c:ext>
          </c:extLst>
        </c:ser>
        <c:dLbls>
          <c:showLegendKey val="0"/>
          <c:showVal val="0"/>
          <c:showCatName val="0"/>
          <c:showSerName val="0"/>
          <c:showPercent val="0"/>
          <c:showBubbleSize val="0"/>
        </c:dLbls>
        <c:gapWidth val="150"/>
        <c:shape val="box"/>
        <c:axId val="2075847472"/>
        <c:axId val="2075849136"/>
        <c:axId val="0"/>
      </c:bar3DChart>
      <c:catAx>
        <c:axId val="20758474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s-CO"/>
          </a:p>
        </c:txPr>
        <c:crossAx val="2075849136"/>
        <c:crosses val="autoZero"/>
        <c:auto val="1"/>
        <c:lblAlgn val="ctr"/>
        <c:lblOffset val="100"/>
        <c:noMultiLvlLbl val="0"/>
      </c:catAx>
      <c:valAx>
        <c:axId val="207584913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075847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2.7474254926729523E-2"/>
          <c:y val="1.3342630119286684E-2"/>
          <c:w val="0.95440222669542529"/>
          <c:h val="0.85414952702427238"/>
        </c:manualLayout>
      </c:layout>
      <c:barChart>
        <c:barDir val="col"/>
        <c:grouping val="clustered"/>
        <c:varyColors val="0"/>
        <c:ser>
          <c:idx val="3"/>
          <c:order val="3"/>
          <c:tx>
            <c:strRef>
              <c:f>procediemintos!$C$10</c:f>
              <c:strCache>
                <c:ptCount val="1"/>
                <c:pt idx="0">
                  <c:v>2023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procediemintos!$D$6:$O$6</c:f>
              <c:strCache>
                <c:ptCount val="3"/>
                <c:pt idx="0">
                  <c:v>ene</c:v>
                </c:pt>
                <c:pt idx="1">
                  <c:v>feb</c:v>
                </c:pt>
                <c:pt idx="2">
                  <c:v>mar</c:v>
                </c:pt>
              </c:strCache>
              <c:extLst/>
            </c:strRef>
          </c:cat>
          <c:val>
            <c:numRef>
              <c:f>procediemintos!$D$10:$O$10</c:f>
              <c:numCache>
                <c:formatCode>General</c:formatCode>
                <c:ptCount val="3"/>
                <c:pt idx="0">
                  <c:v>423</c:v>
                </c:pt>
                <c:pt idx="1">
                  <c:v>440</c:v>
                </c:pt>
                <c:pt idx="2">
                  <c:v>466</c:v>
                </c:pt>
              </c:numCache>
              <c:extLst/>
            </c:numRef>
          </c:val>
          <c:extLst>
            <c:ext xmlns:c16="http://schemas.microsoft.com/office/drawing/2014/chart" uri="{C3380CC4-5D6E-409C-BE32-E72D297353CC}">
              <c16:uniqueId val="{00000000-C81D-4358-AAC4-87B2A04D9BB3}"/>
            </c:ext>
          </c:extLst>
        </c:ser>
        <c:ser>
          <c:idx val="4"/>
          <c:order val="4"/>
          <c:tx>
            <c:strRef>
              <c:f>procediemintos!$C$11</c:f>
              <c:strCache>
                <c:ptCount val="1"/>
                <c:pt idx="0">
                  <c:v>2024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procediemintos!$D$6:$O$6</c:f>
              <c:strCache>
                <c:ptCount val="3"/>
                <c:pt idx="0">
                  <c:v>ene</c:v>
                </c:pt>
                <c:pt idx="1">
                  <c:v>feb</c:v>
                </c:pt>
                <c:pt idx="2">
                  <c:v>mar</c:v>
                </c:pt>
              </c:strCache>
              <c:extLst/>
            </c:strRef>
          </c:cat>
          <c:val>
            <c:numRef>
              <c:f>procediemintos!$D$11:$O$11</c:f>
              <c:numCache>
                <c:formatCode>General</c:formatCode>
                <c:ptCount val="3"/>
                <c:pt idx="0">
                  <c:v>213</c:v>
                </c:pt>
                <c:pt idx="1">
                  <c:v>251</c:v>
                </c:pt>
                <c:pt idx="2">
                  <c:v>259</c:v>
                </c:pt>
              </c:numCache>
              <c:extLst/>
            </c:numRef>
          </c:val>
          <c:extLst>
            <c:ext xmlns:c16="http://schemas.microsoft.com/office/drawing/2014/chart" uri="{C3380CC4-5D6E-409C-BE32-E72D297353CC}">
              <c16:uniqueId val="{00000001-C81D-4358-AAC4-87B2A04D9BB3}"/>
            </c:ext>
          </c:extLst>
        </c:ser>
        <c:dLbls>
          <c:showLegendKey val="0"/>
          <c:showVal val="1"/>
          <c:showCatName val="0"/>
          <c:showSerName val="0"/>
          <c:showPercent val="0"/>
          <c:showBubbleSize val="0"/>
        </c:dLbls>
        <c:gapWidth val="150"/>
        <c:axId val="438966896"/>
        <c:axId val="284430016"/>
        <c:extLst>
          <c:ext xmlns:c15="http://schemas.microsoft.com/office/drawing/2012/chart" uri="{02D57815-91ED-43cb-92C2-25804820EDAC}">
            <c15:filteredBarSeries>
              <c15:ser>
                <c:idx val="0"/>
                <c:order val="0"/>
                <c:tx>
                  <c:strRef>
                    <c:extLst>
                      <c:ext uri="{02D57815-91ED-43cb-92C2-25804820EDAC}">
                        <c15:formulaRef>
                          <c15:sqref>procediemintos!$C$7</c15:sqref>
                        </c15:formulaRef>
                      </c:ext>
                    </c:extLst>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procediemintos!$D$6:$O$6</c15:sqref>
                        </c15:formulaRef>
                      </c:ext>
                    </c:extLst>
                    <c:strCache>
                      <c:ptCount val="3"/>
                      <c:pt idx="0">
                        <c:v>ene</c:v>
                      </c:pt>
                      <c:pt idx="1">
                        <c:v>feb</c:v>
                      </c:pt>
                      <c:pt idx="2">
                        <c:v>mar</c:v>
                      </c:pt>
                    </c:strCache>
                  </c:strRef>
                </c:cat>
                <c:val>
                  <c:numRef>
                    <c:extLst>
                      <c:ext uri="{02D57815-91ED-43cb-92C2-25804820EDAC}">
                        <c15:formulaRef>
                          <c15:sqref>procediemintos!$D$7:$O$7</c15:sqref>
                        </c15:formulaRef>
                      </c:ext>
                    </c:extLst>
                    <c:numCache>
                      <c:formatCode>General</c:formatCode>
                      <c:ptCount val="3"/>
                      <c:pt idx="0">
                        <c:v>624</c:v>
                      </c:pt>
                      <c:pt idx="1">
                        <c:v>704</c:v>
                      </c:pt>
                      <c:pt idx="2">
                        <c:v>541</c:v>
                      </c:pt>
                    </c:numCache>
                  </c:numRef>
                </c:val>
                <c:extLst>
                  <c:ext xmlns:c16="http://schemas.microsoft.com/office/drawing/2014/chart" uri="{C3380CC4-5D6E-409C-BE32-E72D297353CC}">
                    <c16:uniqueId val="{00000002-C81D-4358-AAC4-87B2A04D9BB3}"/>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procediemintos!$C$8</c15:sqref>
                        </c15:formulaRef>
                      </c:ext>
                    </c:extLst>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procediemintos!$D$6:$O$6</c15:sqref>
                        </c15:formulaRef>
                      </c:ext>
                    </c:extLst>
                    <c:strCache>
                      <c:ptCount val="3"/>
                      <c:pt idx="0">
                        <c:v>ene</c:v>
                      </c:pt>
                      <c:pt idx="1">
                        <c:v>feb</c:v>
                      </c:pt>
                      <c:pt idx="2">
                        <c:v>mar</c:v>
                      </c:pt>
                    </c:strCache>
                  </c:strRef>
                </c:cat>
                <c:val>
                  <c:numRef>
                    <c:extLst xmlns:c15="http://schemas.microsoft.com/office/drawing/2012/chart">
                      <c:ext xmlns:c15="http://schemas.microsoft.com/office/drawing/2012/chart" uri="{02D57815-91ED-43cb-92C2-25804820EDAC}">
                        <c15:formulaRef>
                          <c15:sqref>procediemintos!$D$8:$O$8</c15:sqref>
                        </c15:formulaRef>
                      </c:ext>
                    </c:extLst>
                    <c:numCache>
                      <c:formatCode>General</c:formatCode>
                      <c:ptCount val="3"/>
                      <c:pt idx="0">
                        <c:v>483</c:v>
                      </c:pt>
                      <c:pt idx="1">
                        <c:v>435</c:v>
                      </c:pt>
                      <c:pt idx="2">
                        <c:v>599</c:v>
                      </c:pt>
                    </c:numCache>
                  </c:numRef>
                </c:val>
                <c:extLst xmlns:c15="http://schemas.microsoft.com/office/drawing/2012/chart">
                  <c:ext xmlns:c16="http://schemas.microsoft.com/office/drawing/2014/chart" uri="{C3380CC4-5D6E-409C-BE32-E72D297353CC}">
                    <c16:uniqueId val="{00000003-C81D-4358-AAC4-87B2A04D9BB3}"/>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procediemintos!$C$9</c15:sqref>
                        </c15:formulaRef>
                      </c:ext>
                    </c:extLst>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procediemintos!$D$6:$O$6</c15:sqref>
                        </c15:formulaRef>
                      </c:ext>
                    </c:extLst>
                    <c:strCache>
                      <c:ptCount val="3"/>
                      <c:pt idx="0">
                        <c:v>ene</c:v>
                      </c:pt>
                      <c:pt idx="1">
                        <c:v>feb</c:v>
                      </c:pt>
                      <c:pt idx="2">
                        <c:v>mar</c:v>
                      </c:pt>
                    </c:strCache>
                  </c:strRef>
                </c:cat>
                <c:val>
                  <c:numRef>
                    <c:extLst xmlns:c15="http://schemas.microsoft.com/office/drawing/2012/chart">
                      <c:ext xmlns:c15="http://schemas.microsoft.com/office/drawing/2012/chart" uri="{02D57815-91ED-43cb-92C2-25804820EDAC}">
                        <c15:formulaRef>
                          <c15:sqref>procediemintos!$D$9:$O$9</c15:sqref>
                        </c15:formulaRef>
                      </c:ext>
                    </c:extLst>
                    <c:numCache>
                      <c:formatCode>General</c:formatCode>
                      <c:ptCount val="3"/>
                      <c:pt idx="0">
                        <c:v>507</c:v>
                      </c:pt>
                      <c:pt idx="1">
                        <c:v>549</c:v>
                      </c:pt>
                      <c:pt idx="2">
                        <c:v>559</c:v>
                      </c:pt>
                    </c:numCache>
                  </c:numRef>
                </c:val>
                <c:extLst xmlns:c15="http://schemas.microsoft.com/office/drawing/2012/chart">
                  <c:ext xmlns:c16="http://schemas.microsoft.com/office/drawing/2014/chart" uri="{C3380CC4-5D6E-409C-BE32-E72D297353CC}">
                    <c16:uniqueId val="{00000004-C81D-4358-AAC4-87B2A04D9BB3}"/>
                  </c:ext>
                </c:extLst>
              </c15:ser>
            </c15:filteredBarSeries>
          </c:ext>
        </c:extLst>
      </c:barChart>
      <c:catAx>
        <c:axId val="438966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84430016"/>
        <c:crosses val="autoZero"/>
        <c:auto val="1"/>
        <c:lblAlgn val="ctr"/>
        <c:lblOffset val="100"/>
        <c:noMultiLvlLbl val="0"/>
      </c:catAx>
      <c:valAx>
        <c:axId val="284430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38966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B3CD-4669-991B-923148AD9BA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B3CD-4669-991B-923148AD9BAE}"/>
              </c:ext>
            </c:extLst>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B3CD-4669-991B-923148AD9BAE}"/>
              </c:ext>
            </c:extLst>
          </c:dPt>
          <c:dLbls>
            <c:spPr>
              <a:noFill/>
              <a:ln>
                <a:noFill/>
              </a:ln>
              <a:effectLst/>
            </c:spPr>
            <c:txPr>
              <a:bodyPr rot="0" spcFirstLastPara="1" vertOverflow="ellipsis" vert="horz" wrap="square" anchor="ctr" anchorCtr="1"/>
              <a:lstStyle/>
              <a:p>
                <a:pPr>
                  <a:defRPr sz="1200" b="1" i="0" u="none" strike="noStrike" kern="1200" baseline="0">
                    <a:solidFill>
                      <a:schemeClr val="dk1"/>
                    </a:solidFill>
                    <a:latin typeface="Arial" panose="020B0604020202020204" pitchFamily="34" charset="0"/>
                    <a:ea typeface="+mn-ea"/>
                    <a:cs typeface="Arial" panose="020B0604020202020204" pitchFamily="34" charset="0"/>
                  </a:defRPr>
                </a:pPr>
                <a:endParaRPr lang="es-CO"/>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'L.E. SICOF'!$H$3:$H$5</c:f>
              <c:strCache>
                <c:ptCount val="3"/>
                <c:pt idx="0">
                  <c:v>Cumplidos</c:v>
                </c:pt>
                <c:pt idx="1">
                  <c:v>En proceso</c:v>
                </c:pt>
                <c:pt idx="2">
                  <c:v>Sin cumplir</c:v>
                </c:pt>
              </c:strCache>
            </c:strRef>
          </c:cat>
          <c:val>
            <c:numRef>
              <c:f>'L.E. SICOF'!$I$3:$I$5</c:f>
              <c:numCache>
                <c:formatCode>0</c:formatCode>
                <c:ptCount val="3"/>
                <c:pt idx="0">
                  <c:v>38</c:v>
                </c:pt>
                <c:pt idx="1">
                  <c:v>0</c:v>
                </c:pt>
                <c:pt idx="2">
                  <c:v>0</c:v>
                </c:pt>
              </c:numCache>
            </c:numRef>
          </c:val>
          <c:extLst>
            <c:ext xmlns:c16="http://schemas.microsoft.com/office/drawing/2014/chart" uri="{C3380CC4-5D6E-409C-BE32-E72D297353CC}">
              <c16:uniqueId val="{00000006-B3CD-4669-991B-923148AD9BA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lang="en-US" sz="1200" b="0" i="0" u="none" strike="noStrike" kern="1200" baseline="0">
              <a:solidFill>
                <a:schemeClr val="dk1"/>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noFill/>
    <a:ln w="9525" cap="flat" cmpd="sng" algn="ctr">
      <a:noFill/>
      <a:round/>
    </a:ln>
    <a:effectLst/>
  </c:spPr>
  <c:txPr>
    <a:bodyPr/>
    <a:lstStyle/>
    <a:p>
      <a:pPr>
        <a:defRPr sz="1200">
          <a:solidFill>
            <a:schemeClr val="dk1"/>
          </a:solidFill>
          <a:latin typeface="Arial" panose="020B0604020202020204" pitchFamily="34" charset="0"/>
          <a:ea typeface="+mn-ea"/>
          <a:cs typeface="Arial" panose="020B0604020202020204" pitchFamily="34" charset="0"/>
        </a:defRPr>
      </a:pPr>
      <a:endParaRPr lang="es-CO"/>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00B050"/>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B2C-49C7-AE6C-98D0ABE40EB9}"/>
              </c:ext>
            </c:extLst>
          </c:dPt>
          <c:dPt>
            <c:idx val="1"/>
            <c:bubble3D val="0"/>
            <c:spPr>
              <a:solidFill>
                <a:srgbClr val="FFFF00"/>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B2C-49C7-AE6C-98D0ABE40EB9}"/>
              </c:ext>
            </c:extLst>
          </c:dPt>
          <c:dPt>
            <c:idx val="2"/>
            <c:bubble3D val="0"/>
            <c:spPr>
              <a:solidFill>
                <a:srgbClr val="C00000"/>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3B2C-49C7-AE6C-98D0ABE40EB9}"/>
              </c:ext>
            </c:extLst>
          </c:dPt>
          <c:dLbls>
            <c:spPr>
              <a:noFill/>
              <a:ln>
                <a:noFill/>
              </a:ln>
              <a:effectLst/>
            </c:spPr>
            <c:txPr>
              <a:bodyPr rot="0" spcFirstLastPara="1" vertOverflow="ellipsis" vert="horz" wrap="square" anchor="ctr" anchorCtr="1"/>
              <a:lstStyle/>
              <a:p>
                <a:pPr>
                  <a:defRPr sz="1200" b="1" i="0" u="none" strike="noStrike" kern="1200" baseline="0">
                    <a:solidFill>
                      <a:schemeClr val="dk1"/>
                    </a:solidFill>
                    <a:latin typeface="Arial" panose="020B0604020202020204" pitchFamily="34" charset="0"/>
                    <a:ea typeface="+mn-ea"/>
                    <a:cs typeface="Arial" panose="020B0604020202020204" pitchFamily="34" charset="0"/>
                  </a:defRPr>
                </a:pPr>
                <a:endParaRPr lang="es-CO"/>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SGIR!$B$3:$B$5</c:f>
              <c:strCache>
                <c:ptCount val="3"/>
                <c:pt idx="0">
                  <c:v>Cumplidos</c:v>
                </c:pt>
                <c:pt idx="1">
                  <c:v>En proceso</c:v>
                </c:pt>
                <c:pt idx="2">
                  <c:v>Sin cumplir</c:v>
                </c:pt>
              </c:strCache>
            </c:strRef>
          </c:cat>
          <c:val>
            <c:numRef>
              <c:f>SGIR!$C$3:$C$5</c:f>
              <c:numCache>
                <c:formatCode>0</c:formatCode>
                <c:ptCount val="3"/>
                <c:pt idx="0">
                  <c:v>139</c:v>
                </c:pt>
                <c:pt idx="1">
                  <c:v>18</c:v>
                </c:pt>
                <c:pt idx="2">
                  <c:v>12</c:v>
                </c:pt>
              </c:numCache>
            </c:numRef>
          </c:val>
          <c:extLst>
            <c:ext xmlns:c16="http://schemas.microsoft.com/office/drawing/2014/chart" uri="{C3380CC4-5D6E-409C-BE32-E72D297353CC}">
              <c16:uniqueId val="{00000006-3B2C-49C7-AE6C-98D0ABE40EB9}"/>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200" b="0" i="0" u="none" strike="noStrike" kern="1200" baseline="0">
              <a:solidFill>
                <a:schemeClr val="dk1"/>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noFill/>
    <a:ln w="9525" cap="flat" cmpd="sng" algn="ctr">
      <a:noFill/>
      <a:round/>
    </a:ln>
    <a:effectLst/>
  </c:spPr>
  <c:txPr>
    <a:bodyPr/>
    <a:lstStyle/>
    <a:p>
      <a:pPr>
        <a:defRPr sz="1200">
          <a:solidFill>
            <a:schemeClr val="dk1"/>
          </a:solidFill>
          <a:latin typeface="Arial" panose="020B0604020202020204" pitchFamily="34" charset="0"/>
          <a:ea typeface="+mn-ea"/>
          <a:cs typeface="Arial" panose="020B0604020202020204" pitchFamily="34" charset="0"/>
        </a:defRPr>
      </a:pPr>
      <a:endParaRPr lang="es-CO"/>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s-CO" dirty="0"/>
              <a:t>BALANCE GENERAL COMPARATIVO 2023-2022</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Hoja1!$B$35</c:f>
              <c:strCache>
                <c:ptCount val="1"/>
                <c:pt idx="0">
                  <c:v>2023</c:v>
                </c:pt>
              </c:strCache>
            </c:strRef>
          </c:tx>
          <c:spPr>
            <a:solidFill>
              <a:schemeClr val="tx2">
                <a:lumMod val="60000"/>
                <a:lumOff val="40000"/>
              </a:schemeClr>
            </a:solidFill>
            <a:ln>
              <a:noFill/>
            </a:ln>
            <a:effectLst/>
          </c:spPr>
          <c:invertIfNegative val="0"/>
          <c:cat>
            <c:strRef>
              <c:f>Hoja1!$A$36:$A$40</c:f>
              <c:strCache>
                <c:ptCount val="5"/>
                <c:pt idx="0">
                  <c:v>ACTIVO CORRIENTE</c:v>
                </c:pt>
                <c:pt idx="1">
                  <c:v>ACTIVO NO CORRIENTE</c:v>
                </c:pt>
                <c:pt idx="2">
                  <c:v>PASIVO CORRIENTE</c:v>
                </c:pt>
                <c:pt idx="3">
                  <c:v>PASIVO NO CORRIENTE</c:v>
                </c:pt>
                <c:pt idx="4">
                  <c:v>TOTAL PASIVO + PATRIMONIO</c:v>
                </c:pt>
              </c:strCache>
            </c:strRef>
          </c:cat>
          <c:val>
            <c:numRef>
              <c:f>Hoja1!$B$36:$B$40</c:f>
              <c:numCache>
                <c:formatCode>_-"$"\ * #,##0_-;\-"$"\ * #,##0_-;_-"$"\ * "-"??_-;_-@_-</c:formatCode>
                <c:ptCount val="5"/>
                <c:pt idx="0">
                  <c:v>42994960283</c:v>
                </c:pt>
                <c:pt idx="1">
                  <c:v>45842090970</c:v>
                </c:pt>
                <c:pt idx="2">
                  <c:v>53591524586</c:v>
                </c:pt>
                <c:pt idx="3">
                  <c:v>1702890712</c:v>
                </c:pt>
                <c:pt idx="4">
                  <c:v>88837051253</c:v>
                </c:pt>
              </c:numCache>
            </c:numRef>
          </c:val>
          <c:extLst>
            <c:ext xmlns:c16="http://schemas.microsoft.com/office/drawing/2014/chart" uri="{C3380CC4-5D6E-409C-BE32-E72D297353CC}">
              <c16:uniqueId val="{00000000-3982-4887-8D42-9225BC51C15C}"/>
            </c:ext>
          </c:extLst>
        </c:ser>
        <c:ser>
          <c:idx val="1"/>
          <c:order val="1"/>
          <c:tx>
            <c:strRef>
              <c:f>Hoja1!$C$35</c:f>
              <c:strCache>
                <c:ptCount val="1"/>
                <c:pt idx="0">
                  <c:v>2022</c:v>
                </c:pt>
              </c:strCache>
            </c:strRef>
          </c:tx>
          <c:spPr>
            <a:solidFill>
              <a:schemeClr val="accent1">
                <a:lumMod val="75000"/>
              </a:schemeClr>
            </a:solidFill>
            <a:ln>
              <a:noFill/>
            </a:ln>
            <a:effectLst/>
          </c:spPr>
          <c:invertIfNegative val="0"/>
          <c:cat>
            <c:strRef>
              <c:f>Hoja1!$A$36:$A$40</c:f>
              <c:strCache>
                <c:ptCount val="5"/>
                <c:pt idx="0">
                  <c:v>ACTIVO CORRIENTE</c:v>
                </c:pt>
                <c:pt idx="1">
                  <c:v>ACTIVO NO CORRIENTE</c:v>
                </c:pt>
                <c:pt idx="2">
                  <c:v>PASIVO CORRIENTE</c:v>
                </c:pt>
                <c:pt idx="3">
                  <c:v>PASIVO NO CORRIENTE</c:v>
                </c:pt>
                <c:pt idx="4">
                  <c:v>TOTAL PASIVO + PATRIMONIO</c:v>
                </c:pt>
              </c:strCache>
            </c:strRef>
          </c:cat>
          <c:val>
            <c:numRef>
              <c:f>Hoja1!$C$36:$C$40</c:f>
              <c:numCache>
                <c:formatCode>_-"$"\ * #,##0_-;\-"$"\ * #,##0_-;_-"$"\ * "-"??_-;_-@_-</c:formatCode>
                <c:ptCount val="5"/>
                <c:pt idx="0">
                  <c:v>34184715957</c:v>
                </c:pt>
                <c:pt idx="1">
                  <c:v>46794612346</c:v>
                </c:pt>
                <c:pt idx="2">
                  <c:v>45903242210</c:v>
                </c:pt>
                <c:pt idx="3">
                  <c:v>1699060403</c:v>
                </c:pt>
                <c:pt idx="4">
                  <c:v>80979328303</c:v>
                </c:pt>
              </c:numCache>
            </c:numRef>
          </c:val>
          <c:extLst>
            <c:ext xmlns:c16="http://schemas.microsoft.com/office/drawing/2014/chart" uri="{C3380CC4-5D6E-409C-BE32-E72D297353CC}">
              <c16:uniqueId val="{00000001-3982-4887-8D42-9225BC51C15C}"/>
            </c:ext>
          </c:extLst>
        </c:ser>
        <c:dLbls>
          <c:showLegendKey val="0"/>
          <c:showVal val="0"/>
          <c:showCatName val="0"/>
          <c:showSerName val="0"/>
          <c:showPercent val="0"/>
          <c:showBubbleSize val="0"/>
        </c:dLbls>
        <c:gapWidth val="150"/>
        <c:axId val="714999712"/>
        <c:axId val="891451024"/>
      </c:barChart>
      <c:catAx>
        <c:axId val="714999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891451024"/>
        <c:crosses val="autoZero"/>
        <c:auto val="1"/>
        <c:lblAlgn val="ctr"/>
        <c:lblOffset val="100"/>
        <c:noMultiLvlLbl val="0"/>
      </c:catAx>
      <c:valAx>
        <c:axId val="891451024"/>
        <c:scaling>
          <c:orientation val="minMax"/>
        </c:scaling>
        <c:delete val="0"/>
        <c:axPos val="l"/>
        <c:majorGridlines>
          <c:spPr>
            <a:ln w="9525" cap="flat" cmpd="sng" algn="ctr">
              <a:solidFill>
                <a:schemeClr val="tx1">
                  <a:lumMod val="15000"/>
                  <a:lumOff val="85000"/>
                </a:schemeClr>
              </a:solidFill>
              <a:round/>
            </a:ln>
            <a:effectLst/>
          </c:spPr>
        </c:majorGridlines>
        <c:title>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title>
        <c:numFmt formatCode="_-&quot;$&quot;\ * #,##0_-;\-&quot;$&quot;\ * #,##0_-;_-&quot;$&quot;\ *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7149997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mn-lt"/>
                <a:ea typeface="+mn-ea"/>
                <a:cs typeface="+mn-cs"/>
              </a:defRPr>
            </a:pPr>
            <a:endParaRPr lang="es-CO"/>
          </a:p>
        </c:txPr>
      </c:dTable>
      <c:spPr>
        <a:noFill/>
        <a:ln>
          <a:noFill/>
        </a:ln>
        <a:effectLst/>
      </c:spPr>
    </c:plotArea>
    <c:plotVisOnly val="1"/>
    <c:dispBlanksAs val="gap"/>
    <c:showDLblsOverMax val="0"/>
  </c:chart>
  <c:spPr>
    <a:noFill/>
    <a:ln>
      <a:noFill/>
    </a:ln>
    <a:effectLst/>
  </c:spPr>
  <c:txPr>
    <a:bodyPr/>
    <a:lstStyle/>
    <a:p>
      <a:pPr>
        <a:defRPr sz="1600"/>
      </a:pPr>
      <a:endParaRPr lang="es-CO"/>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s-CO" dirty="0"/>
              <a:t>ESTADO DE SITUACION FINANCIERA COMPARATIVO 2023-2022</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Hoja1!$B$4</c:f>
              <c:strCache>
                <c:ptCount val="1"/>
                <c:pt idx="0">
                  <c:v>2023</c:v>
                </c:pt>
              </c:strCache>
            </c:strRef>
          </c:tx>
          <c:spPr>
            <a:solidFill>
              <a:schemeClr val="tx2">
                <a:lumMod val="60000"/>
                <a:lumOff val="40000"/>
              </a:schemeClr>
            </a:solidFill>
            <a:ln>
              <a:noFill/>
            </a:ln>
            <a:effectLst/>
          </c:spPr>
          <c:invertIfNegative val="0"/>
          <c:cat>
            <c:strRef>
              <c:f>Hoja1!$A$5:$A$14</c:f>
              <c:strCache>
                <c:ptCount val="10"/>
                <c:pt idx="0">
                  <c:v>INGRESOS OPERACIONALES</c:v>
                </c:pt>
                <c:pt idx="1">
                  <c:v>COSTOS DE VENTAS</c:v>
                </c:pt>
                <c:pt idx="2">
                  <c:v>UTILIDAD BRUTA</c:v>
                </c:pt>
                <c:pt idx="3">
                  <c:v>GASTOS OPERACIONALES</c:v>
                </c:pt>
                <c:pt idx="4">
                  <c:v>DETERIORO, DEPRECIACIONES, AMORTIZACIONES Y PROVISIONES</c:v>
                </c:pt>
                <c:pt idx="5">
                  <c:v>EXCEDENTE  OPERACIONAL</c:v>
                </c:pt>
                <c:pt idx="6">
                  <c:v>TRANSFERENCIAS Y SUBVENCIONES</c:v>
                </c:pt>
                <c:pt idx="7">
                  <c:v>OTROS INGRESOS</c:v>
                </c:pt>
                <c:pt idx="8">
                  <c:v>OTROS GASTOS</c:v>
                </c:pt>
                <c:pt idx="9">
                  <c:v>EXCEDENTE (DEFICIT) DEL EJERCICIO</c:v>
                </c:pt>
              </c:strCache>
            </c:strRef>
          </c:cat>
          <c:val>
            <c:numRef>
              <c:f>Hoja1!$B$5:$B$14</c:f>
              <c:numCache>
                <c:formatCode>_-"$"\ * #,##0_-;\-"$"\ * #,##0_-;_-"$"\ * "-"??_-;_-@_-</c:formatCode>
                <c:ptCount val="10"/>
                <c:pt idx="0">
                  <c:v>41606652981</c:v>
                </c:pt>
                <c:pt idx="1">
                  <c:v>35734318055</c:v>
                </c:pt>
                <c:pt idx="2">
                  <c:v>5872334926</c:v>
                </c:pt>
                <c:pt idx="3">
                  <c:v>11061843844</c:v>
                </c:pt>
                <c:pt idx="4">
                  <c:v>789585735</c:v>
                </c:pt>
                <c:pt idx="5">
                  <c:v>-5189508918</c:v>
                </c:pt>
                <c:pt idx="6">
                  <c:v>2109779552</c:v>
                </c:pt>
                <c:pt idx="7">
                  <c:v>5546791670</c:v>
                </c:pt>
                <c:pt idx="8">
                  <c:v>2304587046</c:v>
                </c:pt>
                <c:pt idx="9">
                  <c:v>162475258</c:v>
                </c:pt>
              </c:numCache>
            </c:numRef>
          </c:val>
          <c:extLst>
            <c:ext xmlns:c16="http://schemas.microsoft.com/office/drawing/2014/chart" uri="{C3380CC4-5D6E-409C-BE32-E72D297353CC}">
              <c16:uniqueId val="{00000000-6899-4602-9754-46C2A874BE22}"/>
            </c:ext>
          </c:extLst>
        </c:ser>
        <c:ser>
          <c:idx val="1"/>
          <c:order val="1"/>
          <c:tx>
            <c:strRef>
              <c:f>Hoja1!$C$4</c:f>
              <c:strCache>
                <c:ptCount val="1"/>
                <c:pt idx="0">
                  <c:v>2022</c:v>
                </c:pt>
              </c:strCache>
            </c:strRef>
          </c:tx>
          <c:spPr>
            <a:solidFill>
              <a:schemeClr val="accent1">
                <a:lumMod val="75000"/>
              </a:schemeClr>
            </a:solidFill>
            <a:ln>
              <a:noFill/>
            </a:ln>
            <a:effectLst/>
          </c:spPr>
          <c:invertIfNegative val="0"/>
          <c:cat>
            <c:strRef>
              <c:f>Hoja1!$A$5:$A$14</c:f>
              <c:strCache>
                <c:ptCount val="10"/>
                <c:pt idx="0">
                  <c:v>INGRESOS OPERACIONALES</c:v>
                </c:pt>
                <c:pt idx="1">
                  <c:v>COSTOS DE VENTAS</c:v>
                </c:pt>
                <c:pt idx="2">
                  <c:v>UTILIDAD BRUTA</c:v>
                </c:pt>
                <c:pt idx="3">
                  <c:v>GASTOS OPERACIONALES</c:v>
                </c:pt>
                <c:pt idx="4">
                  <c:v>DETERIORO, DEPRECIACIONES, AMORTIZACIONES Y PROVISIONES</c:v>
                </c:pt>
                <c:pt idx="5">
                  <c:v>EXCEDENTE  OPERACIONAL</c:v>
                </c:pt>
                <c:pt idx="6">
                  <c:v>TRANSFERENCIAS Y SUBVENCIONES</c:v>
                </c:pt>
                <c:pt idx="7">
                  <c:v>OTROS INGRESOS</c:v>
                </c:pt>
                <c:pt idx="8">
                  <c:v>OTROS GASTOS</c:v>
                </c:pt>
                <c:pt idx="9">
                  <c:v>EXCEDENTE (DEFICIT) DEL EJERCICIO</c:v>
                </c:pt>
              </c:strCache>
            </c:strRef>
          </c:cat>
          <c:val>
            <c:numRef>
              <c:f>Hoja1!$C$5:$C$14</c:f>
              <c:numCache>
                <c:formatCode>_-"$"\ * #,##0_-;\-"$"\ * #,##0_-;_-"$"\ * "-"??_-;_-@_-</c:formatCode>
                <c:ptCount val="10"/>
                <c:pt idx="0">
                  <c:v>43636546970</c:v>
                </c:pt>
                <c:pt idx="1">
                  <c:v>43785473544</c:v>
                </c:pt>
                <c:pt idx="2">
                  <c:v>-148926574</c:v>
                </c:pt>
                <c:pt idx="3">
                  <c:v>7566976353</c:v>
                </c:pt>
                <c:pt idx="4">
                  <c:v>742027829</c:v>
                </c:pt>
                <c:pt idx="5">
                  <c:v>-7715902927</c:v>
                </c:pt>
                <c:pt idx="6">
                  <c:v>1614989092</c:v>
                </c:pt>
                <c:pt idx="7">
                  <c:v>6268258551</c:v>
                </c:pt>
                <c:pt idx="8">
                  <c:v>4265444425</c:v>
                </c:pt>
                <c:pt idx="9">
                  <c:v>-4098099709</c:v>
                </c:pt>
              </c:numCache>
            </c:numRef>
          </c:val>
          <c:extLst>
            <c:ext xmlns:c16="http://schemas.microsoft.com/office/drawing/2014/chart" uri="{C3380CC4-5D6E-409C-BE32-E72D297353CC}">
              <c16:uniqueId val="{00000001-6899-4602-9754-46C2A874BE22}"/>
            </c:ext>
          </c:extLst>
        </c:ser>
        <c:dLbls>
          <c:showLegendKey val="0"/>
          <c:showVal val="0"/>
          <c:showCatName val="0"/>
          <c:showSerName val="0"/>
          <c:showPercent val="0"/>
          <c:showBubbleSize val="0"/>
        </c:dLbls>
        <c:gapWidth val="150"/>
        <c:axId val="1907647776"/>
        <c:axId val="891448048"/>
      </c:barChart>
      <c:catAx>
        <c:axId val="190764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891448048"/>
        <c:crosses val="autoZero"/>
        <c:auto val="1"/>
        <c:lblAlgn val="ctr"/>
        <c:lblOffset val="100"/>
        <c:noMultiLvlLbl val="0"/>
      </c:catAx>
      <c:valAx>
        <c:axId val="89144804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 #,##0_-;\-&quot;$&quot;\ * #,##0_-;_-&quot;$&quot;\ *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190764777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s-CO"/>
          </a:p>
        </c:txPr>
      </c:dTable>
      <c:spPr>
        <a:noFill/>
        <a:ln>
          <a:noFill/>
        </a:ln>
        <a:effectLst/>
      </c:spPr>
    </c:plotArea>
    <c:plotVisOnly val="1"/>
    <c:dispBlanksAs val="gap"/>
    <c:showDLblsOverMax val="0"/>
  </c:chart>
  <c:spPr>
    <a:noFill/>
    <a:ln>
      <a:noFill/>
    </a:ln>
    <a:effectLst/>
  </c:spPr>
  <c:txPr>
    <a:bodyPr/>
    <a:lstStyle/>
    <a:p>
      <a:pPr>
        <a:defRPr sz="1400"/>
      </a:pPr>
      <a:endParaRPr lang="es-CO"/>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s-CO" dirty="0"/>
              <a:t>BALANCE GENERAL COMPARATIVO  ENERO 2024-ENERO 2023</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'enero 2024'!$B$35</c:f>
              <c:strCache>
                <c:ptCount val="1"/>
                <c:pt idx="0">
                  <c:v>ene-24</c:v>
                </c:pt>
              </c:strCache>
            </c:strRef>
          </c:tx>
          <c:spPr>
            <a:solidFill>
              <a:schemeClr val="tx2">
                <a:lumMod val="50000"/>
                <a:lumOff val="50000"/>
              </a:schemeClr>
            </a:solidFill>
            <a:ln>
              <a:noFill/>
            </a:ln>
            <a:effectLst/>
          </c:spPr>
          <c:invertIfNegative val="0"/>
          <c:cat>
            <c:strRef>
              <c:f>'enero 2024'!$A$36:$A$40</c:f>
              <c:strCache>
                <c:ptCount val="5"/>
                <c:pt idx="0">
                  <c:v>ACTIVO CORRIENTE</c:v>
                </c:pt>
                <c:pt idx="1">
                  <c:v>ACTIVO NO CORRIENTE</c:v>
                </c:pt>
                <c:pt idx="2">
                  <c:v>PASIVO CORRIENTE</c:v>
                </c:pt>
                <c:pt idx="3">
                  <c:v>PASIVO NO CORRIENTE</c:v>
                </c:pt>
                <c:pt idx="4">
                  <c:v>TOTAL PASIVO + PATRIMONIO</c:v>
                </c:pt>
              </c:strCache>
            </c:strRef>
          </c:cat>
          <c:val>
            <c:numRef>
              <c:f>'enero 2024'!$B$36:$B$40</c:f>
              <c:numCache>
                <c:formatCode>_-"$"\ * #,##0_-;\-"$"\ * #,##0_-;_-"$"\ * "-"??_-;_-@_-</c:formatCode>
                <c:ptCount val="5"/>
                <c:pt idx="0">
                  <c:v>38246691989</c:v>
                </c:pt>
                <c:pt idx="1">
                  <c:v>53955537598</c:v>
                </c:pt>
                <c:pt idx="2">
                  <c:v>53366622332</c:v>
                </c:pt>
                <c:pt idx="3">
                  <c:v>1702863612</c:v>
                </c:pt>
                <c:pt idx="4">
                  <c:v>92202229587</c:v>
                </c:pt>
              </c:numCache>
            </c:numRef>
          </c:val>
          <c:extLst>
            <c:ext xmlns:c16="http://schemas.microsoft.com/office/drawing/2014/chart" uri="{C3380CC4-5D6E-409C-BE32-E72D297353CC}">
              <c16:uniqueId val="{00000000-9641-4665-8309-08EBA77EE75D}"/>
            </c:ext>
          </c:extLst>
        </c:ser>
        <c:ser>
          <c:idx val="1"/>
          <c:order val="1"/>
          <c:tx>
            <c:strRef>
              <c:f>'enero 2024'!$C$35</c:f>
              <c:strCache>
                <c:ptCount val="1"/>
                <c:pt idx="0">
                  <c:v>ene-23</c:v>
                </c:pt>
              </c:strCache>
            </c:strRef>
          </c:tx>
          <c:spPr>
            <a:solidFill>
              <a:schemeClr val="tx2">
                <a:lumMod val="75000"/>
                <a:lumOff val="25000"/>
              </a:schemeClr>
            </a:solidFill>
            <a:ln>
              <a:noFill/>
            </a:ln>
            <a:effectLst/>
          </c:spPr>
          <c:invertIfNegative val="0"/>
          <c:cat>
            <c:strRef>
              <c:f>'enero 2024'!$A$36:$A$40</c:f>
              <c:strCache>
                <c:ptCount val="5"/>
                <c:pt idx="0">
                  <c:v>ACTIVO CORRIENTE</c:v>
                </c:pt>
                <c:pt idx="1">
                  <c:v>ACTIVO NO CORRIENTE</c:v>
                </c:pt>
                <c:pt idx="2">
                  <c:v>PASIVO CORRIENTE</c:v>
                </c:pt>
                <c:pt idx="3">
                  <c:v>PASIVO NO CORRIENTE</c:v>
                </c:pt>
                <c:pt idx="4">
                  <c:v>TOTAL PASIVO + PATRIMONIO</c:v>
                </c:pt>
              </c:strCache>
            </c:strRef>
          </c:cat>
          <c:val>
            <c:numRef>
              <c:f>'enero 2024'!$C$36:$C$40</c:f>
              <c:numCache>
                <c:formatCode>_-"$"\ * #,##0_-;\-"$"\ * #,##0_-;_-"$"\ * "-"??_-;_-@_-</c:formatCode>
                <c:ptCount val="5"/>
                <c:pt idx="0">
                  <c:v>33829829758</c:v>
                </c:pt>
                <c:pt idx="1">
                  <c:v>46529415071</c:v>
                </c:pt>
                <c:pt idx="2">
                  <c:v>46947881476</c:v>
                </c:pt>
                <c:pt idx="3">
                  <c:v>1698848379</c:v>
                </c:pt>
                <c:pt idx="4">
                  <c:v>80359244829</c:v>
                </c:pt>
              </c:numCache>
            </c:numRef>
          </c:val>
          <c:extLst>
            <c:ext xmlns:c16="http://schemas.microsoft.com/office/drawing/2014/chart" uri="{C3380CC4-5D6E-409C-BE32-E72D297353CC}">
              <c16:uniqueId val="{00000001-9641-4665-8309-08EBA77EE75D}"/>
            </c:ext>
          </c:extLst>
        </c:ser>
        <c:dLbls>
          <c:showLegendKey val="0"/>
          <c:showVal val="0"/>
          <c:showCatName val="0"/>
          <c:showSerName val="0"/>
          <c:showPercent val="0"/>
          <c:showBubbleSize val="0"/>
        </c:dLbls>
        <c:gapWidth val="150"/>
        <c:axId val="219286496"/>
        <c:axId val="219286016"/>
      </c:barChart>
      <c:catAx>
        <c:axId val="219286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219286016"/>
        <c:crosses val="autoZero"/>
        <c:auto val="1"/>
        <c:lblAlgn val="ctr"/>
        <c:lblOffset val="100"/>
        <c:noMultiLvlLbl val="0"/>
      </c:catAx>
      <c:valAx>
        <c:axId val="21928601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 #,##0_-;\-&quot;$&quot;\ * #,##0_-;_-&quot;$&quot;\ *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2192864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s-CO"/>
          </a:p>
        </c:txPr>
      </c:dTable>
      <c:spPr>
        <a:noFill/>
        <a:ln>
          <a:noFill/>
        </a:ln>
        <a:effectLst/>
      </c:spPr>
    </c:plotArea>
    <c:plotVisOnly val="1"/>
    <c:dispBlanksAs val="gap"/>
    <c:showDLblsOverMax val="0"/>
  </c:chart>
  <c:spPr>
    <a:noFill/>
    <a:ln>
      <a:noFill/>
    </a:ln>
    <a:effectLst/>
  </c:spPr>
  <c:txPr>
    <a:bodyPr/>
    <a:lstStyle/>
    <a:p>
      <a:pPr>
        <a:defRPr sz="1400"/>
      </a:pPr>
      <a:endParaRPr lang="es-CO"/>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s-CO" dirty="0"/>
              <a:t>ESTADO DE RESULTADOS COMPARATIVO ENERO 2024-ENERO 2023</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'enero 2024'!$B$4</c:f>
              <c:strCache>
                <c:ptCount val="1"/>
                <c:pt idx="0">
                  <c:v>ene-24</c:v>
                </c:pt>
              </c:strCache>
            </c:strRef>
          </c:tx>
          <c:spPr>
            <a:solidFill>
              <a:schemeClr val="tx2">
                <a:lumMod val="50000"/>
                <a:lumOff val="50000"/>
              </a:schemeClr>
            </a:solidFill>
            <a:ln>
              <a:noFill/>
            </a:ln>
            <a:effectLst/>
          </c:spPr>
          <c:invertIfNegative val="0"/>
          <c:cat>
            <c:strRef>
              <c:f>'enero 2024'!$A$5:$A$14</c:f>
              <c:strCache>
                <c:ptCount val="10"/>
                <c:pt idx="0">
                  <c:v>INGRESOS OPERACIONALES</c:v>
                </c:pt>
                <c:pt idx="1">
                  <c:v>COSTOS DE VENTAS</c:v>
                </c:pt>
                <c:pt idx="2">
                  <c:v>UTILIDAD BRUTA</c:v>
                </c:pt>
                <c:pt idx="3">
                  <c:v>GASTOS OPERACIONALES</c:v>
                </c:pt>
                <c:pt idx="4">
                  <c:v>DETERIORO, DEPRECIACIONES, AMORTIZACIONES Y PROVISIONES</c:v>
                </c:pt>
                <c:pt idx="5">
                  <c:v>EXCEDENTE  OPERACIONAL</c:v>
                </c:pt>
                <c:pt idx="6">
                  <c:v>TRANSFERENCIAS Y SUBVENCIONES</c:v>
                </c:pt>
                <c:pt idx="7">
                  <c:v>OTROS INGRESOS</c:v>
                </c:pt>
                <c:pt idx="8">
                  <c:v>OTROS GASTOS</c:v>
                </c:pt>
                <c:pt idx="9">
                  <c:v>EXCEDENTE (DEFICIT) DEL EJERCICIO</c:v>
                </c:pt>
              </c:strCache>
            </c:strRef>
          </c:cat>
          <c:val>
            <c:numRef>
              <c:f>'enero 2024'!$B$5:$B$14</c:f>
              <c:numCache>
                <c:formatCode>_-"$"\ * #,##0_-;\-"$"\ * #,##0_-;_-"$"\ * "-"??_-;_-@_-</c:formatCode>
                <c:ptCount val="10"/>
                <c:pt idx="0">
                  <c:v>2509595767.3000002</c:v>
                </c:pt>
                <c:pt idx="1">
                  <c:v>1557976184.6500001</c:v>
                </c:pt>
                <c:pt idx="2">
                  <c:v>951619582.64999998</c:v>
                </c:pt>
                <c:pt idx="3">
                  <c:v>337805217.05000001</c:v>
                </c:pt>
                <c:pt idx="4">
                  <c:v>60638107</c:v>
                </c:pt>
                <c:pt idx="5">
                  <c:v>613814365.60000002</c:v>
                </c:pt>
                <c:pt idx="6">
                  <c:v>2672135628</c:v>
                </c:pt>
                <c:pt idx="7">
                  <c:v>442249337.14999998</c:v>
                </c:pt>
                <c:pt idx="8">
                  <c:v>77453538.439999998</c:v>
                </c:pt>
                <c:pt idx="9">
                  <c:v>3590107685.3099999</c:v>
                </c:pt>
              </c:numCache>
            </c:numRef>
          </c:val>
          <c:extLst>
            <c:ext xmlns:c16="http://schemas.microsoft.com/office/drawing/2014/chart" uri="{C3380CC4-5D6E-409C-BE32-E72D297353CC}">
              <c16:uniqueId val="{00000000-158B-480D-9F07-98202A588A4D}"/>
            </c:ext>
          </c:extLst>
        </c:ser>
        <c:ser>
          <c:idx val="1"/>
          <c:order val="1"/>
          <c:tx>
            <c:strRef>
              <c:f>'enero 2024'!$C$4</c:f>
              <c:strCache>
                <c:ptCount val="1"/>
                <c:pt idx="0">
                  <c:v>ene-23</c:v>
                </c:pt>
              </c:strCache>
            </c:strRef>
          </c:tx>
          <c:spPr>
            <a:solidFill>
              <a:schemeClr val="tx2">
                <a:lumMod val="75000"/>
                <a:lumOff val="25000"/>
              </a:schemeClr>
            </a:solidFill>
            <a:ln>
              <a:noFill/>
            </a:ln>
            <a:effectLst/>
          </c:spPr>
          <c:invertIfNegative val="0"/>
          <c:cat>
            <c:strRef>
              <c:f>'enero 2024'!$A$5:$A$14</c:f>
              <c:strCache>
                <c:ptCount val="10"/>
                <c:pt idx="0">
                  <c:v>INGRESOS OPERACIONALES</c:v>
                </c:pt>
                <c:pt idx="1">
                  <c:v>COSTOS DE VENTAS</c:v>
                </c:pt>
                <c:pt idx="2">
                  <c:v>UTILIDAD BRUTA</c:v>
                </c:pt>
                <c:pt idx="3">
                  <c:v>GASTOS OPERACIONALES</c:v>
                </c:pt>
                <c:pt idx="4">
                  <c:v>DETERIORO, DEPRECIACIONES, AMORTIZACIONES Y PROVISIONES</c:v>
                </c:pt>
                <c:pt idx="5">
                  <c:v>EXCEDENTE  OPERACIONAL</c:v>
                </c:pt>
                <c:pt idx="6">
                  <c:v>TRANSFERENCIAS Y SUBVENCIONES</c:v>
                </c:pt>
                <c:pt idx="7">
                  <c:v>OTROS INGRESOS</c:v>
                </c:pt>
                <c:pt idx="8">
                  <c:v>OTROS GASTOS</c:v>
                </c:pt>
                <c:pt idx="9">
                  <c:v>EXCEDENTE (DEFICIT) DEL EJERCICIO</c:v>
                </c:pt>
              </c:strCache>
            </c:strRef>
          </c:cat>
          <c:val>
            <c:numRef>
              <c:f>'enero 2024'!$C$5:$C$14</c:f>
              <c:numCache>
                <c:formatCode>_-"$"\ * #,##0_-;\-"$"\ * #,##0_-;_-"$"\ * "-"??_-;_-@_-</c:formatCode>
                <c:ptCount val="10"/>
                <c:pt idx="0">
                  <c:v>2070081048.47</c:v>
                </c:pt>
                <c:pt idx="1">
                  <c:v>3046192412.9000001</c:v>
                </c:pt>
                <c:pt idx="2">
                  <c:v>-976111364.42999995</c:v>
                </c:pt>
                <c:pt idx="3">
                  <c:v>721675593.23000002</c:v>
                </c:pt>
                <c:pt idx="4">
                  <c:v>98576243</c:v>
                </c:pt>
                <c:pt idx="5">
                  <c:v>-1697786957.6600001</c:v>
                </c:pt>
                <c:pt idx="6">
                  <c:v>3250000</c:v>
                </c:pt>
                <c:pt idx="7">
                  <c:v>209367442</c:v>
                </c:pt>
                <c:pt idx="8">
                  <c:v>83899967.290000007</c:v>
                </c:pt>
                <c:pt idx="9">
                  <c:v>-1667645725.95</c:v>
                </c:pt>
              </c:numCache>
            </c:numRef>
          </c:val>
          <c:extLst>
            <c:ext xmlns:c16="http://schemas.microsoft.com/office/drawing/2014/chart" uri="{C3380CC4-5D6E-409C-BE32-E72D297353CC}">
              <c16:uniqueId val="{00000001-158B-480D-9F07-98202A588A4D}"/>
            </c:ext>
          </c:extLst>
        </c:ser>
        <c:dLbls>
          <c:showLegendKey val="0"/>
          <c:showVal val="0"/>
          <c:showCatName val="0"/>
          <c:showSerName val="0"/>
          <c:showPercent val="0"/>
          <c:showBubbleSize val="0"/>
        </c:dLbls>
        <c:gapWidth val="150"/>
        <c:axId val="2093308576"/>
        <c:axId val="2093305696"/>
      </c:barChart>
      <c:catAx>
        <c:axId val="2093308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2093305696"/>
        <c:crosses val="autoZero"/>
        <c:auto val="1"/>
        <c:lblAlgn val="ctr"/>
        <c:lblOffset val="100"/>
        <c:noMultiLvlLbl val="0"/>
      </c:catAx>
      <c:valAx>
        <c:axId val="209330569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 #,##0_-;\-&quot;$&quot;\ * #,##0_-;_-&quot;$&quot;\ *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209330857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mn-lt"/>
                <a:ea typeface="+mn-ea"/>
                <a:cs typeface="+mn-cs"/>
              </a:defRPr>
            </a:pPr>
            <a:endParaRPr lang="es-CO"/>
          </a:p>
        </c:txPr>
      </c:dTable>
      <c:spPr>
        <a:noFill/>
        <a:ln>
          <a:noFill/>
        </a:ln>
        <a:effectLst/>
      </c:spPr>
    </c:plotArea>
    <c:plotVisOnly val="1"/>
    <c:dispBlanksAs val="gap"/>
    <c:showDLblsOverMax val="0"/>
  </c:chart>
  <c:spPr>
    <a:noFill/>
    <a:ln>
      <a:noFill/>
    </a:ln>
    <a:effectLst/>
  </c:spPr>
  <c:txPr>
    <a:bodyPr/>
    <a:lstStyle/>
    <a:p>
      <a:pPr>
        <a:defRPr sz="1600"/>
      </a:pPr>
      <a:endParaRPr lang="es-CO"/>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925882595226521"/>
          <c:y val="0.15072124315341401"/>
          <c:w val="0.65614652785297711"/>
          <c:h val="0.82228713186012503"/>
        </c:manualLayout>
      </c:layout>
      <c:barChart>
        <c:barDir val="bar"/>
        <c:grouping val="clustered"/>
        <c:varyColors val="0"/>
        <c:ser>
          <c:idx val="1"/>
          <c:order val="0"/>
          <c:tx>
            <c:strRef>
              <c:f>US!$D$22</c:f>
              <c:strCache>
                <c:ptCount val="1"/>
                <c:pt idx="0">
                  <c:v>MUJERES</c:v>
                </c:pt>
              </c:strCache>
            </c:strRef>
          </c:tx>
          <c:spPr>
            <a:solidFill>
              <a:srgbClr val="0070C0"/>
            </a:solidFill>
            <a:ln>
              <a:noFill/>
            </a:ln>
            <a:effectLst>
              <a:glow rad="127000">
                <a:schemeClr val="bg1"/>
              </a:glow>
            </a:effectLst>
            <a:scene3d>
              <a:camera prst="orthographicFront"/>
              <a:lightRig rig="flat" dir="t">
                <a:rot lat="0" lon="0" rev="1800000"/>
              </a:lightRig>
            </a:scene3d>
            <a:sp3d prstMaterial="dkEdge">
              <a:bevelT w="203200" h="88900" prst="artDeco"/>
              <a:bevelB/>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(US!$A$23:$A$28,US!$C$23:$C$28)</c:f>
              <c:strCache>
                <c:ptCount val="12"/>
                <c:pt idx="0">
                  <c:v>Primera infancia (0-5 años)</c:v>
                </c:pt>
                <c:pt idx="1">
                  <c:v>Infancia (6-11 años)</c:v>
                </c:pt>
                <c:pt idx="2">
                  <c:v>Adolescente (12-18 años)</c:v>
                </c:pt>
                <c:pt idx="3">
                  <c:v>Joven (19-26 años)</c:v>
                </c:pt>
                <c:pt idx="4">
                  <c:v>Adulto (27-59 años)</c:v>
                </c:pt>
                <c:pt idx="5">
                  <c:v>Adulto mayor (60 y mas)</c:v>
                </c:pt>
                <c:pt idx="6">
                  <c:v>-2,53</c:v>
                </c:pt>
                <c:pt idx="7">
                  <c:v>-0,98</c:v>
                </c:pt>
                <c:pt idx="8">
                  <c:v>-3,98</c:v>
                </c:pt>
                <c:pt idx="9">
                  <c:v>-16,06</c:v>
                </c:pt>
                <c:pt idx="10">
                  <c:v>-44,87</c:v>
                </c:pt>
                <c:pt idx="11">
                  <c:v>-31,58</c:v>
                </c:pt>
              </c:strCache>
            </c:strRef>
          </c:cat>
          <c:val>
            <c:numRef>
              <c:f>US!$E$23:$E$28</c:f>
              <c:numCache>
                <c:formatCode>0.00</c:formatCode>
                <c:ptCount val="6"/>
                <c:pt idx="0">
                  <c:v>2.1801859570375122</c:v>
                </c:pt>
                <c:pt idx="1">
                  <c:v>0.60916960564283429</c:v>
                </c:pt>
                <c:pt idx="2">
                  <c:v>2.8855402372555305</c:v>
                </c:pt>
                <c:pt idx="3">
                  <c:v>10.420006412311638</c:v>
                </c:pt>
                <c:pt idx="4">
                  <c:v>48.188521962167364</c:v>
                </c:pt>
                <c:pt idx="5">
                  <c:v>35.716575825585124</c:v>
                </c:pt>
              </c:numCache>
            </c:numRef>
          </c:val>
          <c:extLst>
            <c:ext xmlns:c16="http://schemas.microsoft.com/office/drawing/2014/chart" uri="{C3380CC4-5D6E-409C-BE32-E72D297353CC}">
              <c16:uniqueId val="{00000000-9D45-4B77-AAC6-9DA6574663D7}"/>
            </c:ext>
          </c:extLst>
        </c:ser>
        <c:ser>
          <c:idx val="0"/>
          <c:order val="1"/>
          <c:tx>
            <c:strRef>
              <c:f>US!$B$22</c:f>
              <c:strCache>
                <c:ptCount val="1"/>
                <c:pt idx="0">
                  <c:v>HOMBRES</c:v>
                </c:pt>
              </c:strCache>
            </c:strRef>
          </c:tx>
          <c:spPr>
            <a:solidFill>
              <a:srgbClr val="75DBFF"/>
            </a:solidFill>
            <a:ln>
              <a:noFill/>
            </a:ln>
            <a:effectLst>
              <a:glow rad="127000">
                <a:schemeClr val="bg1"/>
              </a:glow>
            </a:effectLst>
            <a:scene3d>
              <a:camera prst="orthographicFront"/>
              <a:lightRig rig="twoPt" dir="t">
                <a:rot lat="0" lon="0" rev="1200000"/>
              </a:lightRig>
            </a:scene3d>
            <a:sp3d prstMaterial="dkEdge">
              <a:bevelT w="184150" prst="artDeco"/>
              <a:bevelB w="38100" h="114300"/>
            </a:sp3d>
          </c:spPr>
          <c:invertIfNegative val="0"/>
          <c:dLbls>
            <c:numFmt formatCode="#,##0.00;[Red]#,##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(US!$A$23:$A$28,US!$C$23:$C$28)</c:f>
              <c:strCache>
                <c:ptCount val="12"/>
                <c:pt idx="0">
                  <c:v>Primera infancia (0-5 años)</c:v>
                </c:pt>
                <c:pt idx="1">
                  <c:v>Infancia (6-11 años)</c:v>
                </c:pt>
                <c:pt idx="2">
                  <c:v>Adolescente (12-18 años)</c:v>
                </c:pt>
                <c:pt idx="3">
                  <c:v>Joven (19-26 años)</c:v>
                </c:pt>
                <c:pt idx="4">
                  <c:v>Adulto (27-59 años)</c:v>
                </c:pt>
                <c:pt idx="5">
                  <c:v>Adulto mayor (60 y mas)</c:v>
                </c:pt>
                <c:pt idx="6">
                  <c:v>-2,53</c:v>
                </c:pt>
                <c:pt idx="7">
                  <c:v>-0,98</c:v>
                </c:pt>
                <c:pt idx="8">
                  <c:v>-3,98</c:v>
                </c:pt>
                <c:pt idx="9">
                  <c:v>-16,06</c:v>
                </c:pt>
                <c:pt idx="10">
                  <c:v>-44,87</c:v>
                </c:pt>
                <c:pt idx="11">
                  <c:v>-31,58</c:v>
                </c:pt>
              </c:strCache>
            </c:strRef>
          </c:cat>
          <c:val>
            <c:numRef>
              <c:f>US!$C$23:$C$28</c:f>
              <c:numCache>
                <c:formatCode>0.00</c:formatCode>
                <c:ptCount val="6"/>
                <c:pt idx="0">
                  <c:v>-2.5303643724696356</c:v>
                </c:pt>
                <c:pt idx="1">
                  <c:v>-0.97840755735492579</c:v>
                </c:pt>
                <c:pt idx="2">
                  <c:v>-3.9811066126855601</c:v>
                </c:pt>
                <c:pt idx="3">
                  <c:v>-16.059379217273953</c:v>
                </c:pt>
                <c:pt idx="4">
                  <c:v>-44.871794871794876</c:v>
                </c:pt>
                <c:pt idx="5">
                  <c:v>-31.578947368421051</c:v>
                </c:pt>
              </c:numCache>
            </c:numRef>
          </c:val>
          <c:extLst>
            <c:ext xmlns:c16="http://schemas.microsoft.com/office/drawing/2014/chart" uri="{C3380CC4-5D6E-409C-BE32-E72D297353CC}">
              <c16:uniqueId val="{00000001-9D45-4B77-AAC6-9DA6574663D7}"/>
            </c:ext>
          </c:extLst>
        </c:ser>
        <c:dLbls>
          <c:showLegendKey val="0"/>
          <c:showVal val="0"/>
          <c:showCatName val="0"/>
          <c:showSerName val="0"/>
          <c:showPercent val="0"/>
          <c:showBubbleSize val="0"/>
        </c:dLbls>
        <c:gapWidth val="30"/>
        <c:overlap val="100"/>
        <c:axId val="1171804288"/>
        <c:axId val="1171813536"/>
      </c:barChart>
      <c:catAx>
        <c:axId val="117180428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CO"/>
          </a:p>
        </c:txPr>
        <c:crossAx val="1171813536"/>
        <c:crosses val="autoZero"/>
        <c:auto val="1"/>
        <c:lblAlgn val="ctr"/>
        <c:lblOffset val="100"/>
        <c:noMultiLvlLbl val="0"/>
      </c:catAx>
      <c:valAx>
        <c:axId val="1171813536"/>
        <c:scaling>
          <c:orientation val="minMax"/>
        </c:scaling>
        <c:delete val="1"/>
        <c:axPos val="b"/>
        <c:numFmt formatCode="0.00" sourceLinked="1"/>
        <c:majorTickMark val="none"/>
        <c:minorTickMark val="none"/>
        <c:tickLblPos val="nextTo"/>
        <c:crossAx val="1171804288"/>
        <c:crosses val="autoZero"/>
        <c:crossBetween val="between"/>
      </c:valAx>
      <c:spPr>
        <a:noFill/>
        <a:ln w="25400">
          <a:noFill/>
        </a:ln>
        <a:effectLst/>
      </c:spPr>
    </c:plotArea>
    <c:legend>
      <c:legendPos val="r"/>
      <c:layout>
        <c:manualLayout>
          <c:xMode val="edge"/>
          <c:yMode val="edge"/>
          <c:x val="0.83639352546550549"/>
          <c:y val="0.45308957172411107"/>
          <c:w val="0.12080519150465123"/>
          <c:h val="0.14516235548636205"/>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blipFill>
      <a:blip xmlns:r="http://schemas.openxmlformats.org/officeDocument/2006/relationships" r:embed="rId4"/>
      <a:tile tx="0" ty="0" sx="100000" sy="100000" flip="none" algn="tl"/>
    </a:blipFill>
    <a:ln w="9525" cap="flat" cmpd="sng" algn="ctr">
      <a:noFill/>
      <a:round/>
    </a:ln>
    <a:effectLst/>
    <a:scene3d>
      <a:camera prst="orthographicFront"/>
      <a:lightRig rig="threePt" dir="t"/>
    </a:scene3d>
    <a:sp3d>
      <a:bevelT w="114300" prst="artDeco"/>
      <a:bevelB w="114300" prst="hardEdge"/>
    </a:sp3d>
  </c:spPr>
  <c:txPr>
    <a:bodyPr/>
    <a:lstStyle/>
    <a:p>
      <a:pPr>
        <a:defRPr/>
      </a:pPr>
      <a:endParaRPr lang="es-CO"/>
    </a:p>
  </c:txPr>
  <c:externalData r:id="rId5">
    <c:autoUpdate val="0"/>
  </c:externalData>
  <c:userShapes r:id="rId6"/>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solidFill>
          <a:schemeClr val="bg1"/>
        </a:solidFill>
        <a:ln>
          <a:noFill/>
        </a:ln>
        <a:effectLst/>
        <a:sp3d/>
      </c:spPr>
    </c:sideWall>
    <c:backWall>
      <c:thickness val="0"/>
      <c:spPr>
        <a:solidFill>
          <a:schemeClr val="bg1"/>
        </a:solidFill>
        <a:ln>
          <a:solidFill>
            <a:schemeClr val="bg2"/>
          </a:solidFill>
        </a:ln>
        <a:effectLst/>
        <a:sp3d>
          <a:contourClr>
            <a:schemeClr val="bg2"/>
          </a:contourClr>
        </a:sp3d>
      </c:spPr>
    </c:backWall>
    <c:plotArea>
      <c:layout>
        <c:manualLayout>
          <c:layoutTarget val="inner"/>
          <c:xMode val="edge"/>
          <c:yMode val="edge"/>
          <c:x val="0.38495973066899442"/>
          <c:y val="0.18797085709113948"/>
          <c:w val="0.52881483287388442"/>
          <c:h val="0.72844455380577433"/>
        </c:manualLayout>
      </c:layout>
      <c:bar3DChart>
        <c:barDir val="bar"/>
        <c:grouping val="clustered"/>
        <c:varyColors val="0"/>
        <c:ser>
          <c:idx val="0"/>
          <c:order val="0"/>
          <c:spPr>
            <a:solidFill>
              <a:srgbClr val="0070C0"/>
            </a:solidFill>
            <a:ln w="9525" cap="flat" cmpd="sng" algn="ctr">
              <a:solidFill>
                <a:sysClr val="windowText" lastClr="000000"/>
              </a:solidFill>
              <a:round/>
            </a:ln>
            <a:effectLst/>
            <a:sp3d contourW="9525">
              <a:contourClr>
                <a:sysClr val="windowText" lastClr="000000"/>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ysClr val="windowText" lastClr="000000"/>
                      </a:solidFill>
                    </a:ln>
                    <a:effectLst/>
                  </c:spPr>
                </c15:leaderLines>
              </c:ext>
            </c:extLst>
          </c:dLbls>
          <c:cat>
            <c:strRef>
              <c:f>AC!$B$4:$B$8</c:f>
              <c:strCache>
                <c:ptCount val="5"/>
                <c:pt idx="0">
                  <c:v>TRAUMATISMO MIEMBRO INFERIOR </c:v>
                </c:pt>
                <c:pt idx="1">
                  <c:v>TRAUMATISMO MIEMBRO SUPERIOR</c:v>
                </c:pt>
                <c:pt idx="2">
                  <c:v>ARTROPATÍAS</c:v>
                </c:pt>
                <c:pt idx="3">
                  <c:v>HIPERPLASIA DE LA PROSTATA</c:v>
                </c:pt>
                <c:pt idx="4">
                  <c:v>DORSALGÍA</c:v>
                </c:pt>
              </c:strCache>
            </c:strRef>
          </c:cat>
          <c:val>
            <c:numRef>
              <c:f>AC!$D$4:$D$8</c:f>
              <c:numCache>
                <c:formatCode>0.00</c:formatCode>
                <c:ptCount val="5"/>
                <c:pt idx="0">
                  <c:v>28.453608247422679</c:v>
                </c:pt>
                <c:pt idx="1">
                  <c:v>21.855670103092784</c:v>
                </c:pt>
                <c:pt idx="2">
                  <c:v>19.175257731958766</c:v>
                </c:pt>
                <c:pt idx="3">
                  <c:v>16.494845360824741</c:v>
                </c:pt>
                <c:pt idx="4">
                  <c:v>14.020618556701031</c:v>
                </c:pt>
              </c:numCache>
            </c:numRef>
          </c:val>
          <c:extLst>
            <c:ext xmlns:c16="http://schemas.microsoft.com/office/drawing/2014/chart" uri="{C3380CC4-5D6E-409C-BE32-E72D297353CC}">
              <c16:uniqueId val="{00000000-B99B-4860-9C5E-73AAAD9393F9}"/>
            </c:ext>
          </c:extLst>
        </c:ser>
        <c:dLbls>
          <c:showLegendKey val="0"/>
          <c:showVal val="0"/>
          <c:showCatName val="0"/>
          <c:showSerName val="0"/>
          <c:showPercent val="0"/>
          <c:showBubbleSize val="0"/>
        </c:dLbls>
        <c:gapWidth val="25"/>
        <c:gapDepth val="121"/>
        <c:shape val="box"/>
        <c:axId val="1171801568"/>
        <c:axId val="1123972064"/>
        <c:axId val="0"/>
      </c:bar3DChart>
      <c:catAx>
        <c:axId val="1171801568"/>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1" i="0" u="none" strike="noStrike" kern="1200" cap="all" baseline="0">
                <a:solidFill>
                  <a:schemeClr val="dk1">
                    <a:lumMod val="75000"/>
                    <a:lumOff val="25000"/>
                  </a:schemeClr>
                </a:solidFill>
                <a:latin typeface="+mn-lt"/>
                <a:ea typeface="+mn-ea"/>
                <a:cs typeface="+mn-cs"/>
              </a:defRPr>
            </a:pPr>
            <a:endParaRPr lang="es-CO"/>
          </a:p>
        </c:txPr>
        <c:crossAx val="1123972064"/>
        <c:crosses val="autoZero"/>
        <c:auto val="1"/>
        <c:lblAlgn val="ctr"/>
        <c:lblOffset val="100"/>
        <c:noMultiLvlLbl val="0"/>
      </c:catAx>
      <c:valAx>
        <c:axId val="1123972064"/>
        <c:scaling>
          <c:orientation val="minMax"/>
        </c:scaling>
        <c:delete val="1"/>
        <c:axPos val="b"/>
        <c:numFmt formatCode="0.00" sourceLinked="1"/>
        <c:majorTickMark val="none"/>
        <c:minorTickMark val="none"/>
        <c:tickLblPos val="nextTo"/>
        <c:crossAx val="1171801568"/>
        <c:crosses val="autoZero"/>
        <c:crossBetween val="between"/>
      </c:valAx>
      <c:spPr>
        <a:noFill/>
        <a:ln>
          <a:noFill/>
        </a:ln>
        <a:effectLst/>
      </c:spPr>
    </c:plotArea>
    <c:plotVisOnly val="1"/>
    <c:dispBlanksAs val="gap"/>
    <c:showDLblsOverMax val="0"/>
  </c:chart>
  <c:spPr>
    <a:blipFill>
      <a:blip xmlns:r="http://schemas.openxmlformats.org/officeDocument/2006/relationships" r:embed="rId4"/>
      <a:tile tx="0" ty="0" sx="100000" sy="100000" flip="none" algn="tl"/>
    </a:blipFill>
    <a:ln w="9525" cap="flat" cmpd="sng" algn="ctr">
      <a:solidFill>
        <a:schemeClr val="dk1">
          <a:lumMod val="25000"/>
          <a:lumOff val="75000"/>
        </a:schemeClr>
      </a:solidFill>
      <a:round/>
    </a:ln>
    <a:effectLst/>
    <a:scene3d>
      <a:camera prst="orthographicFront"/>
      <a:lightRig rig="threePt" dir="t"/>
    </a:scene3d>
    <a:sp3d>
      <a:bevelT w="114300" prst="artDeco"/>
    </a:sp3d>
  </c:spPr>
  <c:txPr>
    <a:bodyPr/>
    <a:lstStyle/>
    <a:p>
      <a:pPr>
        <a:defRPr/>
      </a:pPr>
      <a:endParaRPr lang="es-CO"/>
    </a:p>
  </c:txPr>
  <c:externalData r:id="rId5">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A90363-AA37-4393-A34B-8E34BC9D6C79}" type="doc">
      <dgm:prSet loTypeId="urn:microsoft.com/office/officeart/2008/layout/VerticalCurvedList" loCatId="list" qsTypeId="urn:microsoft.com/office/officeart/2005/8/quickstyle/simple5" qsCatId="simple" csTypeId="urn:microsoft.com/office/officeart/2005/8/colors/accent1_1" csCatId="accent1" phldr="1"/>
      <dgm:spPr/>
      <dgm:t>
        <a:bodyPr/>
        <a:lstStyle/>
        <a:p>
          <a:endParaRPr lang="es-CO"/>
        </a:p>
      </dgm:t>
    </dgm:pt>
    <dgm:pt modelId="{4CF000FA-D7E9-4832-B815-981B098812B5}">
      <dgm:prSet phldrT="[Texto]" custT="1"/>
      <dgm:spPr/>
      <dgm:t>
        <a:bodyPr/>
        <a:lstStyle/>
        <a:p>
          <a:pPr algn="just"/>
          <a:r>
            <a:rPr lang="es-CO" sz="2000" kern="1200" dirty="0">
              <a:solidFill>
                <a:schemeClr val="bg1">
                  <a:lumMod val="50000"/>
                </a:schemeClr>
              </a:solidFill>
              <a:latin typeface="Arial" panose="020B0604020202020204" pitchFamily="34" charset="0"/>
              <a:ea typeface="+mn-ea"/>
              <a:cs typeface="Arial" panose="020B0604020202020204" pitchFamily="34" charset="0"/>
            </a:rPr>
            <a:t>Planificar las auditorías y seguimientos a ejecutar en la vigencia 2024, para evaluar los riesgos asociados a la gestión institucional, a través del estado del Sistema de Control Interno aplicado en la ESE Hospital San Rafael de Itagüí.</a:t>
          </a:r>
        </a:p>
      </dgm:t>
    </dgm:pt>
    <dgm:pt modelId="{DF393586-24BB-40F3-A40C-1F42F66D5439}" type="parTrans" cxnId="{49A0244B-0116-4221-A836-E6D26EBEB7EC}">
      <dgm:prSet/>
      <dgm:spPr/>
      <dgm:t>
        <a:bodyPr/>
        <a:lstStyle/>
        <a:p>
          <a:endParaRPr lang="es-CO"/>
        </a:p>
      </dgm:t>
    </dgm:pt>
    <dgm:pt modelId="{F4F5C2C0-0486-442F-92A0-C1908E8DAB68}" type="sibTrans" cxnId="{49A0244B-0116-4221-A836-E6D26EBEB7EC}">
      <dgm:prSet/>
      <dgm:spPr/>
      <dgm:t>
        <a:bodyPr/>
        <a:lstStyle/>
        <a:p>
          <a:endParaRPr lang="es-CO"/>
        </a:p>
      </dgm:t>
    </dgm:pt>
    <dgm:pt modelId="{1EE77B6C-4BC4-456A-ACD1-E86629DF2EA3}">
      <dgm:prSet phldrT="[Texto]" custT="1"/>
      <dgm:spPr/>
      <dgm:t>
        <a:bodyPr/>
        <a:lstStyle/>
        <a:p>
          <a:pPr marL="0" lvl="0" indent="0" algn="just" defTabSz="889000">
            <a:lnSpc>
              <a:spcPct val="90000"/>
            </a:lnSpc>
            <a:spcBef>
              <a:spcPct val="0"/>
            </a:spcBef>
            <a:spcAft>
              <a:spcPct val="35000"/>
            </a:spcAft>
            <a:buNone/>
          </a:pPr>
          <a:r>
            <a:rPr lang="es-CO" sz="1600" kern="1200" dirty="0">
              <a:solidFill>
                <a:prstClr val="white">
                  <a:lumMod val="50000"/>
                </a:prstClr>
              </a:solidFill>
              <a:latin typeface="Arial" panose="020B0604020202020204" pitchFamily="34" charset="0"/>
              <a:ea typeface="+mn-ea"/>
              <a:cs typeface="Arial" panose="020B0604020202020204" pitchFamily="34" charset="0"/>
            </a:rPr>
            <a:t>Ejecución de </a:t>
          </a:r>
          <a:r>
            <a:rPr lang="es-ES" sz="1600" kern="1200" dirty="0">
              <a:solidFill>
                <a:prstClr val="white">
                  <a:lumMod val="50000"/>
                </a:prstClr>
              </a:solidFill>
              <a:latin typeface="Arial" panose="020B0604020202020204" pitchFamily="34" charset="0"/>
              <a:ea typeface="+mn-ea"/>
              <a:cs typeface="Arial" panose="020B0604020202020204" pitchFamily="34" charset="0"/>
            </a:rPr>
            <a:t>actividades relacionadas con, las auditorías internas a los procesos, elaboración de informes determinados por ley, seguimientos, acompañamiento y asesoría, fomento de la cultura del control, relación con los entes externos de control, asistencia a comités institucionales, y otras actividades propias de la dinámica de Control </a:t>
          </a:r>
          <a:r>
            <a:rPr lang="es-CO" sz="1600" kern="1200" dirty="0">
              <a:solidFill>
                <a:prstClr val="white">
                  <a:lumMod val="50000"/>
                </a:prstClr>
              </a:solidFill>
              <a:latin typeface="Arial" panose="020B0604020202020204" pitchFamily="34" charset="0"/>
              <a:ea typeface="+mn-ea"/>
              <a:cs typeface="Arial" panose="020B0604020202020204" pitchFamily="34" charset="0"/>
            </a:rPr>
            <a:t>Interno.</a:t>
          </a:r>
        </a:p>
      </dgm:t>
    </dgm:pt>
    <dgm:pt modelId="{37E63B08-440E-43C0-B1D7-F373A92F3680}" type="parTrans" cxnId="{CEE8FF9A-E77B-4AA0-8088-2D1799C728E6}">
      <dgm:prSet/>
      <dgm:spPr/>
      <dgm:t>
        <a:bodyPr/>
        <a:lstStyle/>
        <a:p>
          <a:endParaRPr lang="es-CO"/>
        </a:p>
      </dgm:t>
    </dgm:pt>
    <dgm:pt modelId="{47BE0F28-0AE5-478F-B2E6-7F1FBC919963}" type="sibTrans" cxnId="{CEE8FF9A-E77B-4AA0-8088-2D1799C728E6}">
      <dgm:prSet/>
      <dgm:spPr/>
      <dgm:t>
        <a:bodyPr/>
        <a:lstStyle/>
        <a:p>
          <a:endParaRPr lang="es-CO"/>
        </a:p>
      </dgm:t>
    </dgm:pt>
    <dgm:pt modelId="{14C6F8A8-AFA3-48E6-8724-A0E122A671E0}" type="pres">
      <dgm:prSet presAssocID="{6AA90363-AA37-4393-A34B-8E34BC9D6C79}" presName="Name0" presStyleCnt="0">
        <dgm:presLayoutVars>
          <dgm:chMax val="7"/>
          <dgm:chPref val="7"/>
          <dgm:dir/>
        </dgm:presLayoutVars>
      </dgm:prSet>
      <dgm:spPr/>
    </dgm:pt>
    <dgm:pt modelId="{F2AEAA30-CDEF-49A3-9390-2B13CBD27D5B}" type="pres">
      <dgm:prSet presAssocID="{6AA90363-AA37-4393-A34B-8E34BC9D6C79}" presName="Name1" presStyleCnt="0"/>
      <dgm:spPr/>
    </dgm:pt>
    <dgm:pt modelId="{9511EED4-8262-4EDE-A101-CC7DC5146554}" type="pres">
      <dgm:prSet presAssocID="{6AA90363-AA37-4393-A34B-8E34BC9D6C79}" presName="cycle" presStyleCnt="0"/>
      <dgm:spPr/>
    </dgm:pt>
    <dgm:pt modelId="{1F09F163-6A80-460E-84D4-B86294568CFD}" type="pres">
      <dgm:prSet presAssocID="{6AA90363-AA37-4393-A34B-8E34BC9D6C79}" presName="srcNode" presStyleLbl="node1" presStyleIdx="0" presStyleCnt="2"/>
      <dgm:spPr/>
    </dgm:pt>
    <dgm:pt modelId="{98AF41A8-20AC-44C5-9AD0-537021883C8E}" type="pres">
      <dgm:prSet presAssocID="{6AA90363-AA37-4393-A34B-8E34BC9D6C79}" presName="conn" presStyleLbl="parChTrans1D2" presStyleIdx="0" presStyleCnt="1"/>
      <dgm:spPr/>
    </dgm:pt>
    <dgm:pt modelId="{7C656459-6169-4D56-99DF-1F2F3D7F0979}" type="pres">
      <dgm:prSet presAssocID="{6AA90363-AA37-4393-A34B-8E34BC9D6C79}" presName="extraNode" presStyleLbl="node1" presStyleIdx="0" presStyleCnt="2"/>
      <dgm:spPr/>
    </dgm:pt>
    <dgm:pt modelId="{EB4F2028-CEBF-4427-B4E7-8A87B953689A}" type="pres">
      <dgm:prSet presAssocID="{6AA90363-AA37-4393-A34B-8E34BC9D6C79}" presName="dstNode" presStyleLbl="node1" presStyleIdx="0" presStyleCnt="2"/>
      <dgm:spPr/>
    </dgm:pt>
    <dgm:pt modelId="{C246E957-296B-41FF-906C-219A3A120E3A}" type="pres">
      <dgm:prSet presAssocID="{4CF000FA-D7E9-4832-B815-981B098812B5}" presName="text_1" presStyleLbl="node1" presStyleIdx="0" presStyleCnt="2">
        <dgm:presLayoutVars>
          <dgm:bulletEnabled val="1"/>
        </dgm:presLayoutVars>
      </dgm:prSet>
      <dgm:spPr/>
    </dgm:pt>
    <dgm:pt modelId="{8C7DE0DC-5E15-4D55-B307-BCFF9DBB17D2}" type="pres">
      <dgm:prSet presAssocID="{4CF000FA-D7E9-4832-B815-981B098812B5}" presName="accent_1" presStyleCnt="0"/>
      <dgm:spPr/>
    </dgm:pt>
    <dgm:pt modelId="{C2A6DAD1-12AB-4478-A4A0-8FD5CB5305BD}" type="pres">
      <dgm:prSet presAssocID="{4CF000FA-D7E9-4832-B815-981B098812B5}" presName="accentRepeatNode" presStyleLbl="solidFgAcc1" presStyleIdx="0" presStyleCnt="2"/>
      <dgm:spPr/>
    </dgm:pt>
    <dgm:pt modelId="{F906A28B-FD93-4D70-9321-161E18E234F3}" type="pres">
      <dgm:prSet presAssocID="{1EE77B6C-4BC4-456A-ACD1-E86629DF2EA3}" presName="text_2" presStyleLbl="node1" presStyleIdx="1" presStyleCnt="2">
        <dgm:presLayoutVars>
          <dgm:bulletEnabled val="1"/>
        </dgm:presLayoutVars>
      </dgm:prSet>
      <dgm:spPr/>
    </dgm:pt>
    <dgm:pt modelId="{8EF4CB2E-C6B5-47C3-B4CA-C2149F0C7919}" type="pres">
      <dgm:prSet presAssocID="{1EE77B6C-4BC4-456A-ACD1-E86629DF2EA3}" presName="accent_2" presStyleCnt="0"/>
      <dgm:spPr/>
    </dgm:pt>
    <dgm:pt modelId="{64DBE04E-C8C2-4F51-8A39-239A09203B21}" type="pres">
      <dgm:prSet presAssocID="{1EE77B6C-4BC4-456A-ACD1-E86629DF2EA3}" presName="accentRepeatNode" presStyleLbl="solidFgAcc1" presStyleIdx="1" presStyleCnt="2"/>
      <dgm:spPr/>
    </dgm:pt>
  </dgm:ptLst>
  <dgm:cxnLst>
    <dgm:cxn modelId="{EF8F022B-EEC2-410D-B809-586AD8607921}" type="presOf" srcId="{1EE77B6C-4BC4-456A-ACD1-E86629DF2EA3}" destId="{F906A28B-FD93-4D70-9321-161E18E234F3}" srcOrd="0" destOrd="0" presId="urn:microsoft.com/office/officeart/2008/layout/VerticalCurvedList"/>
    <dgm:cxn modelId="{CDCA3039-3243-48A9-BC94-1EFEB76E0933}" type="presOf" srcId="{6AA90363-AA37-4393-A34B-8E34BC9D6C79}" destId="{14C6F8A8-AFA3-48E6-8724-A0E122A671E0}" srcOrd="0" destOrd="0" presId="urn:microsoft.com/office/officeart/2008/layout/VerticalCurvedList"/>
    <dgm:cxn modelId="{49A0244B-0116-4221-A836-E6D26EBEB7EC}" srcId="{6AA90363-AA37-4393-A34B-8E34BC9D6C79}" destId="{4CF000FA-D7E9-4832-B815-981B098812B5}" srcOrd="0" destOrd="0" parTransId="{DF393586-24BB-40F3-A40C-1F42F66D5439}" sibTransId="{F4F5C2C0-0486-442F-92A0-C1908E8DAB68}"/>
    <dgm:cxn modelId="{E7A72757-757A-4438-ADAA-1DEFC32F5612}" type="presOf" srcId="{F4F5C2C0-0486-442F-92A0-C1908E8DAB68}" destId="{98AF41A8-20AC-44C5-9AD0-537021883C8E}" srcOrd="0" destOrd="0" presId="urn:microsoft.com/office/officeart/2008/layout/VerticalCurvedList"/>
    <dgm:cxn modelId="{9BE19897-1A80-4764-AE7C-1849BB116144}" type="presOf" srcId="{4CF000FA-D7E9-4832-B815-981B098812B5}" destId="{C246E957-296B-41FF-906C-219A3A120E3A}" srcOrd="0" destOrd="0" presId="urn:microsoft.com/office/officeart/2008/layout/VerticalCurvedList"/>
    <dgm:cxn modelId="{CEE8FF9A-E77B-4AA0-8088-2D1799C728E6}" srcId="{6AA90363-AA37-4393-A34B-8E34BC9D6C79}" destId="{1EE77B6C-4BC4-456A-ACD1-E86629DF2EA3}" srcOrd="1" destOrd="0" parTransId="{37E63B08-440E-43C0-B1D7-F373A92F3680}" sibTransId="{47BE0F28-0AE5-478F-B2E6-7F1FBC919963}"/>
    <dgm:cxn modelId="{492F6B3A-3008-4115-842C-270887E86AAB}" type="presParOf" srcId="{14C6F8A8-AFA3-48E6-8724-A0E122A671E0}" destId="{F2AEAA30-CDEF-49A3-9390-2B13CBD27D5B}" srcOrd="0" destOrd="0" presId="urn:microsoft.com/office/officeart/2008/layout/VerticalCurvedList"/>
    <dgm:cxn modelId="{CDEF50EE-147D-4EDF-8395-00996AE5EA06}" type="presParOf" srcId="{F2AEAA30-CDEF-49A3-9390-2B13CBD27D5B}" destId="{9511EED4-8262-4EDE-A101-CC7DC5146554}" srcOrd="0" destOrd="0" presId="urn:microsoft.com/office/officeart/2008/layout/VerticalCurvedList"/>
    <dgm:cxn modelId="{73CAEE77-B86D-4DA6-81FF-673600051FE7}" type="presParOf" srcId="{9511EED4-8262-4EDE-A101-CC7DC5146554}" destId="{1F09F163-6A80-460E-84D4-B86294568CFD}" srcOrd="0" destOrd="0" presId="urn:microsoft.com/office/officeart/2008/layout/VerticalCurvedList"/>
    <dgm:cxn modelId="{747967FE-D25A-413F-922A-2276806D0D94}" type="presParOf" srcId="{9511EED4-8262-4EDE-A101-CC7DC5146554}" destId="{98AF41A8-20AC-44C5-9AD0-537021883C8E}" srcOrd="1" destOrd="0" presId="urn:microsoft.com/office/officeart/2008/layout/VerticalCurvedList"/>
    <dgm:cxn modelId="{AE63D239-BF25-4D2C-9AA9-3E14F29A3EE3}" type="presParOf" srcId="{9511EED4-8262-4EDE-A101-CC7DC5146554}" destId="{7C656459-6169-4D56-99DF-1F2F3D7F0979}" srcOrd="2" destOrd="0" presId="urn:microsoft.com/office/officeart/2008/layout/VerticalCurvedList"/>
    <dgm:cxn modelId="{37B9636C-23A8-499D-BB41-7DD3C3675754}" type="presParOf" srcId="{9511EED4-8262-4EDE-A101-CC7DC5146554}" destId="{EB4F2028-CEBF-4427-B4E7-8A87B953689A}" srcOrd="3" destOrd="0" presId="urn:microsoft.com/office/officeart/2008/layout/VerticalCurvedList"/>
    <dgm:cxn modelId="{F2D53AAF-FE76-4B9F-A7D7-8FF3C481084B}" type="presParOf" srcId="{F2AEAA30-CDEF-49A3-9390-2B13CBD27D5B}" destId="{C246E957-296B-41FF-906C-219A3A120E3A}" srcOrd="1" destOrd="0" presId="urn:microsoft.com/office/officeart/2008/layout/VerticalCurvedList"/>
    <dgm:cxn modelId="{B0D2C596-0FB2-4C19-86E4-5A57EE8136E4}" type="presParOf" srcId="{F2AEAA30-CDEF-49A3-9390-2B13CBD27D5B}" destId="{8C7DE0DC-5E15-4D55-B307-BCFF9DBB17D2}" srcOrd="2" destOrd="0" presId="urn:microsoft.com/office/officeart/2008/layout/VerticalCurvedList"/>
    <dgm:cxn modelId="{E8CDA19A-BB62-41E7-8A02-DDA7B8C631D8}" type="presParOf" srcId="{8C7DE0DC-5E15-4D55-B307-BCFF9DBB17D2}" destId="{C2A6DAD1-12AB-4478-A4A0-8FD5CB5305BD}" srcOrd="0" destOrd="0" presId="urn:microsoft.com/office/officeart/2008/layout/VerticalCurvedList"/>
    <dgm:cxn modelId="{5E1A3BF8-3826-4197-8D88-F140A31A1F1A}" type="presParOf" srcId="{F2AEAA30-CDEF-49A3-9390-2B13CBD27D5B}" destId="{F906A28B-FD93-4D70-9321-161E18E234F3}" srcOrd="3" destOrd="0" presId="urn:microsoft.com/office/officeart/2008/layout/VerticalCurvedList"/>
    <dgm:cxn modelId="{EC54947C-DA88-4C67-8F24-58047FC4D1B2}" type="presParOf" srcId="{F2AEAA30-CDEF-49A3-9390-2B13CBD27D5B}" destId="{8EF4CB2E-C6B5-47C3-B4CA-C2149F0C7919}" srcOrd="4" destOrd="0" presId="urn:microsoft.com/office/officeart/2008/layout/VerticalCurvedList"/>
    <dgm:cxn modelId="{D5B04643-4872-4B1D-AE96-1BBCC2462653}" type="presParOf" srcId="{8EF4CB2E-C6B5-47C3-B4CA-C2149F0C7919}" destId="{64DBE04E-C8C2-4F51-8A39-239A09203B2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DF3A1D-0380-47C7-BD23-4500E842216D}" type="doc">
      <dgm:prSet loTypeId="urn:microsoft.com/office/officeart/2008/layout/VerticalCurvedList" loCatId="list" qsTypeId="urn:microsoft.com/office/officeart/2005/8/quickstyle/simple2" qsCatId="simple" csTypeId="urn:microsoft.com/office/officeart/2005/8/colors/accent1_5" csCatId="accent1" phldr="1"/>
      <dgm:spPr/>
      <dgm:t>
        <a:bodyPr/>
        <a:lstStyle/>
        <a:p>
          <a:endParaRPr lang="es-CO"/>
        </a:p>
      </dgm:t>
    </dgm:pt>
    <dgm:pt modelId="{781A5B2E-F58A-4990-9EAC-8FC918C745D8}">
      <dgm:prSet phldrT="[Texto]" custT="1"/>
      <dgm:spPr/>
      <dgm:t>
        <a:bodyPr/>
        <a:lstStyle/>
        <a:p>
          <a:r>
            <a:rPr lang="es-ES_tradnl" sz="2000" b="1" dirty="0">
              <a:solidFill>
                <a:srgbClr val="0D5084"/>
              </a:solidFill>
              <a:latin typeface="Arial" panose="020B0604020202020204" pitchFamily="34" charset="0"/>
              <a:cs typeface="Arial" panose="020B0604020202020204" pitchFamily="34" charset="0"/>
            </a:rPr>
            <a:t>AUDITORÍAS POR PROCESOS</a:t>
          </a:r>
        </a:p>
        <a:p>
          <a:r>
            <a:rPr lang="es-CO" sz="1300" b="1" dirty="0">
              <a:latin typeface="Arial" panose="020B0604020202020204" pitchFamily="34" charset="0"/>
              <a:cs typeface="Arial" panose="020B0604020202020204" pitchFamily="34" charset="0"/>
            </a:rPr>
            <a:t>1. Atención en Salud. </a:t>
          </a:r>
          <a:r>
            <a:rPr lang="es-CO" sz="1300" dirty="0">
              <a:latin typeface="Arial" panose="020B0604020202020204" pitchFamily="34" charset="0"/>
              <a:cs typeface="Arial" panose="020B0604020202020204" pitchFamily="34" charset="0"/>
            </a:rPr>
            <a:t>- Ciclo 1: Febrero – Abril    </a:t>
          </a:r>
          <a:r>
            <a:rPr lang="es-CO" sz="1300" b="1" dirty="0">
              <a:latin typeface="Arial" panose="020B0604020202020204" pitchFamily="34" charset="0"/>
              <a:cs typeface="Arial" panose="020B0604020202020204" pitchFamily="34" charset="0"/>
            </a:rPr>
            <a:t>2. Gestión Jurídica </a:t>
          </a:r>
          <a:r>
            <a:rPr lang="es-CO" sz="1300" dirty="0">
              <a:latin typeface="Arial" panose="020B0604020202020204" pitchFamily="34" charset="0"/>
              <a:cs typeface="Arial" panose="020B0604020202020204" pitchFamily="34" charset="0"/>
            </a:rPr>
            <a:t>- Ciclo 2: Junio</a:t>
          </a:r>
        </a:p>
        <a:p>
          <a:r>
            <a:rPr lang="es-CO" sz="1300" b="1" dirty="0">
              <a:latin typeface="Arial" panose="020B0604020202020204" pitchFamily="34" charset="0"/>
              <a:cs typeface="Arial" panose="020B0604020202020204" pitchFamily="34" charset="0"/>
            </a:rPr>
            <a:t>3. Gestión de Compras </a:t>
          </a:r>
          <a:r>
            <a:rPr lang="es-CO" sz="1300" dirty="0">
              <a:latin typeface="Arial" panose="020B0604020202020204" pitchFamily="34" charset="0"/>
              <a:cs typeface="Arial" panose="020B0604020202020204" pitchFamily="34" charset="0"/>
            </a:rPr>
            <a:t>- Ciclo 3: Octubre  </a:t>
          </a:r>
          <a:r>
            <a:rPr lang="es-CO" sz="1300" b="1" dirty="0">
              <a:latin typeface="Arial" panose="020B0604020202020204" pitchFamily="34" charset="0"/>
              <a:cs typeface="Arial" panose="020B0604020202020204" pitchFamily="34" charset="0"/>
            </a:rPr>
            <a:t> 4. Sistemas de Información. </a:t>
          </a:r>
          <a:r>
            <a:rPr lang="es-CO" sz="1300" dirty="0">
              <a:latin typeface="Arial" panose="020B0604020202020204" pitchFamily="34" charset="0"/>
              <a:cs typeface="Arial" panose="020B0604020202020204" pitchFamily="34" charset="0"/>
            </a:rPr>
            <a:t>- Ciclo 4: Noviembre</a:t>
          </a:r>
          <a:endParaRPr lang="es-CO" sz="1300" dirty="0"/>
        </a:p>
      </dgm:t>
    </dgm:pt>
    <dgm:pt modelId="{A0A5BF19-59C9-43C8-8A8B-C5104BA982A9}" type="parTrans" cxnId="{1F266AD3-44B9-482A-A5B3-46320CD6B236}">
      <dgm:prSet/>
      <dgm:spPr/>
      <dgm:t>
        <a:bodyPr/>
        <a:lstStyle/>
        <a:p>
          <a:endParaRPr lang="es-CO"/>
        </a:p>
      </dgm:t>
    </dgm:pt>
    <dgm:pt modelId="{3CCF70DD-9B55-4194-BEB1-D3299DFF5F3B}" type="sibTrans" cxnId="{1F266AD3-44B9-482A-A5B3-46320CD6B236}">
      <dgm:prSet/>
      <dgm:spPr/>
      <dgm:t>
        <a:bodyPr/>
        <a:lstStyle/>
        <a:p>
          <a:endParaRPr lang="es-CO"/>
        </a:p>
      </dgm:t>
    </dgm:pt>
    <dgm:pt modelId="{8F53B794-AE30-4E4A-AC89-7EC2E5FE76C4}">
      <dgm:prSet phldrT="[Texto]" custT="1"/>
      <dgm:spPr/>
      <dgm:t>
        <a:bodyPr/>
        <a:lstStyle/>
        <a:p>
          <a:pPr algn="l"/>
          <a:r>
            <a:rPr lang="es-ES_tradnl" sz="2000" b="1" dirty="0">
              <a:solidFill>
                <a:srgbClr val="0D5084"/>
              </a:solidFill>
              <a:latin typeface="Arial" panose="020B0604020202020204" pitchFamily="34" charset="0"/>
              <a:cs typeface="Arial" panose="020B0604020202020204" pitchFamily="34" charset="0"/>
            </a:rPr>
            <a:t>INFORMES DE LEY</a:t>
          </a:r>
        </a:p>
        <a:p>
          <a:pPr algn="just"/>
          <a:r>
            <a:rPr lang="es-ES_tradnl" sz="1200" b="0" dirty="0">
              <a:latin typeface="Arial" panose="020B0604020202020204" pitchFamily="34" charset="0"/>
              <a:cs typeface="Arial" panose="020B0604020202020204" pitchFamily="34" charset="0"/>
            </a:rPr>
            <a:t>Austeridad en el gasto público, CHIP, PAAC, Sistema control interno, PQRSDF, Rendición de Cuentas, Actividad litigiosa, SIGEP II, SICOF, SARLAT, FURAG, Derechos de Autor, ITA, Evaluación por Dependencias, Posibles actos de corrupción, Plan de mejoramiento archivístico.</a:t>
          </a:r>
        </a:p>
      </dgm:t>
    </dgm:pt>
    <dgm:pt modelId="{E752C952-E38E-4CD6-A80E-F4CB4146662B}" type="parTrans" cxnId="{AFEFF722-95C1-4705-89B0-F6208BBBD947}">
      <dgm:prSet/>
      <dgm:spPr/>
      <dgm:t>
        <a:bodyPr/>
        <a:lstStyle/>
        <a:p>
          <a:endParaRPr lang="es-CO"/>
        </a:p>
      </dgm:t>
    </dgm:pt>
    <dgm:pt modelId="{6E41E480-6C11-4683-9A26-12753D17E21E}" type="sibTrans" cxnId="{AFEFF722-95C1-4705-89B0-F6208BBBD947}">
      <dgm:prSet/>
      <dgm:spPr/>
      <dgm:t>
        <a:bodyPr/>
        <a:lstStyle/>
        <a:p>
          <a:endParaRPr lang="es-CO"/>
        </a:p>
      </dgm:t>
    </dgm:pt>
    <dgm:pt modelId="{E5555098-B43B-4D31-980F-9FA076C57772}">
      <dgm:prSet phldrT="[Texto]" custT="1"/>
      <dgm:spPr/>
      <dgm:t>
        <a:bodyPr/>
        <a:lstStyle/>
        <a:p>
          <a:r>
            <a:rPr lang="es-ES" sz="2000" b="1" dirty="0">
              <a:solidFill>
                <a:srgbClr val="0D5084"/>
              </a:solidFill>
              <a:latin typeface="Arial" panose="020B0604020202020204" pitchFamily="34" charset="0"/>
              <a:cs typeface="Arial" panose="020B0604020202020204" pitchFamily="34" charset="0"/>
            </a:rPr>
            <a:t>SEGUIMIENTOS</a:t>
          </a:r>
        </a:p>
        <a:p>
          <a:r>
            <a:rPr lang="es-ES" sz="1400" dirty="0">
              <a:latin typeface="Arial" panose="020B0604020202020204" pitchFamily="34" charset="0"/>
              <a:cs typeface="Arial" panose="020B0604020202020204" pitchFamily="34" charset="0"/>
            </a:rPr>
            <a:t>PM- CGA, PM Interno, PM Super Salud, Comités, Arqueo de Caja, Mapas de Riesgos, Tablero de indicadores</a:t>
          </a:r>
          <a:endParaRPr lang="es-CO" sz="1400" dirty="0">
            <a:latin typeface="Arial" panose="020B0604020202020204" pitchFamily="34" charset="0"/>
            <a:cs typeface="Arial" panose="020B0604020202020204" pitchFamily="34" charset="0"/>
          </a:endParaRPr>
        </a:p>
      </dgm:t>
    </dgm:pt>
    <dgm:pt modelId="{88B22A0B-1E08-4152-8F88-EB547191CD41}" type="parTrans" cxnId="{4561D2C9-0006-4F9C-AE43-F05DB7BA7EFA}">
      <dgm:prSet/>
      <dgm:spPr/>
      <dgm:t>
        <a:bodyPr/>
        <a:lstStyle/>
        <a:p>
          <a:endParaRPr lang="es-CO"/>
        </a:p>
      </dgm:t>
    </dgm:pt>
    <dgm:pt modelId="{13C5BD42-8B94-4E66-8930-7FC4BE2B58B4}" type="sibTrans" cxnId="{4561D2C9-0006-4F9C-AE43-F05DB7BA7EFA}">
      <dgm:prSet/>
      <dgm:spPr/>
      <dgm:t>
        <a:bodyPr/>
        <a:lstStyle/>
        <a:p>
          <a:endParaRPr lang="es-CO"/>
        </a:p>
      </dgm:t>
    </dgm:pt>
    <dgm:pt modelId="{BBF35C6E-B53F-4DCB-9997-E1798B16D5D3}">
      <dgm:prSet phldrT="[Texto]" custT="1"/>
      <dgm:spPr/>
      <dgm:t>
        <a:bodyPr/>
        <a:lstStyle/>
        <a:p>
          <a:r>
            <a:rPr lang="es-ES" sz="2000" b="1" dirty="0">
              <a:solidFill>
                <a:srgbClr val="0D5084"/>
              </a:solidFill>
              <a:latin typeface="Arial" panose="020B0604020202020204" pitchFamily="34" charset="0"/>
              <a:cs typeface="Arial" panose="020B0604020202020204" pitchFamily="34" charset="0"/>
            </a:rPr>
            <a:t>OTROS ROLES</a:t>
          </a:r>
        </a:p>
        <a:p>
          <a:r>
            <a:rPr lang="es-ES" sz="1400" dirty="0">
              <a:latin typeface="Arial" panose="020B0604020202020204" pitchFamily="34" charset="0"/>
              <a:cs typeface="Arial" panose="020B0604020202020204" pitchFamily="34" charset="0"/>
            </a:rPr>
            <a:t>Atención visita organismos de control, Acompañamiento a Inventarios, Asistencias a Comités</a:t>
          </a:r>
          <a:endParaRPr lang="es-CO" sz="1400" dirty="0">
            <a:latin typeface="Arial" panose="020B0604020202020204" pitchFamily="34" charset="0"/>
            <a:cs typeface="Arial" panose="020B0604020202020204" pitchFamily="34" charset="0"/>
          </a:endParaRPr>
        </a:p>
      </dgm:t>
    </dgm:pt>
    <dgm:pt modelId="{6683C4DC-2F53-4454-BE0A-EB01F1197EAD}" type="parTrans" cxnId="{2A387209-FEE7-42BA-B3EC-43009367E296}">
      <dgm:prSet/>
      <dgm:spPr/>
      <dgm:t>
        <a:bodyPr/>
        <a:lstStyle/>
        <a:p>
          <a:endParaRPr lang="es-CO"/>
        </a:p>
      </dgm:t>
    </dgm:pt>
    <dgm:pt modelId="{4A1B9976-45FA-4E5A-882C-5EF244AAC93F}" type="sibTrans" cxnId="{2A387209-FEE7-42BA-B3EC-43009367E296}">
      <dgm:prSet/>
      <dgm:spPr/>
      <dgm:t>
        <a:bodyPr/>
        <a:lstStyle/>
        <a:p>
          <a:endParaRPr lang="es-CO"/>
        </a:p>
      </dgm:t>
    </dgm:pt>
    <dgm:pt modelId="{5993DF2D-5588-4328-B6B4-3ED21CBBE46A}" type="pres">
      <dgm:prSet presAssocID="{42DF3A1D-0380-47C7-BD23-4500E842216D}" presName="Name0" presStyleCnt="0">
        <dgm:presLayoutVars>
          <dgm:chMax val="7"/>
          <dgm:chPref val="7"/>
          <dgm:dir/>
        </dgm:presLayoutVars>
      </dgm:prSet>
      <dgm:spPr/>
    </dgm:pt>
    <dgm:pt modelId="{DA7E72F9-94E0-4CDC-9446-60E8BC99E674}" type="pres">
      <dgm:prSet presAssocID="{42DF3A1D-0380-47C7-BD23-4500E842216D}" presName="Name1" presStyleCnt="0"/>
      <dgm:spPr/>
    </dgm:pt>
    <dgm:pt modelId="{0CD3429F-F773-4382-9C2F-8EB65B97E761}" type="pres">
      <dgm:prSet presAssocID="{42DF3A1D-0380-47C7-BD23-4500E842216D}" presName="cycle" presStyleCnt="0"/>
      <dgm:spPr/>
    </dgm:pt>
    <dgm:pt modelId="{41179BAF-96D7-4559-9ED6-CA7F4C83D9E4}" type="pres">
      <dgm:prSet presAssocID="{42DF3A1D-0380-47C7-BD23-4500E842216D}" presName="srcNode" presStyleLbl="node1" presStyleIdx="0" presStyleCnt="4"/>
      <dgm:spPr/>
    </dgm:pt>
    <dgm:pt modelId="{0695E9D7-4738-404C-A0A0-80D6B549D2E2}" type="pres">
      <dgm:prSet presAssocID="{42DF3A1D-0380-47C7-BD23-4500E842216D}" presName="conn" presStyleLbl="parChTrans1D2" presStyleIdx="0" presStyleCnt="1"/>
      <dgm:spPr/>
    </dgm:pt>
    <dgm:pt modelId="{DFB4787F-2FED-4388-94B2-FF2E7150E520}" type="pres">
      <dgm:prSet presAssocID="{42DF3A1D-0380-47C7-BD23-4500E842216D}" presName="extraNode" presStyleLbl="node1" presStyleIdx="0" presStyleCnt="4"/>
      <dgm:spPr/>
    </dgm:pt>
    <dgm:pt modelId="{885A84A7-7D52-4DFC-8C9C-067B93CDD99D}" type="pres">
      <dgm:prSet presAssocID="{42DF3A1D-0380-47C7-BD23-4500E842216D}" presName="dstNode" presStyleLbl="node1" presStyleIdx="0" presStyleCnt="4"/>
      <dgm:spPr/>
    </dgm:pt>
    <dgm:pt modelId="{8D274E7E-5C6F-442D-8EB8-960F7265AB62}" type="pres">
      <dgm:prSet presAssocID="{781A5B2E-F58A-4990-9EAC-8FC918C745D8}" presName="text_1" presStyleLbl="node1" presStyleIdx="0" presStyleCnt="4">
        <dgm:presLayoutVars>
          <dgm:bulletEnabled val="1"/>
        </dgm:presLayoutVars>
      </dgm:prSet>
      <dgm:spPr/>
    </dgm:pt>
    <dgm:pt modelId="{7B04E574-42FE-4F11-9F85-BE21AA552766}" type="pres">
      <dgm:prSet presAssocID="{781A5B2E-F58A-4990-9EAC-8FC918C745D8}" presName="accent_1" presStyleCnt="0"/>
      <dgm:spPr/>
    </dgm:pt>
    <dgm:pt modelId="{422BA53B-9ABF-46C4-88B0-64EE2AAE55CD}" type="pres">
      <dgm:prSet presAssocID="{781A5B2E-F58A-4990-9EAC-8FC918C745D8}" presName="accentRepeatNode" presStyleLbl="solidFgAcc1" presStyleIdx="0" presStyleCnt="4"/>
      <dgm:spPr/>
    </dgm:pt>
    <dgm:pt modelId="{936F983D-35BA-432C-9E55-2DCB8B174829}" type="pres">
      <dgm:prSet presAssocID="{8F53B794-AE30-4E4A-AC89-7EC2E5FE76C4}" presName="text_2" presStyleLbl="node1" presStyleIdx="1" presStyleCnt="4">
        <dgm:presLayoutVars>
          <dgm:bulletEnabled val="1"/>
        </dgm:presLayoutVars>
      </dgm:prSet>
      <dgm:spPr/>
    </dgm:pt>
    <dgm:pt modelId="{175E7FE0-AA06-4309-A563-CE435AA04098}" type="pres">
      <dgm:prSet presAssocID="{8F53B794-AE30-4E4A-AC89-7EC2E5FE76C4}" presName="accent_2" presStyleCnt="0"/>
      <dgm:spPr/>
    </dgm:pt>
    <dgm:pt modelId="{296ED8CB-A191-4575-84C5-1BA8285CC7AE}" type="pres">
      <dgm:prSet presAssocID="{8F53B794-AE30-4E4A-AC89-7EC2E5FE76C4}" presName="accentRepeatNode" presStyleLbl="solidFgAcc1" presStyleIdx="1" presStyleCnt="4"/>
      <dgm:spPr/>
    </dgm:pt>
    <dgm:pt modelId="{43740C2E-DCFF-4205-8170-65D063A7C043}" type="pres">
      <dgm:prSet presAssocID="{E5555098-B43B-4D31-980F-9FA076C57772}" presName="text_3" presStyleLbl="node1" presStyleIdx="2" presStyleCnt="4">
        <dgm:presLayoutVars>
          <dgm:bulletEnabled val="1"/>
        </dgm:presLayoutVars>
      </dgm:prSet>
      <dgm:spPr/>
    </dgm:pt>
    <dgm:pt modelId="{4918A510-1EA5-479B-8B91-3BD4F53FCDC0}" type="pres">
      <dgm:prSet presAssocID="{E5555098-B43B-4D31-980F-9FA076C57772}" presName="accent_3" presStyleCnt="0"/>
      <dgm:spPr/>
    </dgm:pt>
    <dgm:pt modelId="{1132E6C5-9638-4D66-8E76-4F1CC50B5ACB}" type="pres">
      <dgm:prSet presAssocID="{E5555098-B43B-4D31-980F-9FA076C57772}" presName="accentRepeatNode" presStyleLbl="solidFgAcc1" presStyleIdx="2" presStyleCnt="4"/>
      <dgm:spPr/>
    </dgm:pt>
    <dgm:pt modelId="{2DE8B4E4-A12D-4099-84F0-DB559AE21328}" type="pres">
      <dgm:prSet presAssocID="{BBF35C6E-B53F-4DCB-9997-E1798B16D5D3}" presName="text_4" presStyleLbl="node1" presStyleIdx="3" presStyleCnt="4">
        <dgm:presLayoutVars>
          <dgm:bulletEnabled val="1"/>
        </dgm:presLayoutVars>
      </dgm:prSet>
      <dgm:spPr/>
    </dgm:pt>
    <dgm:pt modelId="{CB18D88A-8DAC-4AA9-A264-ECB9B3413B76}" type="pres">
      <dgm:prSet presAssocID="{BBF35C6E-B53F-4DCB-9997-E1798B16D5D3}" presName="accent_4" presStyleCnt="0"/>
      <dgm:spPr/>
    </dgm:pt>
    <dgm:pt modelId="{96D70C49-9757-409B-94A5-866FC4BD1CDC}" type="pres">
      <dgm:prSet presAssocID="{BBF35C6E-B53F-4DCB-9997-E1798B16D5D3}" presName="accentRepeatNode" presStyleLbl="solidFgAcc1" presStyleIdx="3" presStyleCnt="4"/>
      <dgm:spPr/>
    </dgm:pt>
  </dgm:ptLst>
  <dgm:cxnLst>
    <dgm:cxn modelId="{2A387209-FEE7-42BA-B3EC-43009367E296}" srcId="{42DF3A1D-0380-47C7-BD23-4500E842216D}" destId="{BBF35C6E-B53F-4DCB-9997-E1798B16D5D3}" srcOrd="3" destOrd="0" parTransId="{6683C4DC-2F53-4454-BE0A-EB01F1197EAD}" sibTransId="{4A1B9976-45FA-4E5A-882C-5EF244AAC93F}"/>
    <dgm:cxn modelId="{AFEFF722-95C1-4705-89B0-F6208BBBD947}" srcId="{42DF3A1D-0380-47C7-BD23-4500E842216D}" destId="{8F53B794-AE30-4E4A-AC89-7EC2E5FE76C4}" srcOrd="1" destOrd="0" parTransId="{E752C952-E38E-4CD6-A80E-F4CB4146662B}" sibTransId="{6E41E480-6C11-4683-9A26-12753D17E21E}"/>
    <dgm:cxn modelId="{7FC67745-30AA-4C15-8088-A2A7785B6E4D}" type="presOf" srcId="{BBF35C6E-B53F-4DCB-9997-E1798B16D5D3}" destId="{2DE8B4E4-A12D-4099-84F0-DB559AE21328}" srcOrd="0" destOrd="0" presId="urn:microsoft.com/office/officeart/2008/layout/VerticalCurvedList"/>
    <dgm:cxn modelId="{E85B1657-2ACD-4152-991E-E3BF078038D2}" type="presOf" srcId="{3CCF70DD-9B55-4194-BEB1-D3299DFF5F3B}" destId="{0695E9D7-4738-404C-A0A0-80D6B549D2E2}" srcOrd="0" destOrd="0" presId="urn:microsoft.com/office/officeart/2008/layout/VerticalCurvedList"/>
    <dgm:cxn modelId="{4D861DC1-0BC0-440A-8E96-AB308951B722}" type="presOf" srcId="{E5555098-B43B-4D31-980F-9FA076C57772}" destId="{43740C2E-DCFF-4205-8170-65D063A7C043}" srcOrd="0" destOrd="0" presId="urn:microsoft.com/office/officeart/2008/layout/VerticalCurvedList"/>
    <dgm:cxn modelId="{4561D2C9-0006-4F9C-AE43-F05DB7BA7EFA}" srcId="{42DF3A1D-0380-47C7-BD23-4500E842216D}" destId="{E5555098-B43B-4D31-980F-9FA076C57772}" srcOrd="2" destOrd="0" parTransId="{88B22A0B-1E08-4152-8F88-EB547191CD41}" sibTransId="{13C5BD42-8B94-4E66-8930-7FC4BE2B58B4}"/>
    <dgm:cxn modelId="{BD2D92CC-DF7F-425B-9B4C-DDE674D614D9}" type="presOf" srcId="{781A5B2E-F58A-4990-9EAC-8FC918C745D8}" destId="{8D274E7E-5C6F-442D-8EB8-960F7265AB62}" srcOrd="0" destOrd="0" presId="urn:microsoft.com/office/officeart/2008/layout/VerticalCurvedList"/>
    <dgm:cxn modelId="{1F266AD3-44B9-482A-A5B3-46320CD6B236}" srcId="{42DF3A1D-0380-47C7-BD23-4500E842216D}" destId="{781A5B2E-F58A-4990-9EAC-8FC918C745D8}" srcOrd="0" destOrd="0" parTransId="{A0A5BF19-59C9-43C8-8A8B-C5104BA982A9}" sibTransId="{3CCF70DD-9B55-4194-BEB1-D3299DFF5F3B}"/>
    <dgm:cxn modelId="{D6F4AADF-A589-4E8A-8A45-ABEBAF485F55}" type="presOf" srcId="{42DF3A1D-0380-47C7-BD23-4500E842216D}" destId="{5993DF2D-5588-4328-B6B4-3ED21CBBE46A}" srcOrd="0" destOrd="0" presId="urn:microsoft.com/office/officeart/2008/layout/VerticalCurvedList"/>
    <dgm:cxn modelId="{37A649EE-71AA-4F27-8553-D99BFEF488C4}" type="presOf" srcId="{8F53B794-AE30-4E4A-AC89-7EC2E5FE76C4}" destId="{936F983D-35BA-432C-9E55-2DCB8B174829}" srcOrd="0" destOrd="0" presId="urn:microsoft.com/office/officeart/2008/layout/VerticalCurvedList"/>
    <dgm:cxn modelId="{6E9F5ED6-9297-478D-82CF-3C87D7B73187}" type="presParOf" srcId="{5993DF2D-5588-4328-B6B4-3ED21CBBE46A}" destId="{DA7E72F9-94E0-4CDC-9446-60E8BC99E674}" srcOrd="0" destOrd="0" presId="urn:microsoft.com/office/officeart/2008/layout/VerticalCurvedList"/>
    <dgm:cxn modelId="{CCCDCCFE-E28F-4991-8D0A-AB75C0D00C02}" type="presParOf" srcId="{DA7E72F9-94E0-4CDC-9446-60E8BC99E674}" destId="{0CD3429F-F773-4382-9C2F-8EB65B97E761}" srcOrd="0" destOrd="0" presId="urn:microsoft.com/office/officeart/2008/layout/VerticalCurvedList"/>
    <dgm:cxn modelId="{2512EFF2-9911-4264-AC4C-CB2F835F5219}" type="presParOf" srcId="{0CD3429F-F773-4382-9C2F-8EB65B97E761}" destId="{41179BAF-96D7-4559-9ED6-CA7F4C83D9E4}" srcOrd="0" destOrd="0" presId="urn:microsoft.com/office/officeart/2008/layout/VerticalCurvedList"/>
    <dgm:cxn modelId="{59734FD4-2682-44C7-BB19-8EF2EBD201B3}" type="presParOf" srcId="{0CD3429F-F773-4382-9C2F-8EB65B97E761}" destId="{0695E9D7-4738-404C-A0A0-80D6B549D2E2}" srcOrd="1" destOrd="0" presId="urn:microsoft.com/office/officeart/2008/layout/VerticalCurvedList"/>
    <dgm:cxn modelId="{531618A5-31BF-483C-935B-97083D0BB51B}" type="presParOf" srcId="{0CD3429F-F773-4382-9C2F-8EB65B97E761}" destId="{DFB4787F-2FED-4388-94B2-FF2E7150E520}" srcOrd="2" destOrd="0" presId="urn:microsoft.com/office/officeart/2008/layout/VerticalCurvedList"/>
    <dgm:cxn modelId="{0FBA4FA4-3E4C-47DC-82C4-251C7FE6E115}" type="presParOf" srcId="{0CD3429F-F773-4382-9C2F-8EB65B97E761}" destId="{885A84A7-7D52-4DFC-8C9C-067B93CDD99D}" srcOrd="3" destOrd="0" presId="urn:microsoft.com/office/officeart/2008/layout/VerticalCurvedList"/>
    <dgm:cxn modelId="{378FD918-A3F9-4926-A6AA-D747695A9D66}" type="presParOf" srcId="{DA7E72F9-94E0-4CDC-9446-60E8BC99E674}" destId="{8D274E7E-5C6F-442D-8EB8-960F7265AB62}" srcOrd="1" destOrd="0" presId="urn:microsoft.com/office/officeart/2008/layout/VerticalCurvedList"/>
    <dgm:cxn modelId="{F462E5D4-F263-4909-BCB1-C862DE00373B}" type="presParOf" srcId="{DA7E72F9-94E0-4CDC-9446-60E8BC99E674}" destId="{7B04E574-42FE-4F11-9F85-BE21AA552766}" srcOrd="2" destOrd="0" presId="urn:microsoft.com/office/officeart/2008/layout/VerticalCurvedList"/>
    <dgm:cxn modelId="{62AD3F0C-521D-4BC0-8883-DBBBFB9A5156}" type="presParOf" srcId="{7B04E574-42FE-4F11-9F85-BE21AA552766}" destId="{422BA53B-9ABF-46C4-88B0-64EE2AAE55CD}" srcOrd="0" destOrd="0" presId="urn:microsoft.com/office/officeart/2008/layout/VerticalCurvedList"/>
    <dgm:cxn modelId="{539B0C81-F42C-4567-8EA6-2D1DDFD99794}" type="presParOf" srcId="{DA7E72F9-94E0-4CDC-9446-60E8BC99E674}" destId="{936F983D-35BA-432C-9E55-2DCB8B174829}" srcOrd="3" destOrd="0" presId="urn:microsoft.com/office/officeart/2008/layout/VerticalCurvedList"/>
    <dgm:cxn modelId="{02B40717-CE34-4DF6-88B2-7816056F9183}" type="presParOf" srcId="{DA7E72F9-94E0-4CDC-9446-60E8BC99E674}" destId="{175E7FE0-AA06-4309-A563-CE435AA04098}" srcOrd="4" destOrd="0" presId="urn:microsoft.com/office/officeart/2008/layout/VerticalCurvedList"/>
    <dgm:cxn modelId="{B2F14F29-9052-4B8A-A401-0A744406622A}" type="presParOf" srcId="{175E7FE0-AA06-4309-A563-CE435AA04098}" destId="{296ED8CB-A191-4575-84C5-1BA8285CC7AE}" srcOrd="0" destOrd="0" presId="urn:microsoft.com/office/officeart/2008/layout/VerticalCurvedList"/>
    <dgm:cxn modelId="{56D5ED84-F612-4E09-97E3-FB1F7E8BB2BE}" type="presParOf" srcId="{DA7E72F9-94E0-4CDC-9446-60E8BC99E674}" destId="{43740C2E-DCFF-4205-8170-65D063A7C043}" srcOrd="5" destOrd="0" presId="urn:microsoft.com/office/officeart/2008/layout/VerticalCurvedList"/>
    <dgm:cxn modelId="{CB6DED77-C58A-4A53-8595-6407FC11EE92}" type="presParOf" srcId="{DA7E72F9-94E0-4CDC-9446-60E8BC99E674}" destId="{4918A510-1EA5-479B-8B91-3BD4F53FCDC0}" srcOrd="6" destOrd="0" presId="urn:microsoft.com/office/officeart/2008/layout/VerticalCurvedList"/>
    <dgm:cxn modelId="{5D590407-1E03-4B0B-B848-B22A6A523B3A}" type="presParOf" srcId="{4918A510-1EA5-479B-8B91-3BD4F53FCDC0}" destId="{1132E6C5-9638-4D66-8E76-4F1CC50B5ACB}" srcOrd="0" destOrd="0" presId="urn:microsoft.com/office/officeart/2008/layout/VerticalCurvedList"/>
    <dgm:cxn modelId="{EF7999BD-FD6E-481E-A86C-F7A29CAAC45E}" type="presParOf" srcId="{DA7E72F9-94E0-4CDC-9446-60E8BC99E674}" destId="{2DE8B4E4-A12D-4099-84F0-DB559AE21328}" srcOrd="7" destOrd="0" presId="urn:microsoft.com/office/officeart/2008/layout/VerticalCurvedList"/>
    <dgm:cxn modelId="{73F8F0CE-328E-4AA3-A857-B8A842B45FA5}" type="presParOf" srcId="{DA7E72F9-94E0-4CDC-9446-60E8BC99E674}" destId="{CB18D88A-8DAC-4AA9-A264-ECB9B3413B76}" srcOrd="8" destOrd="0" presId="urn:microsoft.com/office/officeart/2008/layout/VerticalCurvedList"/>
    <dgm:cxn modelId="{3BA5631D-361C-44DF-A890-35A97BF7ED1B}" type="presParOf" srcId="{CB18D88A-8DAC-4AA9-A264-ECB9B3413B76}" destId="{96D70C49-9757-409B-94A5-866FC4BD1CD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A3A5D3-3627-4770-831A-9D8C379F824E}" type="doc">
      <dgm:prSet loTypeId="urn:microsoft.com/office/officeart/2005/8/layout/process4" loCatId="process" qsTypeId="urn:microsoft.com/office/officeart/2005/8/quickstyle/simple1" qsCatId="simple" csTypeId="urn:microsoft.com/office/officeart/2005/8/colors/accent1_5" csCatId="accent1" phldr="1"/>
      <dgm:spPr/>
      <dgm:t>
        <a:bodyPr/>
        <a:lstStyle/>
        <a:p>
          <a:endParaRPr lang="es-CO"/>
        </a:p>
      </dgm:t>
    </dgm:pt>
    <dgm:pt modelId="{9C547B0E-20FD-4660-85E2-11AA45962578}">
      <dgm:prSet phldrT="[Texto]" custT="1"/>
      <dgm:spPr/>
      <dgm:t>
        <a:bodyPr/>
        <a:lstStyle/>
        <a:p>
          <a:r>
            <a:rPr lang="es-MX" sz="2800" b="1" dirty="0">
              <a:solidFill>
                <a:srgbClr val="0D5084"/>
              </a:solidFill>
              <a:latin typeface="Arial" panose="020B0604020202020204" pitchFamily="34" charset="0"/>
              <a:cs typeface="Arial" panose="020B0604020202020204" pitchFamily="34" charset="0"/>
            </a:rPr>
            <a:t>Contrato N°23-1031-11-030-020 </a:t>
          </a:r>
          <a:endParaRPr lang="es-CO" sz="2800" dirty="0">
            <a:solidFill>
              <a:srgbClr val="0D5084"/>
            </a:solidFill>
            <a:latin typeface="Arial" panose="020B0604020202020204" pitchFamily="34" charset="0"/>
            <a:cs typeface="Arial" panose="020B0604020202020204" pitchFamily="34" charset="0"/>
          </a:endParaRPr>
        </a:p>
      </dgm:t>
    </dgm:pt>
    <dgm:pt modelId="{BB892EF0-50BC-406D-AF50-B099B069A193}" type="parTrans" cxnId="{5F05A1F8-8BF5-44EB-AD04-C311FBD0D3C7}">
      <dgm:prSet/>
      <dgm:spPr/>
      <dgm:t>
        <a:bodyPr/>
        <a:lstStyle/>
        <a:p>
          <a:endParaRPr lang="es-CO"/>
        </a:p>
      </dgm:t>
    </dgm:pt>
    <dgm:pt modelId="{14665DDD-A1F4-4FCE-ABA1-DF47FD4955B6}" type="sibTrans" cxnId="{5F05A1F8-8BF5-44EB-AD04-C311FBD0D3C7}">
      <dgm:prSet/>
      <dgm:spPr/>
      <dgm:t>
        <a:bodyPr/>
        <a:lstStyle/>
        <a:p>
          <a:endParaRPr lang="es-CO"/>
        </a:p>
      </dgm:t>
    </dgm:pt>
    <dgm:pt modelId="{1D8BEB3A-F5AA-4121-B82D-1200325310D4}">
      <dgm:prSet phldrT="[Texto]" custT="1"/>
      <dgm:spPr/>
      <dgm:t>
        <a:bodyPr/>
        <a:lstStyle/>
        <a:p>
          <a:r>
            <a:rPr lang="es-MX" sz="1600" b="1" dirty="0">
              <a:solidFill>
                <a:schemeClr val="bg1">
                  <a:lumMod val="50000"/>
                </a:schemeClr>
              </a:solidFill>
              <a:latin typeface="Arial" panose="020B0604020202020204" pitchFamily="34" charset="0"/>
              <a:cs typeface="Arial" panose="020B0604020202020204" pitchFamily="34" charset="0"/>
            </a:rPr>
            <a:t>Tipo de contrato: </a:t>
          </a:r>
          <a:r>
            <a:rPr lang="es-MX" sz="1600" dirty="0">
              <a:solidFill>
                <a:schemeClr val="bg1">
                  <a:lumMod val="50000"/>
                </a:schemeClr>
              </a:solidFill>
              <a:latin typeface="Arial" panose="020B0604020202020204" pitchFamily="34" charset="0"/>
              <a:cs typeface="Arial" panose="020B0604020202020204" pitchFamily="34" charset="0"/>
            </a:rPr>
            <a:t>Prestación De Servicios</a:t>
          </a:r>
          <a:endParaRPr lang="es-CO" sz="1600" dirty="0">
            <a:solidFill>
              <a:schemeClr val="bg1">
                <a:lumMod val="50000"/>
              </a:schemeClr>
            </a:solidFill>
            <a:latin typeface="Arial" panose="020B0604020202020204" pitchFamily="34" charset="0"/>
            <a:cs typeface="Arial" panose="020B0604020202020204" pitchFamily="34" charset="0"/>
          </a:endParaRPr>
        </a:p>
      </dgm:t>
    </dgm:pt>
    <dgm:pt modelId="{53E456AE-0C2E-477E-8978-D0EB537EA094}" type="parTrans" cxnId="{D0FA41B9-AAE0-454B-8640-D4C7591AA779}">
      <dgm:prSet/>
      <dgm:spPr/>
      <dgm:t>
        <a:bodyPr/>
        <a:lstStyle/>
        <a:p>
          <a:endParaRPr lang="es-CO"/>
        </a:p>
      </dgm:t>
    </dgm:pt>
    <dgm:pt modelId="{0D4A2490-4576-430F-A24B-268C2A7A3C7F}" type="sibTrans" cxnId="{D0FA41B9-AAE0-454B-8640-D4C7591AA779}">
      <dgm:prSet/>
      <dgm:spPr/>
      <dgm:t>
        <a:bodyPr/>
        <a:lstStyle/>
        <a:p>
          <a:endParaRPr lang="es-CO"/>
        </a:p>
      </dgm:t>
    </dgm:pt>
    <dgm:pt modelId="{D15655A8-2F4A-48B0-9397-8F2322A1AFAD}">
      <dgm:prSet phldrT="[Texto]" custT="1"/>
      <dgm:spPr/>
      <dgm:t>
        <a:bodyPr/>
        <a:lstStyle/>
        <a:p>
          <a:r>
            <a:rPr lang="es-MX" sz="1600" b="1" dirty="0">
              <a:solidFill>
                <a:schemeClr val="bg1">
                  <a:lumMod val="50000"/>
                </a:schemeClr>
              </a:solidFill>
              <a:latin typeface="Arial" panose="020B0604020202020204" pitchFamily="34" charset="0"/>
              <a:cs typeface="Arial" panose="020B0604020202020204" pitchFamily="34" charset="0"/>
            </a:rPr>
            <a:t>Área de requerimiento</a:t>
          </a:r>
          <a:r>
            <a:rPr lang="es-MX" sz="1600" dirty="0">
              <a:solidFill>
                <a:schemeClr val="bg1">
                  <a:lumMod val="50000"/>
                </a:schemeClr>
              </a:solidFill>
              <a:latin typeface="Arial" panose="020B0604020202020204" pitchFamily="34" charset="0"/>
              <a:cs typeface="Arial" panose="020B0604020202020204" pitchFamily="34" charset="0"/>
            </a:rPr>
            <a:t>: administrativo</a:t>
          </a:r>
        </a:p>
        <a:p>
          <a:r>
            <a:rPr lang="es-MX" sz="1600" b="1" dirty="0">
              <a:solidFill>
                <a:schemeClr val="bg1">
                  <a:lumMod val="50000"/>
                </a:schemeClr>
              </a:solidFill>
              <a:latin typeface="Arial" panose="020B0604020202020204" pitchFamily="34" charset="0"/>
              <a:cs typeface="Arial" panose="020B0604020202020204" pitchFamily="34" charset="0"/>
            </a:rPr>
            <a:t>Modalidad:</a:t>
          </a:r>
          <a:r>
            <a:rPr lang="es-MX" sz="1600" dirty="0">
              <a:solidFill>
                <a:schemeClr val="bg1">
                  <a:lumMod val="50000"/>
                </a:schemeClr>
              </a:solidFill>
              <a:latin typeface="Arial" panose="020B0604020202020204" pitchFamily="34" charset="0"/>
              <a:cs typeface="Arial" panose="020B0604020202020204" pitchFamily="34" charset="0"/>
            </a:rPr>
            <a:t> contratación directa</a:t>
          </a:r>
          <a:endParaRPr lang="es-CO" sz="1600" dirty="0">
            <a:solidFill>
              <a:schemeClr val="bg1">
                <a:lumMod val="50000"/>
              </a:schemeClr>
            </a:solidFill>
            <a:latin typeface="Arial" panose="020B0604020202020204" pitchFamily="34" charset="0"/>
            <a:cs typeface="Arial" panose="020B0604020202020204" pitchFamily="34" charset="0"/>
          </a:endParaRPr>
        </a:p>
      </dgm:t>
    </dgm:pt>
    <dgm:pt modelId="{66A72BCD-FB1F-46D5-9755-E0EFA0CE95E3}" type="parTrans" cxnId="{1AC26296-A8F3-4EA1-BA1C-46EFE5CDFDF7}">
      <dgm:prSet/>
      <dgm:spPr/>
      <dgm:t>
        <a:bodyPr/>
        <a:lstStyle/>
        <a:p>
          <a:endParaRPr lang="es-CO"/>
        </a:p>
      </dgm:t>
    </dgm:pt>
    <dgm:pt modelId="{7B9FF452-1A84-4FD3-90C8-8026FD166840}" type="sibTrans" cxnId="{1AC26296-A8F3-4EA1-BA1C-46EFE5CDFDF7}">
      <dgm:prSet/>
      <dgm:spPr/>
      <dgm:t>
        <a:bodyPr/>
        <a:lstStyle/>
        <a:p>
          <a:endParaRPr lang="es-CO"/>
        </a:p>
      </dgm:t>
    </dgm:pt>
    <dgm:pt modelId="{C8F35785-C2E1-4A1C-9E1D-A7DAC9BCDC4B}">
      <dgm:prSet phldrT="[Texto]" custT="1"/>
      <dgm:spPr/>
      <dgm:t>
        <a:bodyPr/>
        <a:lstStyle/>
        <a:p>
          <a:pPr algn="just"/>
          <a:r>
            <a:rPr lang="es-MX" sz="1600" b="1" dirty="0">
              <a:latin typeface="Arial" panose="020B0604020202020204" pitchFamily="34" charset="0"/>
              <a:cs typeface="Arial" panose="020B0604020202020204" pitchFamily="34" charset="0"/>
            </a:rPr>
            <a:t>OBJETO: </a:t>
          </a:r>
          <a:r>
            <a:rPr lang="es-MX" sz="1600" dirty="0">
              <a:latin typeface="Arial" panose="020B0604020202020204" pitchFamily="34" charset="0"/>
              <a:cs typeface="Arial" panose="020B0604020202020204" pitchFamily="34" charset="0"/>
            </a:rPr>
            <a:t>Implementación del Boots para la Automatización y radicación de facturas ante las ERP para facilitar y mejorar los procesos y subprocesos de facturación en la ESE Hospital San Rafael de Itagüí </a:t>
          </a:r>
          <a:endParaRPr lang="es-CO" sz="1600" dirty="0">
            <a:latin typeface="Arial" panose="020B0604020202020204" pitchFamily="34" charset="0"/>
            <a:cs typeface="Arial" panose="020B0604020202020204" pitchFamily="34" charset="0"/>
          </a:endParaRPr>
        </a:p>
      </dgm:t>
    </dgm:pt>
    <dgm:pt modelId="{EFA1ABD0-3289-4F2B-9F9F-03A4F1F1E60E}" type="parTrans" cxnId="{CE29436B-7BCD-4D40-8ECE-CB0BDD724F35}">
      <dgm:prSet/>
      <dgm:spPr/>
      <dgm:t>
        <a:bodyPr/>
        <a:lstStyle/>
        <a:p>
          <a:endParaRPr lang="es-CO"/>
        </a:p>
      </dgm:t>
    </dgm:pt>
    <dgm:pt modelId="{34502B8E-9B00-4125-AFDD-374EEB4BB671}" type="sibTrans" cxnId="{CE29436B-7BCD-4D40-8ECE-CB0BDD724F35}">
      <dgm:prSet/>
      <dgm:spPr/>
      <dgm:t>
        <a:bodyPr/>
        <a:lstStyle/>
        <a:p>
          <a:endParaRPr lang="es-CO"/>
        </a:p>
      </dgm:t>
    </dgm:pt>
    <dgm:pt modelId="{2E075BD8-6B99-4F8B-B1B8-D9AD5D09E7DD}">
      <dgm:prSet phldrT="[Texto]" custT="1"/>
      <dgm:spPr/>
      <dgm:t>
        <a:bodyPr/>
        <a:lstStyle/>
        <a:p>
          <a:r>
            <a:rPr lang="es-MX" sz="1600" b="1" dirty="0">
              <a:solidFill>
                <a:schemeClr val="bg1">
                  <a:lumMod val="50000"/>
                </a:schemeClr>
              </a:solidFill>
              <a:latin typeface="Arial" panose="020B0604020202020204" pitchFamily="34" charset="0"/>
              <a:cs typeface="Arial" panose="020B0604020202020204" pitchFamily="34" charset="0"/>
            </a:rPr>
            <a:t>Valor: </a:t>
          </a:r>
          <a:r>
            <a:rPr lang="es-MX" sz="1600" dirty="0">
              <a:solidFill>
                <a:schemeClr val="bg1">
                  <a:lumMod val="50000"/>
                </a:schemeClr>
              </a:solidFill>
              <a:latin typeface="Arial" panose="020B0604020202020204" pitchFamily="34" charset="0"/>
              <a:cs typeface="Arial" panose="020B0604020202020204" pitchFamily="34" charset="0"/>
            </a:rPr>
            <a:t>$100.000.000 IVA INCLUIDO</a:t>
          </a:r>
          <a:endParaRPr lang="es-CO" sz="1600" dirty="0">
            <a:solidFill>
              <a:schemeClr val="bg1">
                <a:lumMod val="50000"/>
              </a:schemeClr>
            </a:solidFill>
            <a:latin typeface="Arial" panose="020B0604020202020204" pitchFamily="34" charset="0"/>
            <a:cs typeface="Arial" panose="020B0604020202020204" pitchFamily="34" charset="0"/>
          </a:endParaRPr>
        </a:p>
      </dgm:t>
    </dgm:pt>
    <dgm:pt modelId="{19E72BAA-A025-4471-80CE-2729CC7AE396}" type="parTrans" cxnId="{66EFDB93-E583-4FBC-9CCB-044150AAEC66}">
      <dgm:prSet/>
      <dgm:spPr/>
      <dgm:t>
        <a:bodyPr/>
        <a:lstStyle/>
        <a:p>
          <a:endParaRPr lang="es-CO"/>
        </a:p>
      </dgm:t>
    </dgm:pt>
    <dgm:pt modelId="{2E72FA3C-0BA1-4C6C-B181-CB32AFD6794E}" type="sibTrans" cxnId="{66EFDB93-E583-4FBC-9CCB-044150AAEC66}">
      <dgm:prSet/>
      <dgm:spPr/>
      <dgm:t>
        <a:bodyPr/>
        <a:lstStyle/>
        <a:p>
          <a:endParaRPr lang="es-CO"/>
        </a:p>
      </dgm:t>
    </dgm:pt>
    <dgm:pt modelId="{A76F0BEB-3514-4B67-A4F9-F9A8A960DAA1}">
      <dgm:prSet phldrT="[Texto]" custT="1"/>
      <dgm:spPr/>
      <dgm:t>
        <a:bodyPr/>
        <a:lstStyle/>
        <a:p>
          <a:r>
            <a:rPr lang="es-MX" sz="1600" b="1" dirty="0">
              <a:solidFill>
                <a:schemeClr val="bg1">
                  <a:lumMod val="50000"/>
                </a:schemeClr>
              </a:solidFill>
              <a:latin typeface="Arial" panose="020B0604020202020204" pitchFamily="34" charset="0"/>
              <a:cs typeface="Arial" panose="020B0604020202020204" pitchFamily="34" charset="0"/>
            </a:rPr>
            <a:t>Plazo: </a:t>
          </a:r>
          <a:r>
            <a:rPr lang="es-MX" sz="1600" dirty="0">
              <a:solidFill>
                <a:schemeClr val="bg1">
                  <a:lumMod val="50000"/>
                </a:schemeClr>
              </a:solidFill>
              <a:latin typeface="Arial" panose="020B0604020202020204" pitchFamily="34" charset="0"/>
              <a:cs typeface="Arial" panose="020B0604020202020204" pitchFamily="34" charset="0"/>
            </a:rPr>
            <a:t>CUATRO (4) MESES, del 01 de septiembre al 31 de diciembre de 2023</a:t>
          </a:r>
          <a:endParaRPr lang="es-CO" sz="1600" dirty="0">
            <a:solidFill>
              <a:schemeClr val="bg1">
                <a:lumMod val="50000"/>
              </a:schemeClr>
            </a:solidFill>
            <a:latin typeface="Arial" panose="020B0604020202020204" pitchFamily="34" charset="0"/>
            <a:cs typeface="Arial" panose="020B0604020202020204" pitchFamily="34" charset="0"/>
          </a:endParaRPr>
        </a:p>
      </dgm:t>
    </dgm:pt>
    <dgm:pt modelId="{FDFC9D76-65DF-41C5-A510-98E4639AA012}" type="parTrans" cxnId="{A16AA53F-461C-4D7E-9D43-36B46AAE4062}">
      <dgm:prSet/>
      <dgm:spPr/>
      <dgm:t>
        <a:bodyPr/>
        <a:lstStyle/>
        <a:p>
          <a:endParaRPr lang="es-CO"/>
        </a:p>
      </dgm:t>
    </dgm:pt>
    <dgm:pt modelId="{59A7D7A4-F005-4799-9FF9-A5A76D11A732}" type="sibTrans" cxnId="{A16AA53F-461C-4D7E-9D43-36B46AAE4062}">
      <dgm:prSet/>
      <dgm:spPr/>
      <dgm:t>
        <a:bodyPr/>
        <a:lstStyle/>
        <a:p>
          <a:endParaRPr lang="es-CO"/>
        </a:p>
      </dgm:t>
    </dgm:pt>
    <dgm:pt modelId="{7862C037-3B33-4223-9FD6-9A6631A3B09D}">
      <dgm:prSet phldrT="[Texto]"/>
      <dgm:spPr/>
      <dgm:t>
        <a:bodyPr/>
        <a:lstStyle/>
        <a:p>
          <a:r>
            <a:rPr lang="es-ES" b="1" dirty="0">
              <a:latin typeface="Arial" panose="020B0604020202020204" pitchFamily="34" charset="0"/>
              <a:cs typeface="Arial" panose="020B0604020202020204" pitchFamily="34" charset="0"/>
            </a:rPr>
            <a:t>Modificaciones</a:t>
          </a:r>
          <a:endParaRPr lang="es-CO" b="1" dirty="0">
            <a:latin typeface="Arial" panose="020B0604020202020204" pitchFamily="34" charset="0"/>
            <a:cs typeface="Arial" panose="020B0604020202020204" pitchFamily="34" charset="0"/>
          </a:endParaRPr>
        </a:p>
      </dgm:t>
    </dgm:pt>
    <dgm:pt modelId="{1CA46B73-A476-4BC3-9E44-CF72C7163577}" type="parTrans" cxnId="{1C523AF1-5EE0-43AC-B616-49571606A879}">
      <dgm:prSet/>
      <dgm:spPr/>
      <dgm:t>
        <a:bodyPr/>
        <a:lstStyle/>
        <a:p>
          <a:endParaRPr lang="es-CO"/>
        </a:p>
      </dgm:t>
    </dgm:pt>
    <dgm:pt modelId="{C761B06E-5BEC-450A-B870-C908EB8C4C4F}" type="sibTrans" cxnId="{1C523AF1-5EE0-43AC-B616-49571606A879}">
      <dgm:prSet/>
      <dgm:spPr/>
      <dgm:t>
        <a:bodyPr/>
        <a:lstStyle/>
        <a:p>
          <a:endParaRPr lang="es-CO"/>
        </a:p>
      </dgm:t>
    </dgm:pt>
    <dgm:pt modelId="{E9D5DC37-98D2-413B-8247-BAC5D39363C3}">
      <dgm:prSet phldrT="[Texto]" custT="1"/>
      <dgm:spPr/>
      <dgm:t>
        <a:bodyPr/>
        <a:lstStyle/>
        <a:p>
          <a:r>
            <a:rPr lang="es-MX" sz="1600" b="1" dirty="0">
              <a:solidFill>
                <a:schemeClr val="bg1">
                  <a:lumMod val="50000"/>
                </a:schemeClr>
              </a:solidFill>
              <a:latin typeface="Arial" panose="020B0604020202020204" pitchFamily="34" charset="0"/>
              <a:cs typeface="Arial" panose="020B0604020202020204" pitchFamily="34" charset="0"/>
            </a:rPr>
            <a:t>OTROSÍ N°1 </a:t>
          </a:r>
        </a:p>
        <a:p>
          <a:r>
            <a:rPr lang="es-MX" sz="1600" dirty="0">
              <a:solidFill>
                <a:schemeClr val="bg1">
                  <a:lumMod val="50000"/>
                </a:schemeClr>
              </a:solidFill>
              <a:latin typeface="Arial" panose="020B0604020202020204" pitchFamily="34" charset="0"/>
              <a:cs typeface="Arial" panose="020B0604020202020204" pitchFamily="34" charset="0"/>
            </a:rPr>
            <a:t>01 de septiembre de 2023</a:t>
          </a:r>
          <a:endParaRPr lang="es-CO" sz="1600" dirty="0">
            <a:solidFill>
              <a:schemeClr val="bg1">
                <a:lumMod val="50000"/>
              </a:schemeClr>
            </a:solidFill>
            <a:latin typeface="Arial" panose="020B0604020202020204" pitchFamily="34" charset="0"/>
            <a:cs typeface="Arial" panose="020B0604020202020204" pitchFamily="34" charset="0"/>
          </a:endParaRPr>
        </a:p>
      </dgm:t>
    </dgm:pt>
    <dgm:pt modelId="{1EC8978D-C913-4FA5-A873-6B38DB5F2908}" type="parTrans" cxnId="{18DF40C0-D8BC-4A65-A8C6-761F3F72F7D9}">
      <dgm:prSet/>
      <dgm:spPr/>
      <dgm:t>
        <a:bodyPr/>
        <a:lstStyle/>
        <a:p>
          <a:endParaRPr lang="es-CO"/>
        </a:p>
      </dgm:t>
    </dgm:pt>
    <dgm:pt modelId="{7BA6C78C-C76E-46FE-9388-96178A91DC5A}" type="sibTrans" cxnId="{18DF40C0-D8BC-4A65-A8C6-761F3F72F7D9}">
      <dgm:prSet/>
      <dgm:spPr/>
      <dgm:t>
        <a:bodyPr/>
        <a:lstStyle/>
        <a:p>
          <a:endParaRPr lang="es-CO"/>
        </a:p>
      </dgm:t>
    </dgm:pt>
    <dgm:pt modelId="{0BAC6E57-EB9F-4C0A-A515-4C48E662E6B8}">
      <dgm:prSet phldrT="[Texto]" custT="1"/>
      <dgm:spPr/>
      <dgm:t>
        <a:bodyPr/>
        <a:lstStyle/>
        <a:p>
          <a:r>
            <a:rPr lang="es-MX" sz="1600" b="1" dirty="0">
              <a:solidFill>
                <a:schemeClr val="bg1">
                  <a:lumMod val="50000"/>
                </a:schemeClr>
              </a:solidFill>
              <a:latin typeface="Arial" panose="020B0604020202020204" pitchFamily="34" charset="0"/>
              <a:cs typeface="Arial" panose="020B0604020202020204" pitchFamily="34" charset="0"/>
            </a:rPr>
            <a:t>OTROSÍ N°2</a:t>
          </a:r>
        </a:p>
        <a:p>
          <a:r>
            <a:rPr lang="es-MX" sz="1600" dirty="0">
              <a:solidFill>
                <a:schemeClr val="bg1">
                  <a:lumMod val="50000"/>
                </a:schemeClr>
              </a:solidFill>
              <a:latin typeface="Arial" panose="020B0604020202020204" pitchFamily="34" charset="0"/>
              <a:cs typeface="Arial" panose="020B0604020202020204" pitchFamily="34" charset="0"/>
            </a:rPr>
            <a:t>15 de diciembre de 2023</a:t>
          </a:r>
          <a:endParaRPr lang="es-CO" sz="1600" dirty="0">
            <a:solidFill>
              <a:schemeClr val="bg1">
                <a:lumMod val="50000"/>
              </a:schemeClr>
            </a:solidFill>
            <a:latin typeface="Arial" panose="020B0604020202020204" pitchFamily="34" charset="0"/>
            <a:cs typeface="Arial" panose="020B0604020202020204" pitchFamily="34" charset="0"/>
          </a:endParaRPr>
        </a:p>
      </dgm:t>
    </dgm:pt>
    <dgm:pt modelId="{F451B80E-B457-464F-B3C8-7F7D007142CB}" type="parTrans" cxnId="{E81098B7-16F1-4F51-A806-2119F914FC6C}">
      <dgm:prSet/>
      <dgm:spPr/>
      <dgm:t>
        <a:bodyPr/>
        <a:lstStyle/>
        <a:p>
          <a:endParaRPr lang="es-CO"/>
        </a:p>
      </dgm:t>
    </dgm:pt>
    <dgm:pt modelId="{E8FD69A1-6346-448F-A925-0D1F2F0DE83E}" type="sibTrans" cxnId="{E81098B7-16F1-4F51-A806-2119F914FC6C}">
      <dgm:prSet/>
      <dgm:spPr/>
      <dgm:t>
        <a:bodyPr/>
        <a:lstStyle/>
        <a:p>
          <a:endParaRPr lang="es-CO"/>
        </a:p>
      </dgm:t>
    </dgm:pt>
    <dgm:pt modelId="{3C49E5D3-8D89-4D0C-ACD6-EF54CDD77573}" type="pres">
      <dgm:prSet presAssocID="{8BA3A5D3-3627-4770-831A-9D8C379F824E}" presName="Name0" presStyleCnt="0">
        <dgm:presLayoutVars>
          <dgm:dir/>
          <dgm:animLvl val="lvl"/>
          <dgm:resizeHandles val="exact"/>
        </dgm:presLayoutVars>
      </dgm:prSet>
      <dgm:spPr/>
    </dgm:pt>
    <dgm:pt modelId="{DA72B6DD-71DC-400B-9583-65686646B0FA}" type="pres">
      <dgm:prSet presAssocID="{7862C037-3B33-4223-9FD6-9A6631A3B09D}" presName="boxAndChildren" presStyleCnt="0"/>
      <dgm:spPr/>
    </dgm:pt>
    <dgm:pt modelId="{72373298-DEBE-40DE-8136-C228A4608FA6}" type="pres">
      <dgm:prSet presAssocID="{7862C037-3B33-4223-9FD6-9A6631A3B09D}" presName="parentTextBox" presStyleLbl="node1" presStyleIdx="0" presStyleCnt="3"/>
      <dgm:spPr/>
    </dgm:pt>
    <dgm:pt modelId="{6038B8A1-A666-4439-921D-3566659332FD}" type="pres">
      <dgm:prSet presAssocID="{7862C037-3B33-4223-9FD6-9A6631A3B09D}" presName="entireBox" presStyleLbl="node1" presStyleIdx="0" presStyleCnt="3" custLinFactNeighborX="-2931" custLinFactNeighborY="589"/>
      <dgm:spPr/>
    </dgm:pt>
    <dgm:pt modelId="{DB07CD94-A8AF-426D-B061-30DBD416F549}" type="pres">
      <dgm:prSet presAssocID="{7862C037-3B33-4223-9FD6-9A6631A3B09D}" presName="descendantBox" presStyleCnt="0"/>
      <dgm:spPr/>
    </dgm:pt>
    <dgm:pt modelId="{4A01E0EB-3227-4D6F-8526-13713547EDFC}" type="pres">
      <dgm:prSet presAssocID="{E9D5DC37-98D2-413B-8247-BAC5D39363C3}" presName="childTextBox" presStyleLbl="fgAccFollowNode1" presStyleIdx="0" presStyleCnt="6">
        <dgm:presLayoutVars>
          <dgm:bulletEnabled val="1"/>
        </dgm:presLayoutVars>
      </dgm:prSet>
      <dgm:spPr/>
    </dgm:pt>
    <dgm:pt modelId="{62AA9ED1-54D4-4B42-910E-E9B459C93376}" type="pres">
      <dgm:prSet presAssocID="{0BAC6E57-EB9F-4C0A-A515-4C48E662E6B8}" presName="childTextBox" presStyleLbl="fgAccFollowNode1" presStyleIdx="1" presStyleCnt="6">
        <dgm:presLayoutVars>
          <dgm:bulletEnabled val="1"/>
        </dgm:presLayoutVars>
      </dgm:prSet>
      <dgm:spPr/>
    </dgm:pt>
    <dgm:pt modelId="{55CE415A-49F2-4A3A-BE87-47486222620A}" type="pres">
      <dgm:prSet presAssocID="{34502B8E-9B00-4125-AFDD-374EEB4BB671}" presName="sp" presStyleCnt="0"/>
      <dgm:spPr/>
    </dgm:pt>
    <dgm:pt modelId="{7B5297BC-A964-443D-B0F4-CA99C74CD57A}" type="pres">
      <dgm:prSet presAssocID="{C8F35785-C2E1-4A1C-9E1D-A7DAC9BCDC4B}" presName="arrowAndChildren" presStyleCnt="0"/>
      <dgm:spPr/>
    </dgm:pt>
    <dgm:pt modelId="{F31EA1BD-EC7B-49C5-9FD0-2DBB5492B594}" type="pres">
      <dgm:prSet presAssocID="{C8F35785-C2E1-4A1C-9E1D-A7DAC9BCDC4B}" presName="parentTextArrow" presStyleLbl="node1" presStyleIdx="0" presStyleCnt="3"/>
      <dgm:spPr/>
    </dgm:pt>
    <dgm:pt modelId="{6ED20027-F2A1-42E3-90B4-174F1B565F8D}" type="pres">
      <dgm:prSet presAssocID="{C8F35785-C2E1-4A1C-9E1D-A7DAC9BCDC4B}" presName="arrow" presStyleLbl="node1" presStyleIdx="1" presStyleCnt="3"/>
      <dgm:spPr/>
    </dgm:pt>
    <dgm:pt modelId="{71AC3018-29F8-4562-A6E7-9874C907666C}" type="pres">
      <dgm:prSet presAssocID="{C8F35785-C2E1-4A1C-9E1D-A7DAC9BCDC4B}" presName="descendantArrow" presStyleCnt="0"/>
      <dgm:spPr/>
    </dgm:pt>
    <dgm:pt modelId="{BA2BD6E0-61C6-455A-A9D0-C272D3B17417}" type="pres">
      <dgm:prSet presAssocID="{2E075BD8-6B99-4F8B-B1B8-D9AD5D09E7DD}" presName="childTextArrow" presStyleLbl="fgAccFollowNode1" presStyleIdx="2" presStyleCnt="6">
        <dgm:presLayoutVars>
          <dgm:bulletEnabled val="1"/>
        </dgm:presLayoutVars>
      </dgm:prSet>
      <dgm:spPr/>
    </dgm:pt>
    <dgm:pt modelId="{CE1BFC56-48D8-42C4-9471-6E208B6F0085}" type="pres">
      <dgm:prSet presAssocID="{A76F0BEB-3514-4B67-A4F9-F9A8A960DAA1}" presName="childTextArrow" presStyleLbl="fgAccFollowNode1" presStyleIdx="3" presStyleCnt="6">
        <dgm:presLayoutVars>
          <dgm:bulletEnabled val="1"/>
        </dgm:presLayoutVars>
      </dgm:prSet>
      <dgm:spPr/>
    </dgm:pt>
    <dgm:pt modelId="{7DED49AA-2136-4911-BD6F-AA68C520896D}" type="pres">
      <dgm:prSet presAssocID="{14665DDD-A1F4-4FCE-ABA1-DF47FD4955B6}" presName="sp" presStyleCnt="0"/>
      <dgm:spPr/>
    </dgm:pt>
    <dgm:pt modelId="{CD6BA908-AFF0-4F89-A97A-7BE4348BB8C1}" type="pres">
      <dgm:prSet presAssocID="{9C547B0E-20FD-4660-85E2-11AA45962578}" presName="arrowAndChildren" presStyleCnt="0"/>
      <dgm:spPr/>
    </dgm:pt>
    <dgm:pt modelId="{EF60BDE6-D8A2-4D51-B1ED-E1888D55BA0E}" type="pres">
      <dgm:prSet presAssocID="{9C547B0E-20FD-4660-85E2-11AA45962578}" presName="parentTextArrow" presStyleLbl="node1" presStyleIdx="1" presStyleCnt="3"/>
      <dgm:spPr/>
    </dgm:pt>
    <dgm:pt modelId="{899E4C7A-5DF0-4EB0-9504-32833FB98438}" type="pres">
      <dgm:prSet presAssocID="{9C547B0E-20FD-4660-85E2-11AA45962578}" presName="arrow" presStyleLbl="node1" presStyleIdx="2" presStyleCnt="3" custLinFactNeighborY="-429"/>
      <dgm:spPr/>
    </dgm:pt>
    <dgm:pt modelId="{4FC3AFC2-F6C7-4965-AA74-3784E65620A2}" type="pres">
      <dgm:prSet presAssocID="{9C547B0E-20FD-4660-85E2-11AA45962578}" presName="descendantArrow" presStyleCnt="0"/>
      <dgm:spPr/>
    </dgm:pt>
    <dgm:pt modelId="{A388C9A8-CFCE-4789-B95A-1552110DD26A}" type="pres">
      <dgm:prSet presAssocID="{1D8BEB3A-F5AA-4121-B82D-1200325310D4}" presName="childTextArrow" presStyleLbl="fgAccFollowNode1" presStyleIdx="4" presStyleCnt="6">
        <dgm:presLayoutVars>
          <dgm:bulletEnabled val="1"/>
        </dgm:presLayoutVars>
      </dgm:prSet>
      <dgm:spPr/>
    </dgm:pt>
    <dgm:pt modelId="{70E75605-A13D-459F-A382-1340E66EDB1E}" type="pres">
      <dgm:prSet presAssocID="{D15655A8-2F4A-48B0-9397-8F2322A1AFAD}" presName="childTextArrow" presStyleLbl="fgAccFollowNode1" presStyleIdx="5" presStyleCnt="6">
        <dgm:presLayoutVars>
          <dgm:bulletEnabled val="1"/>
        </dgm:presLayoutVars>
      </dgm:prSet>
      <dgm:spPr/>
    </dgm:pt>
  </dgm:ptLst>
  <dgm:cxnLst>
    <dgm:cxn modelId="{0FA88901-3FC3-43FC-855E-FC3E6BCE4E53}" type="presOf" srcId="{D15655A8-2F4A-48B0-9397-8F2322A1AFAD}" destId="{70E75605-A13D-459F-A382-1340E66EDB1E}" srcOrd="0" destOrd="0" presId="urn:microsoft.com/office/officeart/2005/8/layout/process4"/>
    <dgm:cxn modelId="{056AB82C-2275-49B8-B0C6-ED7E230966E3}" type="presOf" srcId="{C8F35785-C2E1-4A1C-9E1D-A7DAC9BCDC4B}" destId="{F31EA1BD-EC7B-49C5-9FD0-2DBB5492B594}" srcOrd="0" destOrd="0" presId="urn:microsoft.com/office/officeart/2005/8/layout/process4"/>
    <dgm:cxn modelId="{A16AA53F-461C-4D7E-9D43-36B46AAE4062}" srcId="{C8F35785-C2E1-4A1C-9E1D-A7DAC9BCDC4B}" destId="{A76F0BEB-3514-4B67-A4F9-F9A8A960DAA1}" srcOrd="1" destOrd="0" parTransId="{FDFC9D76-65DF-41C5-A510-98E4639AA012}" sibTransId="{59A7D7A4-F005-4799-9FF9-A5A76D11A732}"/>
    <dgm:cxn modelId="{CE29436B-7BCD-4D40-8ECE-CB0BDD724F35}" srcId="{8BA3A5D3-3627-4770-831A-9D8C379F824E}" destId="{C8F35785-C2E1-4A1C-9E1D-A7DAC9BCDC4B}" srcOrd="1" destOrd="0" parTransId="{EFA1ABD0-3289-4F2B-9F9F-03A4F1F1E60E}" sibTransId="{34502B8E-9B00-4125-AFDD-374EEB4BB671}"/>
    <dgm:cxn modelId="{BF5C1C72-553E-4D1D-AF98-A33C29D0A109}" type="presOf" srcId="{E9D5DC37-98D2-413B-8247-BAC5D39363C3}" destId="{4A01E0EB-3227-4D6F-8526-13713547EDFC}" srcOrd="0" destOrd="0" presId="urn:microsoft.com/office/officeart/2005/8/layout/process4"/>
    <dgm:cxn modelId="{DACCF58D-B522-4062-9144-5B205D3C3671}" type="presOf" srcId="{A76F0BEB-3514-4B67-A4F9-F9A8A960DAA1}" destId="{CE1BFC56-48D8-42C4-9471-6E208B6F0085}" srcOrd="0" destOrd="0" presId="urn:microsoft.com/office/officeart/2005/8/layout/process4"/>
    <dgm:cxn modelId="{CB88EA90-1194-4E31-A6C0-8155755386C9}" type="presOf" srcId="{8BA3A5D3-3627-4770-831A-9D8C379F824E}" destId="{3C49E5D3-8D89-4D0C-ACD6-EF54CDD77573}" srcOrd="0" destOrd="0" presId="urn:microsoft.com/office/officeart/2005/8/layout/process4"/>
    <dgm:cxn modelId="{66EFDB93-E583-4FBC-9CCB-044150AAEC66}" srcId="{C8F35785-C2E1-4A1C-9E1D-A7DAC9BCDC4B}" destId="{2E075BD8-6B99-4F8B-B1B8-D9AD5D09E7DD}" srcOrd="0" destOrd="0" parTransId="{19E72BAA-A025-4471-80CE-2729CC7AE396}" sibTransId="{2E72FA3C-0BA1-4C6C-B181-CB32AFD6794E}"/>
    <dgm:cxn modelId="{B5C17995-D196-4A2D-9A53-13EC10415869}" type="presOf" srcId="{9C547B0E-20FD-4660-85E2-11AA45962578}" destId="{899E4C7A-5DF0-4EB0-9504-32833FB98438}" srcOrd="1" destOrd="0" presId="urn:microsoft.com/office/officeart/2005/8/layout/process4"/>
    <dgm:cxn modelId="{1AC26296-A8F3-4EA1-BA1C-46EFE5CDFDF7}" srcId="{9C547B0E-20FD-4660-85E2-11AA45962578}" destId="{D15655A8-2F4A-48B0-9397-8F2322A1AFAD}" srcOrd="1" destOrd="0" parTransId="{66A72BCD-FB1F-46D5-9755-E0EFA0CE95E3}" sibTransId="{7B9FF452-1A84-4FD3-90C8-8026FD166840}"/>
    <dgm:cxn modelId="{B89E20A4-18E3-40C0-88BA-5526DF4CD6DE}" type="presOf" srcId="{7862C037-3B33-4223-9FD6-9A6631A3B09D}" destId="{72373298-DEBE-40DE-8136-C228A4608FA6}" srcOrd="0" destOrd="0" presId="urn:microsoft.com/office/officeart/2005/8/layout/process4"/>
    <dgm:cxn modelId="{6C149CA7-359A-4E85-8D02-D2880A780FE5}" type="presOf" srcId="{C8F35785-C2E1-4A1C-9E1D-A7DAC9BCDC4B}" destId="{6ED20027-F2A1-42E3-90B4-174F1B565F8D}" srcOrd="1" destOrd="0" presId="urn:microsoft.com/office/officeart/2005/8/layout/process4"/>
    <dgm:cxn modelId="{9CCC08B0-2232-4BF9-8406-E13640C1932E}" type="presOf" srcId="{2E075BD8-6B99-4F8B-B1B8-D9AD5D09E7DD}" destId="{BA2BD6E0-61C6-455A-A9D0-C272D3B17417}" srcOrd="0" destOrd="0" presId="urn:microsoft.com/office/officeart/2005/8/layout/process4"/>
    <dgm:cxn modelId="{E81098B7-16F1-4F51-A806-2119F914FC6C}" srcId="{7862C037-3B33-4223-9FD6-9A6631A3B09D}" destId="{0BAC6E57-EB9F-4C0A-A515-4C48E662E6B8}" srcOrd="1" destOrd="0" parTransId="{F451B80E-B457-464F-B3C8-7F7D007142CB}" sibTransId="{E8FD69A1-6346-448F-A925-0D1F2F0DE83E}"/>
    <dgm:cxn modelId="{D0FA41B9-AAE0-454B-8640-D4C7591AA779}" srcId="{9C547B0E-20FD-4660-85E2-11AA45962578}" destId="{1D8BEB3A-F5AA-4121-B82D-1200325310D4}" srcOrd="0" destOrd="0" parTransId="{53E456AE-0C2E-477E-8978-D0EB537EA094}" sibTransId="{0D4A2490-4576-430F-A24B-268C2A7A3C7F}"/>
    <dgm:cxn modelId="{7B63EAB9-9AD0-49DA-8DA4-C2154B2F3577}" type="presOf" srcId="{1D8BEB3A-F5AA-4121-B82D-1200325310D4}" destId="{A388C9A8-CFCE-4789-B95A-1552110DD26A}" srcOrd="0" destOrd="0" presId="urn:microsoft.com/office/officeart/2005/8/layout/process4"/>
    <dgm:cxn modelId="{5B3A3EBC-52C9-47C8-B120-C65EFF10D6AE}" type="presOf" srcId="{0BAC6E57-EB9F-4C0A-A515-4C48E662E6B8}" destId="{62AA9ED1-54D4-4B42-910E-E9B459C93376}" srcOrd="0" destOrd="0" presId="urn:microsoft.com/office/officeart/2005/8/layout/process4"/>
    <dgm:cxn modelId="{18DF40C0-D8BC-4A65-A8C6-761F3F72F7D9}" srcId="{7862C037-3B33-4223-9FD6-9A6631A3B09D}" destId="{E9D5DC37-98D2-413B-8247-BAC5D39363C3}" srcOrd="0" destOrd="0" parTransId="{1EC8978D-C913-4FA5-A873-6B38DB5F2908}" sibTransId="{7BA6C78C-C76E-46FE-9388-96178A91DC5A}"/>
    <dgm:cxn modelId="{603F8BC0-8B34-449B-80F2-7F8F5D2B7C9B}" type="presOf" srcId="{7862C037-3B33-4223-9FD6-9A6631A3B09D}" destId="{6038B8A1-A666-4439-921D-3566659332FD}" srcOrd="1" destOrd="0" presId="urn:microsoft.com/office/officeart/2005/8/layout/process4"/>
    <dgm:cxn modelId="{91ECE2EA-762D-493F-8780-686CEF9B126C}" type="presOf" srcId="{9C547B0E-20FD-4660-85E2-11AA45962578}" destId="{EF60BDE6-D8A2-4D51-B1ED-E1888D55BA0E}" srcOrd="0" destOrd="0" presId="urn:microsoft.com/office/officeart/2005/8/layout/process4"/>
    <dgm:cxn modelId="{1C523AF1-5EE0-43AC-B616-49571606A879}" srcId="{8BA3A5D3-3627-4770-831A-9D8C379F824E}" destId="{7862C037-3B33-4223-9FD6-9A6631A3B09D}" srcOrd="2" destOrd="0" parTransId="{1CA46B73-A476-4BC3-9E44-CF72C7163577}" sibTransId="{C761B06E-5BEC-450A-B870-C908EB8C4C4F}"/>
    <dgm:cxn modelId="{5F05A1F8-8BF5-44EB-AD04-C311FBD0D3C7}" srcId="{8BA3A5D3-3627-4770-831A-9D8C379F824E}" destId="{9C547B0E-20FD-4660-85E2-11AA45962578}" srcOrd="0" destOrd="0" parTransId="{BB892EF0-50BC-406D-AF50-B099B069A193}" sibTransId="{14665DDD-A1F4-4FCE-ABA1-DF47FD4955B6}"/>
    <dgm:cxn modelId="{4E292997-0478-4C18-8CE2-E6D72F0F3067}" type="presParOf" srcId="{3C49E5D3-8D89-4D0C-ACD6-EF54CDD77573}" destId="{DA72B6DD-71DC-400B-9583-65686646B0FA}" srcOrd="0" destOrd="0" presId="urn:microsoft.com/office/officeart/2005/8/layout/process4"/>
    <dgm:cxn modelId="{E22E16C1-EB96-4C16-AC99-EBF0F729BCE7}" type="presParOf" srcId="{DA72B6DD-71DC-400B-9583-65686646B0FA}" destId="{72373298-DEBE-40DE-8136-C228A4608FA6}" srcOrd="0" destOrd="0" presId="urn:microsoft.com/office/officeart/2005/8/layout/process4"/>
    <dgm:cxn modelId="{D1C78B45-B109-441D-A7C2-4C09F128322D}" type="presParOf" srcId="{DA72B6DD-71DC-400B-9583-65686646B0FA}" destId="{6038B8A1-A666-4439-921D-3566659332FD}" srcOrd="1" destOrd="0" presId="urn:microsoft.com/office/officeart/2005/8/layout/process4"/>
    <dgm:cxn modelId="{F8FC7BCF-F0CC-4F49-8366-38B954738682}" type="presParOf" srcId="{DA72B6DD-71DC-400B-9583-65686646B0FA}" destId="{DB07CD94-A8AF-426D-B061-30DBD416F549}" srcOrd="2" destOrd="0" presId="urn:microsoft.com/office/officeart/2005/8/layout/process4"/>
    <dgm:cxn modelId="{788AB9E4-5E69-4155-BFB2-69C06BBB5471}" type="presParOf" srcId="{DB07CD94-A8AF-426D-B061-30DBD416F549}" destId="{4A01E0EB-3227-4D6F-8526-13713547EDFC}" srcOrd="0" destOrd="0" presId="urn:microsoft.com/office/officeart/2005/8/layout/process4"/>
    <dgm:cxn modelId="{83B2C5A3-E31B-48CF-A880-281F242C0333}" type="presParOf" srcId="{DB07CD94-A8AF-426D-B061-30DBD416F549}" destId="{62AA9ED1-54D4-4B42-910E-E9B459C93376}" srcOrd="1" destOrd="0" presId="urn:microsoft.com/office/officeart/2005/8/layout/process4"/>
    <dgm:cxn modelId="{29DDD829-8E3F-4EA0-B731-705CFF97BF92}" type="presParOf" srcId="{3C49E5D3-8D89-4D0C-ACD6-EF54CDD77573}" destId="{55CE415A-49F2-4A3A-BE87-47486222620A}" srcOrd="1" destOrd="0" presId="urn:microsoft.com/office/officeart/2005/8/layout/process4"/>
    <dgm:cxn modelId="{7EFA3D3D-1BC1-48FE-AA86-E92CEE252BB9}" type="presParOf" srcId="{3C49E5D3-8D89-4D0C-ACD6-EF54CDD77573}" destId="{7B5297BC-A964-443D-B0F4-CA99C74CD57A}" srcOrd="2" destOrd="0" presId="urn:microsoft.com/office/officeart/2005/8/layout/process4"/>
    <dgm:cxn modelId="{55398A11-CFAA-4B3B-88F5-41ED7413C678}" type="presParOf" srcId="{7B5297BC-A964-443D-B0F4-CA99C74CD57A}" destId="{F31EA1BD-EC7B-49C5-9FD0-2DBB5492B594}" srcOrd="0" destOrd="0" presId="urn:microsoft.com/office/officeart/2005/8/layout/process4"/>
    <dgm:cxn modelId="{C7BD4171-9C7E-453A-B514-2012E1436F0B}" type="presParOf" srcId="{7B5297BC-A964-443D-B0F4-CA99C74CD57A}" destId="{6ED20027-F2A1-42E3-90B4-174F1B565F8D}" srcOrd="1" destOrd="0" presId="urn:microsoft.com/office/officeart/2005/8/layout/process4"/>
    <dgm:cxn modelId="{CCEF390A-EAFB-460D-AC5A-9F1DF9A521F9}" type="presParOf" srcId="{7B5297BC-A964-443D-B0F4-CA99C74CD57A}" destId="{71AC3018-29F8-4562-A6E7-9874C907666C}" srcOrd="2" destOrd="0" presId="urn:microsoft.com/office/officeart/2005/8/layout/process4"/>
    <dgm:cxn modelId="{F1B61F66-438E-499E-A092-FB667AC5EEA3}" type="presParOf" srcId="{71AC3018-29F8-4562-A6E7-9874C907666C}" destId="{BA2BD6E0-61C6-455A-A9D0-C272D3B17417}" srcOrd="0" destOrd="0" presId="urn:microsoft.com/office/officeart/2005/8/layout/process4"/>
    <dgm:cxn modelId="{C6ED30E0-F074-40E3-A67D-5CA1E1271C6D}" type="presParOf" srcId="{71AC3018-29F8-4562-A6E7-9874C907666C}" destId="{CE1BFC56-48D8-42C4-9471-6E208B6F0085}" srcOrd="1" destOrd="0" presId="urn:microsoft.com/office/officeart/2005/8/layout/process4"/>
    <dgm:cxn modelId="{66B64AE6-F45C-4705-B77B-34FF4AC373A7}" type="presParOf" srcId="{3C49E5D3-8D89-4D0C-ACD6-EF54CDD77573}" destId="{7DED49AA-2136-4911-BD6F-AA68C520896D}" srcOrd="3" destOrd="0" presId="urn:microsoft.com/office/officeart/2005/8/layout/process4"/>
    <dgm:cxn modelId="{99242492-9C4B-4D67-8871-15628C0547EA}" type="presParOf" srcId="{3C49E5D3-8D89-4D0C-ACD6-EF54CDD77573}" destId="{CD6BA908-AFF0-4F89-A97A-7BE4348BB8C1}" srcOrd="4" destOrd="0" presId="urn:microsoft.com/office/officeart/2005/8/layout/process4"/>
    <dgm:cxn modelId="{BDCA63AD-A5D1-47B4-A845-544BD5101A44}" type="presParOf" srcId="{CD6BA908-AFF0-4F89-A97A-7BE4348BB8C1}" destId="{EF60BDE6-D8A2-4D51-B1ED-E1888D55BA0E}" srcOrd="0" destOrd="0" presId="urn:microsoft.com/office/officeart/2005/8/layout/process4"/>
    <dgm:cxn modelId="{D7727B40-D616-4231-897A-7D1F3873EDA0}" type="presParOf" srcId="{CD6BA908-AFF0-4F89-A97A-7BE4348BB8C1}" destId="{899E4C7A-5DF0-4EB0-9504-32833FB98438}" srcOrd="1" destOrd="0" presId="urn:microsoft.com/office/officeart/2005/8/layout/process4"/>
    <dgm:cxn modelId="{DA408FB5-1B75-4B1E-BD0E-53F4B43BCF4F}" type="presParOf" srcId="{CD6BA908-AFF0-4F89-A97A-7BE4348BB8C1}" destId="{4FC3AFC2-F6C7-4965-AA74-3784E65620A2}" srcOrd="2" destOrd="0" presId="urn:microsoft.com/office/officeart/2005/8/layout/process4"/>
    <dgm:cxn modelId="{CFBEF06C-D345-456E-B9CF-F532D43E5A96}" type="presParOf" srcId="{4FC3AFC2-F6C7-4965-AA74-3784E65620A2}" destId="{A388C9A8-CFCE-4789-B95A-1552110DD26A}" srcOrd="0" destOrd="0" presId="urn:microsoft.com/office/officeart/2005/8/layout/process4"/>
    <dgm:cxn modelId="{AFF0EE47-68C3-46ED-A955-4795A3F01AE6}" type="presParOf" srcId="{4FC3AFC2-F6C7-4965-AA74-3784E65620A2}" destId="{70E75605-A13D-459F-A382-1340E66EDB1E}"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1E1F72-EE72-4EBF-A2CC-ACFA33D569B3}" type="doc">
      <dgm:prSet loTypeId="urn:microsoft.com/office/officeart/2008/layout/HorizontalMultiLevelHierarchy" loCatId="hierarchy" qsTypeId="urn:microsoft.com/office/officeart/2005/8/quickstyle/simple2" qsCatId="simple" csTypeId="urn:microsoft.com/office/officeart/2005/8/colors/colorful3" csCatId="colorful" phldr="1"/>
      <dgm:spPr/>
      <dgm:t>
        <a:bodyPr/>
        <a:lstStyle/>
        <a:p>
          <a:endParaRPr lang="es-CO"/>
        </a:p>
      </dgm:t>
    </dgm:pt>
    <dgm:pt modelId="{F5E3A8B4-5DC3-4217-9430-61227D9C1CA1}">
      <dgm:prSet phldrT="[Texto]" custT="1"/>
      <dgm:spPr>
        <a:xfrm>
          <a:off x="1088295" y="2721450"/>
          <a:ext cx="2691317" cy="528974"/>
        </a:xfrm>
        <a:prstGeom prst="rect">
          <a:avLst/>
        </a:prstGeom>
        <a:solidFill>
          <a:srgbClr val="7A8C8E">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lgn="ctr">
            <a:buNone/>
          </a:pPr>
          <a:r>
            <a:rPr lang="es-CO" sz="1400" b="1" dirty="0">
              <a:solidFill>
                <a:sysClr val="windowText" lastClr="000000"/>
              </a:solidFill>
              <a:latin typeface="Arial" panose="020B0604020202020204" pitchFamily="34" charset="0"/>
              <a:ea typeface="Verdana" panose="020B0604030504040204" pitchFamily="34" charset="0"/>
              <a:cs typeface="Arial" panose="020B0604020202020204" pitchFamily="34" charset="0"/>
            </a:rPr>
            <a:t>Gobierno corporativo</a:t>
          </a:r>
        </a:p>
      </dgm:t>
    </dgm:pt>
    <dgm:pt modelId="{CA2A6DFA-605D-457F-B4CA-6567BA950CCC}" type="parTrans" cxnId="{2AF2C0EB-3669-463B-8B1F-EC99C756AA9D}">
      <dgm:prSet custT="1"/>
      <dgm:spPr>
        <a:xfrm>
          <a:off x="840030" y="2985937"/>
          <a:ext cx="248265" cy="438878"/>
        </a:xfrm>
        <a:custGeom>
          <a:avLst/>
          <a:gdLst/>
          <a:ahLst/>
          <a:cxnLst/>
          <a:rect l="0" t="0" r="0" b="0"/>
          <a:pathLst>
            <a:path>
              <a:moveTo>
                <a:pt x="0" y="438878"/>
              </a:moveTo>
              <a:lnTo>
                <a:pt x="124132" y="438878"/>
              </a:lnTo>
              <a:lnTo>
                <a:pt x="124132" y="0"/>
              </a:lnTo>
              <a:lnTo>
                <a:pt x="248265" y="0"/>
              </a:lnTo>
            </a:path>
          </a:pathLst>
        </a:custGeom>
        <a:noFill/>
        <a:ln w="12700" cap="flat" cmpd="sng" algn="ctr">
          <a:solidFill>
            <a:srgbClr val="7A8C8E">
              <a:hueOff val="0"/>
              <a:satOff val="0"/>
              <a:lumOff val="0"/>
              <a:alphaOff val="0"/>
            </a:srgbClr>
          </a:solidFill>
          <a:prstDash val="solid"/>
          <a:miter lim="800000"/>
        </a:ln>
        <a:effectLst/>
      </dgm:spPr>
      <dgm:t>
        <a:bodyPr/>
        <a:lstStyle/>
        <a:p>
          <a:pPr algn="ctr">
            <a:buNone/>
          </a:pPr>
          <a:endParaRPr lang="es-CO" sz="1400" b="1" dirty="0">
            <a:solidFill>
              <a:sysClr val="windowText" lastClr="000000"/>
            </a:solidFill>
            <a:latin typeface="Arial" panose="020B0604020202020204" pitchFamily="34" charset="0"/>
            <a:ea typeface="Verdana" panose="020B0604030504040204" pitchFamily="34" charset="0"/>
            <a:cs typeface="Arial" panose="020B0604020202020204" pitchFamily="34" charset="0"/>
          </a:endParaRPr>
        </a:p>
      </dgm:t>
    </dgm:pt>
    <dgm:pt modelId="{E3680C3B-301E-41E2-8E58-FA434D124B99}" type="sibTrans" cxnId="{2AF2C0EB-3669-463B-8B1F-EC99C756AA9D}">
      <dgm:prSet/>
      <dgm:spPr/>
      <dgm:t>
        <a:bodyPr/>
        <a:lstStyle/>
        <a:p>
          <a:pPr algn="ctr"/>
          <a:endParaRPr lang="es-CO" sz="1400" b="1">
            <a:solidFill>
              <a:schemeClr val="tx1"/>
            </a:solidFill>
            <a:latin typeface="Arial" panose="020B0604020202020204" pitchFamily="34" charset="0"/>
            <a:ea typeface="Verdana" panose="020B0604030504040204" pitchFamily="34" charset="0"/>
            <a:cs typeface="Arial" panose="020B0604020202020204" pitchFamily="34" charset="0"/>
          </a:endParaRPr>
        </a:p>
      </dgm:t>
    </dgm:pt>
    <dgm:pt modelId="{65D1F21B-4AAA-4527-A0A9-19C674F1F295}">
      <dgm:prSet phldrT="[Texto]" custT="1"/>
      <dgm:spPr>
        <a:xfrm>
          <a:off x="4058477" y="147866"/>
          <a:ext cx="2691317" cy="378452"/>
        </a:xfrm>
        <a:prstGeom prst="rect">
          <a:avLst/>
        </a:prstGeom>
        <a:solidFill>
          <a:srgbClr val="84ACB6">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lgn="ctr">
            <a:buNone/>
          </a:pPr>
          <a:r>
            <a:rPr lang="es-CO" sz="1400" b="1" dirty="0">
              <a:solidFill>
                <a:sysClr val="windowText" lastClr="000000"/>
              </a:solidFill>
              <a:latin typeface="Arial" panose="020B0604020202020204" pitchFamily="34" charset="0"/>
              <a:ea typeface="Verdana" panose="020B0604030504040204" pitchFamily="34" charset="0"/>
              <a:cs typeface="Arial" panose="020B0604020202020204" pitchFamily="34" charset="0"/>
            </a:rPr>
            <a:t>R.LA/FT-PADM</a:t>
          </a:r>
        </a:p>
      </dgm:t>
    </dgm:pt>
    <dgm:pt modelId="{BCD49037-E0AD-4412-A503-016203B6184D}" type="parTrans" cxnId="{F8C17416-A3DB-447A-9F63-9D340426CAE5}">
      <dgm:prSet custT="1"/>
      <dgm:spPr>
        <a:xfrm>
          <a:off x="3779613" y="337093"/>
          <a:ext cx="278863" cy="2648844"/>
        </a:xfrm>
        <a:custGeom>
          <a:avLst/>
          <a:gdLst/>
          <a:ahLst/>
          <a:cxnLst/>
          <a:rect l="0" t="0" r="0" b="0"/>
          <a:pathLst>
            <a:path>
              <a:moveTo>
                <a:pt x="0" y="2648844"/>
              </a:moveTo>
              <a:lnTo>
                <a:pt x="139431" y="2648844"/>
              </a:lnTo>
              <a:lnTo>
                <a:pt x="139431" y="0"/>
              </a:lnTo>
              <a:lnTo>
                <a:pt x="278863" y="0"/>
              </a:lnTo>
            </a:path>
          </a:pathLst>
        </a:custGeom>
        <a:noFill/>
        <a:ln w="12700" cap="flat" cmpd="sng" algn="ctr">
          <a:solidFill>
            <a:srgbClr val="84ACB6">
              <a:hueOff val="0"/>
              <a:satOff val="0"/>
              <a:lumOff val="0"/>
              <a:alphaOff val="0"/>
            </a:srgbClr>
          </a:solidFill>
          <a:prstDash val="solid"/>
          <a:miter lim="800000"/>
        </a:ln>
        <a:effectLst/>
      </dgm:spPr>
      <dgm:t>
        <a:bodyPr/>
        <a:lstStyle/>
        <a:p>
          <a:pPr algn="ctr">
            <a:buNone/>
          </a:pPr>
          <a:endParaRPr lang="es-CO" sz="1400" b="1" dirty="0">
            <a:solidFill>
              <a:sysClr val="windowText" lastClr="000000"/>
            </a:solidFill>
            <a:latin typeface="Arial" panose="020B0604020202020204" pitchFamily="34" charset="0"/>
            <a:ea typeface="Verdana" panose="020B0604030504040204" pitchFamily="34" charset="0"/>
            <a:cs typeface="Arial" panose="020B0604020202020204" pitchFamily="34" charset="0"/>
          </a:endParaRPr>
        </a:p>
      </dgm:t>
    </dgm:pt>
    <dgm:pt modelId="{0CD9456C-91CC-4182-A82E-F87906F6021B}" type="sibTrans" cxnId="{F8C17416-A3DB-447A-9F63-9D340426CAE5}">
      <dgm:prSet/>
      <dgm:spPr/>
      <dgm:t>
        <a:bodyPr/>
        <a:lstStyle/>
        <a:p>
          <a:pPr algn="ctr"/>
          <a:endParaRPr lang="es-CO" sz="1400" b="1">
            <a:solidFill>
              <a:schemeClr val="tx1"/>
            </a:solidFill>
            <a:latin typeface="Arial" panose="020B0604020202020204" pitchFamily="34" charset="0"/>
            <a:ea typeface="Verdana" panose="020B0604030504040204" pitchFamily="34" charset="0"/>
            <a:cs typeface="Arial" panose="020B0604020202020204" pitchFamily="34" charset="0"/>
          </a:endParaRPr>
        </a:p>
      </dgm:t>
    </dgm:pt>
    <dgm:pt modelId="{BD18A692-E57B-438D-B1D1-CA5087A9CB69}">
      <dgm:prSet phldrT="[Texto]" custT="1"/>
      <dgm:spPr>
        <a:xfrm>
          <a:off x="4027878" y="4946656"/>
          <a:ext cx="2691317" cy="378452"/>
        </a:xfrm>
        <a:prstGeom prst="rect">
          <a:avLst/>
        </a:prstGeom>
        <a:solidFill>
          <a:srgbClr val="84ACB6">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lgn="ctr">
            <a:buNone/>
          </a:pPr>
          <a:r>
            <a:rPr lang="es-CO" sz="1400" b="1" dirty="0">
              <a:solidFill>
                <a:sysClr val="windowText" lastClr="000000"/>
              </a:solidFill>
              <a:latin typeface="Arial" panose="020B0604020202020204" pitchFamily="34" charset="0"/>
              <a:ea typeface="Verdana" panose="020B0604030504040204" pitchFamily="34" charset="0"/>
              <a:cs typeface="Arial" panose="020B0604020202020204" pitchFamily="34" charset="0"/>
            </a:rPr>
            <a:t>R. Mercado de capital</a:t>
          </a:r>
        </a:p>
      </dgm:t>
    </dgm:pt>
    <dgm:pt modelId="{5EE847EF-3A00-437E-955F-D52220C9D45C}" type="parTrans" cxnId="{4971C61A-A6EB-4FDB-BB37-2FD3A694E6C9}">
      <dgm:prSet custT="1"/>
      <dgm:spPr>
        <a:xfrm>
          <a:off x="3779613" y="2985937"/>
          <a:ext cx="248265" cy="2149945"/>
        </a:xfrm>
        <a:custGeom>
          <a:avLst/>
          <a:gdLst/>
          <a:ahLst/>
          <a:cxnLst/>
          <a:rect l="0" t="0" r="0" b="0"/>
          <a:pathLst>
            <a:path>
              <a:moveTo>
                <a:pt x="0" y="0"/>
              </a:moveTo>
              <a:lnTo>
                <a:pt x="124132" y="0"/>
              </a:lnTo>
              <a:lnTo>
                <a:pt x="124132" y="2149945"/>
              </a:lnTo>
              <a:lnTo>
                <a:pt x="248265" y="2149945"/>
              </a:lnTo>
            </a:path>
          </a:pathLst>
        </a:custGeom>
        <a:noFill/>
        <a:ln w="12700" cap="flat" cmpd="sng" algn="ctr">
          <a:solidFill>
            <a:srgbClr val="84ACB6">
              <a:hueOff val="0"/>
              <a:satOff val="0"/>
              <a:lumOff val="0"/>
              <a:alphaOff val="0"/>
            </a:srgbClr>
          </a:solidFill>
          <a:prstDash val="solid"/>
          <a:miter lim="800000"/>
        </a:ln>
        <a:effectLst/>
      </dgm:spPr>
      <dgm:t>
        <a:bodyPr/>
        <a:lstStyle/>
        <a:p>
          <a:pPr algn="ctr">
            <a:buNone/>
          </a:pPr>
          <a:endParaRPr lang="es-CO" sz="1400" b="1" dirty="0">
            <a:solidFill>
              <a:sysClr val="windowText" lastClr="000000"/>
            </a:solidFill>
            <a:latin typeface="Arial" panose="020B0604020202020204" pitchFamily="34" charset="0"/>
            <a:ea typeface="Verdana" panose="020B0604030504040204" pitchFamily="34" charset="0"/>
            <a:cs typeface="Arial" panose="020B0604020202020204" pitchFamily="34" charset="0"/>
          </a:endParaRPr>
        </a:p>
      </dgm:t>
    </dgm:pt>
    <dgm:pt modelId="{B6B8CA23-8C2B-4BCE-81E4-B235FC5F5C95}" type="sibTrans" cxnId="{4971C61A-A6EB-4FDB-BB37-2FD3A694E6C9}">
      <dgm:prSet/>
      <dgm:spPr/>
      <dgm:t>
        <a:bodyPr/>
        <a:lstStyle/>
        <a:p>
          <a:pPr algn="ctr"/>
          <a:endParaRPr lang="es-CO" sz="1400" b="1">
            <a:solidFill>
              <a:schemeClr val="tx1"/>
            </a:solidFill>
            <a:latin typeface="Arial" panose="020B0604020202020204" pitchFamily="34" charset="0"/>
            <a:ea typeface="Verdana" panose="020B0604030504040204" pitchFamily="34" charset="0"/>
            <a:cs typeface="Arial" panose="020B0604020202020204" pitchFamily="34" charset="0"/>
          </a:endParaRPr>
        </a:p>
      </dgm:t>
    </dgm:pt>
    <dgm:pt modelId="{F32A1260-0A4D-4BEC-9795-57646559D895}">
      <dgm:prSet custT="1"/>
      <dgm:spPr>
        <a:xfrm>
          <a:off x="4058477" y="620932"/>
          <a:ext cx="2691317" cy="893814"/>
        </a:xfrm>
        <a:prstGeom prst="rect">
          <a:avLst/>
        </a:prstGeom>
        <a:solidFill>
          <a:srgbClr val="84ACB6">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lgn="ctr">
            <a:buNone/>
          </a:pPr>
          <a:r>
            <a:rPr lang="es-CO" sz="1400" b="1" dirty="0">
              <a:solidFill>
                <a:sysClr val="windowText" lastClr="000000"/>
              </a:solidFill>
              <a:latin typeface="Arial" panose="020B0604020202020204" pitchFamily="34" charset="0"/>
              <a:ea typeface="Verdana" panose="020B0604030504040204" pitchFamily="34" charset="0"/>
              <a:cs typeface="Arial" panose="020B0604020202020204" pitchFamily="34" charset="0"/>
            </a:rPr>
            <a:t>SICOF</a:t>
          </a:r>
        </a:p>
        <a:p>
          <a:pPr algn="ctr">
            <a:buNone/>
          </a:pPr>
          <a:r>
            <a:rPr lang="es-CO" sz="1400" b="1" dirty="0">
              <a:solidFill>
                <a:sysClr val="windowText" lastClr="000000"/>
              </a:solidFill>
              <a:latin typeface="Arial" panose="020B0604020202020204" pitchFamily="34" charset="0"/>
              <a:ea typeface="Verdana" panose="020B0604030504040204" pitchFamily="34" charset="0"/>
              <a:cs typeface="Arial" panose="020B0604020202020204" pitchFamily="34" charset="0"/>
            </a:rPr>
            <a:t>(Corrupción – Opacidad – Fraude)</a:t>
          </a:r>
        </a:p>
      </dgm:t>
    </dgm:pt>
    <dgm:pt modelId="{7C2D638F-4C4D-40AB-A72E-5386FC2910B9}" type="parTrans" cxnId="{5958842F-53F2-48CA-ADB1-1B76F763F927}">
      <dgm:prSet custT="1"/>
      <dgm:spPr>
        <a:xfrm>
          <a:off x="3779613" y="1067840"/>
          <a:ext cx="278863" cy="1918097"/>
        </a:xfrm>
        <a:custGeom>
          <a:avLst/>
          <a:gdLst/>
          <a:ahLst/>
          <a:cxnLst/>
          <a:rect l="0" t="0" r="0" b="0"/>
          <a:pathLst>
            <a:path>
              <a:moveTo>
                <a:pt x="0" y="1918097"/>
              </a:moveTo>
              <a:lnTo>
                <a:pt x="139431" y="1918097"/>
              </a:lnTo>
              <a:lnTo>
                <a:pt x="139431" y="0"/>
              </a:lnTo>
              <a:lnTo>
                <a:pt x="278863" y="0"/>
              </a:lnTo>
            </a:path>
          </a:pathLst>
        </a:custGeom>
        <a:noFill/>
        <a:ln w="12700" cap="flat" cmpd="sng" algn="ctr">
          <a:solidFill>
            <a:srgbClr val="84ACB6">
              <a:hueOff val="0"/>
              <a:satOff val="0"/>
              <a:lumOff val="0"/>
              <a:alphaOff val="0"/>
            </a:srgbClr>
          </a:solidFill>
          <a:prstDash val="solid"/>
          <a:miter lim="800000"/>
        </a:ln>
        <a:effectLst/>
      </dgm:spPr>
      <dgm:t>
        <a:bodyPr/>
        <a:lstStyle/>
        <a:p>
          <a:pPr algn="ctr">
            <a:buNone/>
          </a:pPr>
          <a:endParaRPr lang="es-CO" sz="1400" b="1" dirty="0">
            <a:solidFill>
              <a:sysClr val="windowText" lastClr="000000"/>
            </a:solidFill>
            <a:latin typeface="Arial" panose="020B0604020202020204" pitchFamily="34" charset="0"/>
            <a:ea typeface="Verdana" panose="020B0604030504040204" pitchFamily="34" charset="0"/>
            <a:cs typeface="Arial" panose="020B0604020202020204" pitchFamily="34" charset="0"/>
          </a:endParaRPr>
        </a:p>
      </dgm:t>
    </dgm:pt>
    <dgm:pt modelId="{FC2ADA03-CED5-41CD-9EBC-5D3E539A632F}" type="sibTrans" cxnId="{5958842F-53F2-48CA-ADB1-1B76F763F927}">
      <dgm:prSet/>
      <dgm:spPr/>
      <dgm:t>
        <a:bodyPr/>
        <a:lstStyle/>
        <a:p>
          <a:pPr algn="ctr"/>
          <a:endParaRPr lang="es-CO" sz="1400" b="1">
            <a:solidFill>
              <a:schemeClr val="tx1"/>
            </a:solidFill>
            <a:latin typeface="Arial" panose="020B0604020202020204" pitchFamily="34" charset="0"/>
            <a:ea typeface="Verdana" panose="020B0604030504040204" pitchFamily="34" charset="0"/>
            <a:cs typeface="Arial" panose="020B0604020202020204" pitchFamily="34" charset="0"/>
          </a:endParaRPr>
        </a:p>
      </dgm:t>
    </dgm:pt>
    <dgm:pt modelId="{3605677D-3DBA-432D-AE6F-EE34080EA84B}">
      <dgm:prSet custT="1"/>
      <dgm:spPr>
        <a:xfrm>
          <a:off x="4058477" y="1609360"/>
          <a:ext cx="2691317" cy="378452"/>
        </a:xfrm>
        <a:prstGeom prst="rect">
          <a:avLst/>
        </a:prstGeom>
        <a:solidFill>
          <a:srgbClr val="84ACB6">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lgn="ctr">
            <a:buNone/>
          </a:pPr>
          <a:r>
            <a:rPr lang="es-CO" sz="1400" b="1" dirty="0">
              <a:solidFill>
                <a:sysClr val="windowText" lastClr="000000"/>
              </a:solidFill>
              <a:latin typeface="Arial" panose="020B0604020202020204" pitchFamily="34" charset="0"/>
              <a:ea typeface="Verdana" panose="020B0604030504040204" pitchFamily="34" charset="0"/>
              <a:cs typeface="Arial" panose="020B0604020202020204" pitchFamily="34" charset="0"/>
            </a:rPr>
            <a:t>R. operacional</a:t>
          </a:r>
        </a:p>
      </dgm:t>
    </dgm:pt>
    <dgm:pt modelId="{A0AB9FEB-33FD-4F7C-9305-39ED0472857C}" type="parTrans" cxnId="{246C2982-5538-4CFB-A902-90834B9EB55E}">
      <dgm:prSet custT="1"/>
      <dgm:spPr>
        <a:xfrm>
          <a:off x="3779613" y="1798587"/>
          <a:ext cx="278863" cy="1187350"/>
        </a:xfrm>
        <a:custGeom>
          <a:avLst/>
          <a:gdLst/>
          <a:ahLst/>
          <a:cxnLst/>
          <a:rect l="0" t="0" r="0" b="0"/>
          <a:pathLst>
            <a:path>
              <a:moveTo>
                <a:pt x="0" y="1187350"/>
              </a:moveTo>
              <a:lnTo>
                <a:pt x="139431" y="1187350"/>
              </a:lnTo>
              <a:lnTo>
                <a:pt x="139431" y="0"/>
              </a:lnTo>
              <a:lnTo>
                <a:pt x="278863" y="0"/>
              </a:lnTo>
            </a:path>
          </a:pathLst>
        </a:custGeom>
        <a:noFill/>
        <a:ln w="12700" cap="flat" cmpd="sng" algn="ctr">
          <a:solidFill>
            <a:srgbClr val="84ACB6">
              <a:hueOff val="0"/>
              <a:satOff val="0"/>
              <a:lumOff val="0"/>
              <a:alphaOff val="0"/>
            </a:srgbClr>
          </a:solidFill>
          <a:prstDash val="solid"/>
          <a:miter lim="800000"/>
        </a:ln>
        <a:effectLst/>
      </dgm:spPr>
      <dgm:t>
        <a:bodyPr/>
        <a:lstStyle/>
        <a:p>
          <a:pPr algn="ctr">
            <a:buNone/>
          </a:pPr>
          <a:endParaRPr lang="es-CO" sz="1400" b="1" dirty="0">
            <a:solidFill>
              <a:sysClr val="windowText" lastClr="000000"/>
            </a:solidFill>
            <a:latin typeface="Arial" panose="020B0604020202020204" pitchFamily="34" charset="0"/>
            <a:ea typeface="Verdana" panose="020B0604030504040204" pitchFamily="34" charset="0"/>
            <a:cs typeface="Arial" panose="020B0604020202020204" pitchFamily="34" charset="0"/>
          </a:endParaRPr>
        </a:p>
      </dgm:t>
    </dgm:pt>
    <dgm:pt modelId="{33D63DEE-E8FD-4EC2-9BC8-61082266F253}" type="sibTrans" cxnId="{246C2982-5538-4CFB-A902-90834B9EB55E}">
      <dgm:prSet/>
      <dgm:spPr/>
      <dgm:t>
        <a:bodyPr/>
        <a:lstStyle/>
        <a:p>
          <a:pPr algn="ctr"/>
          <a:endParaRPr lang="es-CO" sz="1400" b="1">
            <a:solidFill>
              <a:schemeClr val="tx1"/>
            </a:solidFill>
            <a:latin typeface="Arial" panose="020B0604020202020204" pitchFamily="34" charset="0"/>
            <a:ea typeface="Verdana" panose="020B0604030504040204" pitchFamily="34" charset="0"/>
            <a:cs typeface="Arial" panose="020B0604020202020204" pitchFamily="34" charset="0"/>
          </a:endParaRPr>
        </a:p>
      </dgm:t>
    </dgm:pt>
    <dgm:pt modelId="{BE703749-B4F6-45BD-AFE3-61B322B2A778}">
      <dgm:prSet custT="1"/>
      <dgm:spPr>
        <a:xfrm>
          <a:off x="4058477" y="2082426"/>
          <a:ext cx="2691317" cy="378452"/>
        </a:xfrm>
        <a:prstGeom prst="rect">
          <a:avLst/>
        </a:prstGeom>
        <a:solidFill>
          <a:srgbClr val="84ACB6">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lgn="ctr">
            <a:buNone/>
          </a:pPr>
          <a:r>
            <a:rPr lang="es-CO" sz="1400" b="1" dirty="0">
              <a:solidFill>
                <a:sysClr val="windowText" lastClr="000000"/>
              </a:solidFill>
              <a:latin typeface="Arial" panose="020B0604020202020204" pitchFamily="34" charset="0"/>
              <a:ea typeface="Verdana" panose="020B0604030504040204" pitchFamily="34" charset="0"/>
              <a:cs typeface="Arial" panose="020B0604020202020204" pitchFamily="34" charset="0"/>
            </a:rPr>
            <a:t>R. en salud</a:t>
          </a:r>
        </a:p>
      </dgm:t>
    </dgm:pt>
    <dgm:pt modelId="{FC62A156-F7B5-4C0F-AA0A-0769BF91C840}" type="parTrans" cxnId="{981FE6F5-A6A7-46A7-BCF6-3734DCDD2C14}">
      <dgm:prSet custT="1"/>
      <dgm:spPr>
        <a:xfrm>
          <a:off x="3779613" y="2271653"/>
          <a:ext cx="278863" cy="714284"/>
        </a:xfrm>
        <a:custGeom>
          <a:avLst/>
          <a:gdLst/>
          <a:ahLst/>
          <a:cxnLst/>
          <a:rect l="0" t="0" r="0" b="0"/>
          <a:pathLst>
            <a:path>
              <a:moveTo>
                <a:pt x="0" y="714284"/>
              </a:moveTo>
              <a:lnTo>
                <a:pt x="139431" y="714284"/>
              </a:lnTo>
              <a:lnTo>
                <a:pt x="139431" y="0"/>
              </a:lnTo>
              <a:lnTo>
                <a:pt x="278863" y="0"/>
              </a:lnTo>
            </a:path>
          </a:pathLst>
        </a:custGeom>
        <a:noFill/>
        <a:ln w="12700" cap="flat" cmpd="sng" algn="ctr">
          <a:solidFill>
            <a:srgbClr val="84ACB6">
              <a:hueOff val="0"/>
              <a:satOff val="0"/>
              <a:lumOff val="0"/>
              <a:alphaOff val="0"/>
            </a:srgbClr>
          </a:solidFill>
          <a:prstDash val="solid"/>
          <a:miter lim="800000"/>
        </a:ln>
        <a:effectLst/>
      </dgm:spPr>
      <dgm:t>
        <a:bodyPr/>
        <a:lstStyle/>
        <a:p>
          <a:pPr algn="ctr">
            <a:buNone/>
          </a:pPr>
          <a:endParaRPr lang="es-CO" sz="1400" b="1" dirty="0">
            <a:solidFill>
              <a:sysClr val="windowText" lastClr="000000"/>
            </a:solidFill>
            <a:latin typeface="Arial" panose="020B0604020202020204" pitchFamily="34" charset="0"/>
            <a:ea typeface="Verdana" panose="020B0604030504040204" pitchFamily="34" charset="0"/>
            <a:cs typeface="Arial" panose="020B0604020202020204" pitchFamily="34" charset="0"/>
          </a:endParaRPr>
        </a:p>
      </dgm:t>
    </dgm:pt>
    <dgm:pt modelId="{5F7973D5-578B-4D20-A6F9-E76D313929EF}" type="sibTrans" cxnId="{981FE6F5-A6A7-46A7-BCF6-3734DCDD2C14}">
      <dgm:prSet/>
      <dgm:spPr/>
      <dgm:t>
        <a:bodyPr/>
        <a:lstStyle/>
        <a:p>
          <a:pPr algn="ctr"/>
          <a:endParaRPr lang="es-CO" sz="1400" b="1">
            <a:solidFill>
              <a:schemeClr val="tx1"/>
            </a:solidFill>
            <a:latin typeface="Arial" panose="020B0604020202020204" pitchFamily="34" charset="0"/>
            <a:ea typeface="Verdana" panose="020B0604030504040204" pitchFamily="34" charset="0"/>
            <a:cs typeface="Arial" panose="020B0604020202020204" pitchFamily="34" charset="0"/>
          </a:endParaRPr>
        </a:p>
      </dgm:t>
    </dgm:pt>
    <dgm:pt modelId="{A0623DF8-1F22-4086-A61B-B965F9D9F5AA}">
      <dgm:prSet custT="1"/>
      <dgm:spPr>
        <a:xfrm>
          <a:off x="4058477" y="3501624"/>
          <a:ext cx="2691317" cy="378452"/>
        </a:xfrm>
        <a:prstGeom prst="rect">
          <a:avLst/>
        </a:prstGeom>
        <a:solidFill>
          <a:srgbClr val="84ACB6">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lgn="ctr">
            <a:buNone/>
          </a:pPr>
          <a:r>
            <a:rPr lang="es-CO" sz="1400" b="1" dirty="0">
              <a:solidFill>
                <a:sysClr val="windowText" lastClr="000000"/>
              </a:solidFill>
              <a:latin typeface="Arial" panose="020B0604020202020204" pitchFamily="34" charset="0"/>
              <a:ea typeface="Verdana" panose="020B0604030504040204" pitchFamily="34" charset="0"/>
              <a:cs typeface="Arial" panose="020B0604020202020204" pitchFamily="34" charset="0"/>
            </a:rPr>
            <a:t>R. Reputacional</a:t>
          </a:r>
        </a:p>
      </dgm:t>
    </dgm:pt>
    <dgm:pt modelId="{E99976A1-1D53-41B5-BB82-C5F971E11ECF}" type="parTrans" cxnId="{B7405EF7-125D-4C77-876A-31120D90F8D5}">
      <dgm:prSet custT="1"/>
      <dgm:spPr>
        <a:xfrm>
          <a:off x="3779613" y="2985937"/>
          <a:ext cx="278863" cy="704913"/>
        </a:xfrm>
        <a:custGeom>
          <a:avLst/>
          <a:gdLst/>
          <a:ahLst/>
          <a:cxnLst/>
          <a:rect l="0" t="0" r="0" b="0"/>
          <a:pathLst>
            <a:path>
              <a:moveTo>
                <a:pt x="0" y="0"/>
              </a:moveTo>
              <a:lnTo>
                <a:pt x="139431" y="0"/>
              </a:lnTo>
              <a:lnTo>
                <a:pt x="139431" y="704913"/>
              </a:lnTo>
              <a:lnTo>
                <a:pt x="278863" y="704913"/>
              </a:lnTo>
            </a:path>
          </a:pathLst>
        </a:custGeom>
        <a:noFill/>
        <a:ln w="12700" cap="flat" cmpd="sng" algn="ctr">
          <a:solidFill>
            <a:srgbClr val="84ACB6">
              <a:hueOff val="0"/>
              <a:satOff val="0"/>
              <a:lumOff val="0"/>
              <a:alphaOff val="0"/>
            </a:srgbClr>
          </a:solidFill>
          <a:prstDash val="solid"/>
          <a:miter lim="800000"/>
        </a:ln>
        <a:effectLst/>
      </dgm:spPr>
      <dgm:t>
        <a:bodyPr/>
        <a:lstStyle/>
        <a:p>
          <a:pPr algn="ctr">
            <a:buNone/>
          </a:pPr>
          <a:endParaRPr lang="es-CO" sz="1400" b="1" dirty="0">
            <a:solidFill>
              <a:sysClr val="windowText" lastClr="000000"/>
            </a:solidFill>
            <a:latin typeface="Arial" panose="020B0604020202020204" pitchFamily="34" charset="0"/>
            <a:ea typeface="Verdana" panose="020B0604030504040204" pitchFamily="34" charset="0"/>
            <a:cs typeface="Arial" panose="020B0604020202020204" pitchFamily="34" charset="0"/>
          </a:endParaRPr>
        </a:p>
      </dgm:t>
    </dgm:pt>
    <dgm:pt modelId="{E6798412-BEFB-4BE0-970D-8C89F562F5B1}" type="sibTrans" cxnId="{B7405EF7-125D-4C77-876A-31120D90F8D5}">
      <dgm:prSet/>
      <dgm:spPr/>
      <dgm:t>
        <a:bodyPr/>
        <a:lstStyle/>
        <a:p>
          <a:pPr algn="ctr"/>
          <a:endParaRPr lang="es-CO" sz="1400" b="1">
            <a:solidFill>
              <a:schemeClr val="tx1"/>
            </a:solidFill>
            <a:latin typeface="Arial" panose="020B0604020202020204" pitchFamily="34" charset="0"/>
            <a:ea typeface="Verdana" panose="020B0604030504040204" pitchFamily="34" charset="0"/>
            <a:cs typeface="Arial" panose="020B0604020202020204" pitchFamily="34" charset="0"/>
          </a:endParaRPr>
        </a:p>
      </dgm:t>
    </dgm:pt>
    <dgm:pt modelId="{14C7B6A5-CEF4-4262-8371-0D682B6AA1C2}">
      <dgm:prSet custT="1"/>
      <dgm:spPr>
        <a:xfrm>
          <a:off x="4058477" y="3974690"/>
          <a:ext cx="2691317" cy="378452"/>
        </a:xfrm>
        <a:prstGeom prst="rect">
          <a:avLst/>
        </a:prstGeom>
        <a:solidFill>
          <a:srgbClr val="84ACB6">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lgn="ctr">
            <a:buNone/>
          </a:pPr>
          <a:r>
            <a:rPr lang="es-CO" sz="1400" b="1" dirty="0">
              <a:solidFill>
                <a:sysClr val="windowText" lastClr="000000"/>
              </a:solidFill>
              <a:latin typeface="Arial" panose="020B0604020202020204" pitchFamily="34" charset="0"/>
              <a:ea typeface="Verdana" panose="020B0604030504040204" pitchFamily="34" charset="0"/>
              <a:cs typeface="Arial" panose="020B0604020202020204" pitchFamily="34" charset="0"/>
            </a:rPr>
            <a:t>R. Actuarial</a:t>
          </a:r>
        </a:p>
      </dgm:t>
    </dgm:pt>
    <dgm:pt modelId="{6D974D24-0304-4B9A-B373-3C618EFB92A4}" type="parTrans" cxnId="{1BAC0A03-4C59-4F1C-8544-7550CECC1EC4}">
      <dgm:prSet custT="1"/>
      <dgm:spPr>
        <a:xfrm>
          <a:off x="3779613" y="2985937"/>
          <a:ext cx="278863" cy="1177979"/>
        </a:xfrm>
        <a:custGeom>
          <a:avLst/>
          <a:gdLst/>
          <a:ahLst/>
          <a:cxnLst/>
          <a:rect l="0" t="0" r="0" b="0"/>
          <a:pathLst>
            <a:path>
              <a:moveTo>
                <a:pt x="0" y="0"/>
              </a:moveTo>
              <a:lnTo>
                <a:pt x="139431" y="0"/>
              </a:lnTo>
              <a:lnTo>
                <a:pt x="139431" y="1177979"/>
              </a:lnTo>
              <a:lnTo>
                <a:pt x="278863" y="1177979"/>
              </a:lnTo>
            </a:path>
          </a:pathLst>
        </a:custGeom>
        <a:noFill/>
        <a:ln w="12700" cap="flat" cmpd="sng" algn="ctr">
          <a:solidFill>
            <a:srgbClr val="84ACB6">
              <a:hueOff val="0"/>
              <a:satOff val="0"/>
              <a:lumOff val="0"/>
              <a:alphaOff val="0"/>
            </a:srgbClr>
          </a:solidFill>
          <a:prstDash val="solid"/>
          <a:miter lim="800000"/>
        </a:ln>
        <a:effectLst/>
      </dgm:spPr>
      <dgm:t>
        <a:bodyPr/>
        <a:lstStyle/>
        <a:p>
          <a:pPr algn="ctr">
            <a:buNone/>
          </a:pPr>
          <a:endParaRPr lang="es-CO" sz="1400" b="1" dirty="0">
            <a:solidFill>
              <a:sysClr val="windowText" lastClr="000000"/>
            </a:solidFill>
            <a:latin typeface="Arial" panose="020B0604020202020204" pitchFamily="34" charset="0"/>
            <a:ea typeface="Verdana" panose="020B0604030504040204" pitchFamily="34" charset="0"/>
            <a:cs typeface="Arial" panose="020B0604020202020204" pitchFamily="34" charset="0"/>
          </a:endParaRPr>
        </a:p>
      </dgm:t>
    </dgm:pt>
    <dgm:pt modelId="{0E1FFD87-8D63-4F49-AD8E-0A5CDE407ABD}" type="sibTrans" cxnId="{1BAC0A03-4C59-4F1C-8544-7550CECC1EC4}">
      <dgm:prSet/>
      <dgm:spPr/>
      <dgm:t>
        <a:bodyPr/>
        <a:lstStyle/>
        <a:p>
          <a:pPr algn="ctr"/>
          <a:endParaRPr lang="es-CO" sz="1400" b="1">
            <a:solidFill>
              <a:schemeClr val="tx1"/>
            </a:solidFill>
            <a:latin typeface="Arial" panose="020B0604020202020204" pitchFamily="34" charset="0"/>
            <a:ea typeface="Verdana" panose="020B0604030504040204" pitchFamily="34" charset="0"/>
            <a:cs typeface="Arial" panose="020B0604020202020204" pitchFamily="34" charset="0"/>
          </a:endParaRPr>
        </a:p>
      </dgm:t>
    </dgm:pt>
    <dgm:pt modelId="{029D79C5-43D3-414A-8D93-8D313DE66A3E}">
      <dgm:prSet custT="1"/>
      <dgm:spPr>
        <a:xfrm>
          <a:off x="4058477" y="4447756"/>
          <a:ext cx="2691317" cy="378452"/>
        </a:xfrm>
        <a:prstGeom prst="rect">
          <a:avLst/>
        </a:prstGeom>
        <a:solidFill>
          <a:srgbClr val="84ACB6">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lgn="ctr">
            <a:buNone/>
          </a:pPr>
          <a:r>
            <a:rPr lang="es-CO" sz="1400" b="1" dirty="0">
              <a:solidFill>
                <a:sysClr val="windowText" lastClr="000000"/>
              </a:solidFill>
              <a:latin typeface="Arial" panose="020B0604020202020204" pitchFamily="34" charset="0"/>
              <a:ea typeface="Verdana" panose="020B0604030504040204" pitchFamily="34" charset="0"/>
              <a:cs typeface="Arial" panose="020B0604020202020204" pitchFamily="34" charset="0"/>
            </a:rPr>
            <a:t>R.Fallas de mercado</a:t>
          </a:r>
        </a:p>
      </dgm:t>
    </dgm:pt>
    <dgm:pt modelId="{D3BD2DD4-5F77-437C-831B-3CD37D7C17C0}" type="parTrans" cxnId="{4B53092C-477D-4CDD-BF27-0EA98ECF1F39}">
      <dgm:prSet custT="1"/>
      <dgm:spPr>
        <a:xfrm>
          <a:off x="3779613" y="2985937"/>
          <a:ext cx="278863" cy="1651045"/>
        </a:xfrm>
        <a:custGeom>
          <a:avLst/>
          <a:gdLst/>
          <a:ahLst/>
          <a:cxnLst/>
          <a:rect l="0" t="0" r="0" b="0"/>
          <a:pathLst>
            <a:path>
              <a:moveTo>
                <a:pt x="0" y="0"/>
              </a:moveTo>
              <a:lnTo>
                <a:pt x="139431" y="0"/>
              </a:lnTo>
              <a:lnTo>
                <a:pt x="139431" y="1651045"/>
              </a:lnTo>
              <a:lnTo>
                <a:pt x="278863" y="1651045"/>
              </a:lnTo>
            </a:path>
          </a:pathLst>
        </a:custGeom>
        <a:noFill/>
        <a:ln w="12700" cap="flat" cmpd="sng" algn="ctr">
          <a:solidFill>
            <a:srgbClr val="84ACB6">
              <a:hueOff val="0"/>
              <a:satOff val="0"/>
              <a:lumOff val="0"/>
              <a:alphaOff val="0"/>
            </a:srgbClr>
          </a:solidFill>
          <a:prstDash val="solid"/>
          <a:miter lim="800000"/>
        </a:ln>
        <a:effectLst/>
      </dgm:spPr>
      <dgm:t>
        <a:bodyPr/>
        <a:lstStyle/>
        <a:p>
          <a:pPr algn="ctr">
            <a:buNone/>
          </a:pPr>
          <a:endParaRPr lang="es-CO" sz="1400" b="1" dirty="0">
            <a:solidFill>
              <a:sysClr val="windowText" lastClr="000000"/>
            </a:solidFill>
            <a:latin typeface="Arial" panose="020B0604020202020204" pitchFamily="34" charset="0"/>
            <a:ea typeface="Verdana" panose="020B0604030504040204" pitchFamily="34" charset="0"/>
            <a:cs typeface="Arial" panose="020B0604020202020204" pitchFamily="34" charset="0"/>
          </a:endParaRPr>
        </a:p>
      </dgm:t>
    </dgm:pt>
    <dgm:pt modelId="{38431FA4-50A4-4A4D-AFE1-AD2081CA30CD}" type="sibTrans" cxnId="{4B53092C-477D-4CDD-BF27-0EA98ECF1F39}">
      <dgm:prSet/>
      <dgm:spPr/>
      <dgm:t>
        <a:bodyPr/>
        <a:lstStyle/>
        <a:p>
          <a:pPr algn="ctr"/>
          <a:endParaRPr lang="es-CO" sz="1400" b="1">
            <a:solidFill>
              <a:schemeClr val="tx1"/>
            </a:solidFill>
            <a:latin typeface="Arial" panose="020B0604020202020204" pitchFamily="34" charset="0"/>
            <a:ea typeface="Verdana" panose="020B0604030504040204" pitchFamily="34" charset="0"/>
            <a:cs typeface="Arial" panose="020B0604020202020204" pitchFamily="34" charset="0"/>
          </a:endParaRPr>
        </a:p>
      </dgm:t>
    </dgm:pt>
    <dgm:pt modelId="{17BB7D49-9B28-456B-AA5C-EBE0BF0CC19A}">
      <dgm:prSet custT="1"/>
      <dgm:spPr>
        <a:xfrm>
          <a:off x="4058477" y="3028558"/>
          <a:ext cx="2691317" cy="378452"/>
        </a:xfrm>
        <a:prstGeom prst="rect">
          <a:avLst/>
        </a:prstGeom>
        <a:solidFill>
          <a:srgbClr val="84ACB6">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lgn="ctr">
            <a:buNone/>
          </a:pPr>
          <a:r>
            <a:rPr lang="es-CO" sz="1400" b="1" dirty="0">
              <a:solidFill>
                <a:sysClr val="windowText" lastClr="000000"/>
              </a:solidFill>
              <a:latin typeface="Arial" panose="020B0604020202020204" pitchFamily="34" charset="0"/>
              <a:ea typeface="Verdana" panose="020B0604030504040204" pitchFamily="34" charset="0"/>
              <a:cs typeface="Arial" panose="020B0604020202020204" pitchFamily="34" charset="0"/>
            </a:rPr>
            <a:t>R. crédito y cartera</a:t>
          </a:r>
        </a:p>
      </dgm:t>
    </dgm:pt>
    <dgm:pt modelId="{DDD704A6-DC55-4514-9185-93BAB7FE3460}" type="parTrans" cxnId="{EC0B0303-ABA3-4F13-A313-5A531729073A}">
      <dgm:prSet custT="1"/>
      <dgm:spPr>
        <a:xfrm>
          <a:off x="3779613" y="2985937"/>
          <a:ext cx="278863" cy="231847"/>
        </a:xfrm>
        <a:custGeom>
          <a:avLst/>
          <a:gdLst/>
          <a:ahLst/>
          <a:cxnLst/>
          <a:rect l="0" t="0" r="0" b="0"/>
          <a:pathLst>
            <a:path>
              <a:moveTo>
                <a:pt x="0" y="0"/>
              </a:moveTo>
              <a:lnTo>
                <a:pt x="139431" y="0"/>
              </a:lnTo>
              <a:lnTo>
                <a:pt x="139431" y="231847"/>
              </a:lnTo>
              <a:lnTo>
                <a:pt x="278863" y="231847"/>
              </a:lnTo>
            </a:path>
          </a:pathLst>
        </a:custGeom>
        <a:noFill/>
        <a:ln w="12700" cap="flat" cmpd="sng" algn="ctr">
          <a:solidFill>
            <a:srgbClr val="84ACB6">
              <a:hueOff val="0"/>
              <a:satOff val="0"/>
              <a:lumOff val="0"/>
              <a:alphaOff val="0"/>
            </a:srgbClr>
          </a:solidFill>
          <a:prstDash val="solid"/>
          <a:miter lim="800000"/>
        </a:ln>
        <a:effectLst/>
      </dgm:spPr>
      <dgm:t>
        <a:bodyPr/>
        <a:lstStyle/>
        <a:p>
          <a:pPr algn="ctr">
            <a:buNone/>
          </a:pPr>
          <a:endParaRPr lang="es-CO" sz="1400" b="1" dirty="0">
            <a:solidFill>
              <a:sysClr val="windowText" lastClr="000000"/>
            </a:solidFill>
            <a:latin typeface="Arial" panose="020B0604020202020204" pitchFamily="34" charset="0"/>
            <a:ea typeface="Verdana" panose="020B0604030504040204" pitchFamily="34" charset="0"/>
            <a:cs typeface="Arial" panose="020B0604020202020204" pitchFamily="34" charset="0"/>
          </a:endParaRPr>
        </a:p>
      </dgm:t>
    </dgm:pt>
    <dgm:pt modelId="{C0056B49-BC04-4B97-B4C8-173465CC57FA}" type="sibTrans" cxnId="{EC0B0303-ABA3-4F13-A313-5A531729073A}">
      <dgm:prSet/>
      <dgm:spPr/>
      <dgm:t>
        <a:bodyPr/>
        <a:lstStyle/>
        <a:p>
          <a:pPr algn="ctr"/>
          <a:endParaRPr lang="es-CO" sz="1400" b="1">
            <a:solidFill>
              <a:schemeClr val="tx1"/>
            </a:solidFill>
            <a:latin typeface="Arial" panose="020B0604020202020204" pitchFamily="34" charset="0"/>
            <a:ea typeface="Verdana" panose="020B0604030504040204" pitchFamily="34" charset="0"/>
            <a:cs typeface="Arial" panose="020B0604020202020204" pitchFamily="34" charset="0"/>
          </a:endParaRPr>
        </a:p>
      </dgm:t>
    </dgm:pt>
    <dgm:pt modelId="{20660B9F-363E-43AB-A8DD-20957586272E}">
      <dgm:prSet custT="1"/>
      <dgm:spPr>
        <a:xfrm>
          <a:off x="4058477" y="2555492"/>
          <a:ext cx="2691317" cy="378452"/>
        </a:xfrm>
        <a:prstGeom prst="rect">
          <a:avLst/>
        </a:prstGeom>
        <a:solidFill>
          <a:srgbClr val="84ACB6">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lgn="ctr">
            <a:buNone/>
          </a:pPr>
          <a:r>
            <a:rPr lang="es-CO" sz="1400" b="1" dirty="0">
              <a:solidFill>
                <a:sysClr val="windowText" lastClr="000000"/>
              </a:solidFill>
              <a:latin typeface="Arial" panose="020B0604020202020204" pitchFamily="34" charset="0"/>
              <a:ea typeface="Verdana" panose="020B0604030504040204" pitchFamily="34" charset="0"/>
              <a:cs typeface="Arial" panose="020B0604020202020204" pitchFamily="34" charset="0"/>
            </a:rPr>
            <a:t>R. liquidez</a:t>
          </a:r>
        </a:p>
      </dgm:t>
    </dgm:pt>
    <dgm:pt modelId="{45CC76F5-BB4F-4C41-9F96-12E3B6C1DB59}" type="parTrans" cxnId="{BD388DCC-B0CF-465F-8970-1AC25951A52F}">
      <dgm:prSet custT="1"/>
      <dgm:spPr>
        <a:xfrm>
          <a:off x="3779613" y="2744719"/>
          <a:ext cx="278863" cy="241218"/>
        </a:xfrm>
        <a:custGeom>
          <a:avLst/>
          <a:gdLst/>
          <a:ahLst/>
          <a:cxnLst/>
          <a:rect l="0" t="0" r="0" b="0"/>
          <a:pathLst>
            <a:path>
              <a:moveTo>
                <a:pt x="0" y="241218"/>
              </a:moveTo>
              <a:lnTo>
                <a:pt x="139431" y="241218"/>
              </a:lnTo>
              <a:lnTo>
                <a:pt x="139431" y="0"/>
              </a:lnTo>
              <a:lnTo>
                <a:pt x="278863" y="0"/>
              </a:lnTo>
            </a:path>
          </a:pathLst>
        </a:custGeom>
        <a:noFill/>
        <a:ln w="12700" cap="flat" cmpd="sng" algn="ctr">
          <a:solidFill>
            <a:srgbClr val="84ACB6">
              <a:hueOff val="0"/>
              <a:satOff val="0"/>
              <a:lumOff val="0"/>
              <a:alphaOff val="0"/>
            </a:srgbClr>
          </a:solidFill>
          <a:prstDash val="solid"/>
          <a:miter lim="800000"/>
        </a:ln>
        <a:effectLst/>
      </dgm:spPr>
      <dgm:t>
        <a:bodyPr/>
        <a:lstStyle/>
        <a:p>
          <a:pPr algn="ctr">
            <a:buNone/>
          </a:pPr>
          <a:endParaRPr lang="es-CO" sz="1400" b="1" dirty="0">
            <a:solidFill>
              <a:sysClr val="windowText" lastClr="000000"/>
            </a:solidFill>
            <a:latin typeface="Arial" panose="020B0604020202020204" pitchFamily="34" charset="0"/>
            <a:ea typeface="Verdana" panose="020B0604030504040204" pitchFamily="34" charset="0"/>
            <a:cs typeface="Arial" panose="020B0604020202020204" pitchFamily="34" charset="0"/>
          </a:endParaRPr>
        </a:p>
      </dgm:t>
    </dgm:pt>
    <dgm:pt modelId="{4A0E1868-9246-4DE6-9D82-DCEC5B83FD21}" type="sibTrans" cxnId="{BD388DCC-B0CF-465F-8970-1AC25951A52F}">
      <dgm:prSet/>
      <dgm:spPr/>
      <dgm:t>
        <a:bodyPr/>
        <a:lstStyle/>
        <a:p>
          <a:pPr algn="ctr"/>
          <a:endParaRPr lang="es-CO" sz="1400" b="1">
            <a:solidFill>
              <a:schemeClr val="tx1"/>
            </a:solidFill>
            <a:latin typeface="Arial" panose="020B0604020202020204" pitchFamily="34" charset="0"/>
            <a:ea typeface="Verdana" panose="020B0604030504040204" pitchFamily="34" charset="0"/>
            <a:cs typeface="Arial" panose="020B0604020202020204" pitchFamily="34" charset="0"/>
          </a:endParaRPr>
        </a:p>
      </dgm:t>
    </dgm:pt>
    <dgm:pt modelId="{C71D0F63-8C42-4759-8026-9BE313DECEB2}">
      <dgm:prSet custT="1"/>
      <dgm:spPr>
        <a:xfrm>
          <a:off x="4027878" y="5419722"/>
          <a:ext cx="2691317" cy="378452"/>
        </a:xfrm>
        <a:prstGeom prst="rect">
          <a:avLst/>
        </a:prstGeom>
        <a:solidFill>
          <a:srgbClr val="84ACB6">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lgn="ctr">
            <a:buNone/>
          </a:pPr>
          <a:r>
            <a:rPr lang="es-CO" sz="1400" b="1" dirty="0">
              <a:solidFill>
                <a:sysClr val="windowText" lastClr="000000"/>
              </a:solidFill>
              <a:latin typeface="Arial" panose="020B0604020202020204" pitchFamily="34" charset="0"/>
              <a:ea typeface="Verdana" panose="020B0604030504040204" pitchFamily="34" charset="0"/>
              <a:cs typeface="Arial" panose="020B0604020202020204" pitchFamily="34" charset="0"/>
            </a:rPr>
            <a:t>R. Grupo</a:t>
          </a:r>
        </a:p>
      </dgm:t>
    </dgm:pt>
    <dgm:pt modelId="{323BA4AE-8EDB-46AE-9B09-64CE9FD3E8B0}" type="parTrans" cxnId="{83948FC0-2FDF-4F2E-BF4E-39AE7438D6E4}">
      <dgm:prSet custT="1"/>
      <dgm:spPr>
        <a:xfrm>
          <a:off x="3779613" y="2985937"/>
          <a:ext cx="248265" cy="2623011"/>
        </a:xfrm>
        <a:custGeom>
          <a:avLst/>
          <a:gdLst/>
          <a:ahLst/>
          <a:cxnLst/>
          <a:rect l="0" t="0" r="0" b="0"/>
          <a:pathLst>
            <a:path>
              <a:moveTo>
                <a:pt x="0" y="0"/>
              </a:moveTo>
              <a:lnTo>
                <a:pt x="124132" y="0"/>
              </a:lnTo>
              <a:lnTo>
                <a:pt x="124132" y="2623011"/>
              </a:lnTo>
              <a:lnTo>
                <a:pt x="248265" y="2623011"/>
              </a:lnTo>
            </a:path>
          </a:pathLst>
        </a:custGeom>
        <a:noFill/>
        <a:ln w="12700" cap="flat" cmpd="sng" algn="ctr">
          <a:solidFill>
            <a:srgbClr val="84ACB6">
              <a:hueOff val="0"/>
              <a:satOff val="0"/>
              <a:lumOff val="0"/>
              <a:alphaOff val="0"/>
            </a:srgbClr>
          </a:solidFill>
          <a:prstDash val="solid"/>
          <a:miter lim="800000"/>
        </a:ln>
        <a:effectLst/>
      </dgm:spPr>
      <dgm:t>
        <a:bodyPr/>
        <a:lstStyle/>
        <a:p>
          <a:pPr algn="ctr">
            <a:buNone/>
          </a:pPr>
          <a:endParaRPr lang="es-CO" sz="1400" b="1" dirty="0">
            <a:solidFill>
              <a:sysClr val="windowText" lastClr="000000"/>
            </a:solidFill>
            <a:latin typeface="Arial" panose="020B0604020202020204" pitchFamily="34" charset="0"/>
            <a:ea typeface="Verdana" panose="020B0604030504040204" pitchFamily="34" charset="0"/>
            <a:cs typeface="Arial" panose="020B0604020202020204" pitchFamily="34" charset="0"/>
          </a:endParaRPr>
        </a:p>
      </dgm:t>
    </dgm:pt>
    <dgm:pt modelId="{5A30FCC7-48DB-40B3-8F4C-55EC2FBA8793}" type="sibTrans" cxnId="{83948FC0-2FDF-4F2E-BF4E-39AE7438D6E4}">
      <dgm:prSet/>
      <dgm:spPr/>
      <dgm:t>
        <a:bodyPr/>
        <a:lstStyle/>
        <a:p>
          <a:pPr algn="ctr"/>
          <a:endParaRPr lang="es-CO" sz="1400" b="1">
            <a:solidFill>
              <a:schemeClr val="tx1"/>
            </a:solidFill>
            <a:latin typeface="Arial" panose="020B0604020202020204" pitchFamily="34" charset="0"/>
            <a:ea typeface="Verdana" panose="020B0604030504040204" pitchFamily="34" charset="0"/>
            <a:cs typeface="Arial" panose="020B0604020202020204" pitchFamily="34" charset="0"/>
          </a:endParaRPr>
        </a:p>
      </dgm:t>
    </dgm:pt>
    <dgm:pt modelId="{1F74ADDC-DD1E-40CA-B228-787FD77485F0}">
      <dgm:prSet custT="1"/>
      <dgm:spPr>
        <a:xfrm rot="16200000">
          <a:off x="-2398465" y="3008103"/>
          <a:ext cx="5643568" cy="833425"/>
        </a:xfrm>
        <a:prstGeom prst="rect">
          <a:avLst/>
        </a:prstGeom>
        <a:solidFill>
          <a:srgbClr val="58B6C0">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lgn="ctr">
            <a:buNone/>
          </a:pPr>
          <a:r>
            <a:rPr lang="es-CO" sz="1400" b="1" dirty="0">
              <a:solidFill>
                <a:sysClr val="windowText" lastClr="000000"/>
              </a:solidFill>
              <a:latin typeface="Arial" panose="020B0604020202020204" pitchFamily="34" charset="0"/>
              <a:ea typeface="Verdana" panose="020B0604030504040204" pitchFamily="34" charset="0"/>
              <a:cs typeface="Arial" panose="020B0604020202020204" pitchFamily="34" charset="0"/>
            </a:rPr>
            <a:t>Sistema de administración de riesgo integral </a:t>
          </a:r>
        </a:p>
      </dgm:t>
    </dgm:pt>
    <dgm:pt modelId="{03EF20B0-7C97-45D6-A8F4-8CF3A025FEBC}" type="parTrans" cxnId="{264D353C-549B-439B-B4E8-FD84097EE152}">
      <dgm:prSet/>
      <dgm:spPr/>
      <dgm:t>
        <a:bodyPr/>
        <a:lstStyle/>
        <a:p>
          <a:pPr algn="ctr"/>
          <a:endParaRPr lang="es-CO" sz="1400" b="1">
            <a:solidFill>
              <a:schemeClr val="tx1"/>
            </a:solidFill>
            <a:latin typeface="Arial" panose="020B0604020202020204" pitchFamily="34" charset="0"/>
            <a:ea typeface="Verdana" panose="020B0604030504040204" pitchFamily="34" charset="0"/>
            <a:cs typeface="Arial" panose="020B0604020202020204" pitchFamily="34" charset="0"/>
          </a:endParaRPr>
        </a:p>
      </dgm:t>
    </dgm:pt>
    <dgm:pt modelId="{4CAC75F7-8C1F-4B17-B30E-2932DBE1792C}" type="sibTrans" cxnId="{264D353C-549B-439B-B4E8-FD84097EE152}">
      <dgm:prSet/>
      <dgm:spPr/>
      <dgm:t>
        <a:bodyPr/>
        <a:lstStyle/>
        <a:p>
          <a:pPr algn="ctr"/>
          <a:endParaRPr lang="es-CO" sz="1400" b="1">
            <a:solidFill>
              <a:schemeClr val="tx1"/>
            </a:solidFill>
            <a:latin typeface="Arial" panose="020B0604020202020204" pitchFamily="34" charset="0"/>
            <a:ea typeface="Verdana" panose="020B0604030504040204" pitchFamily="34" charset="0"/>
            <a:cs typeface="Arial" panose="020B0604020202020204" pitchFamily="34" charset="0"/>
          </a:endParaRPr>
        </a:p>
      </dgm:t>
    </dgm:pt>
    <dgm:pt modelId="{5CF7EFC7-DBA7-4360-BF5A-DCC85561C456}">
      <dgm:prSet custT="1"/>
      <dgm:spPr>
        <a:xfrm>
          <a:off x="1088295" y="3345038"/>
          <a:ext cx="2691317" cy="783143"/>
        </a:xfrm>
        <a:prstGeom prst="rect">
          <a:avLst/>
        </a:prstGeom>
        <a:solidFill>
          <a:srgbClr val="7A8C8E">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lgn="ctr">
            <a:buNone/>
          </a:pPr>
          <a:r>
            <a:rPr lang="es-CO" sz="1400" b="1" dirty="0">
              <a:solidFill>
                <a:sysClr val="windowText" lastClr="000000"/>
              </a:solidFill>
              <a:latin typeface="Arial" panose="020B0604020202020204" pitchFamily="34" charset="0"/>
              <a:ea typeface="Verdana" panose="020B0604030504040204" pitchFamily="34" charset="0"/>
              <a:cs typeface="Arial" panose="020B0604020202020204" pitchFamily="34" charset="0"/>
            </a:rPr>
            <a:t>Sistema gestión de seguridad de la información (SGSI)</a:t>
          </a:r>
        </a:p>
      </dgm:t>
    </dgm:pt>
    <dgm:pt modelId="{AE80C5C0-185F-49C5-8CE7-64467E38E172}" type="parTrans" cxnId="{0EE1FCB3-4F23-4402-BD37-737A65745A95}">
      <dgm:prSet custT="1"/>
      <dgm:spPr>
        <a:xfrm>
          <a:off x="840030" y="3424815"/>
          <a:ext cx="248265" cy="311794"/>
        </a:xfrm>
        <a:custGeom>
          <a:avLst/>
          <a:gdLst/>
          <a:ahLst/>
          <a:cxnLst/>
          <a:rect l="0" t="0" r="0" b="0"/>
          <a:pathLst>
            <a:path>
              <a:moveTo>
                <a:pt x="0" y="0"/>
              </a:moveTo>
              <a:lnTo>
                <a:pt x="124132" y="0"/>
              </a:lnTo>
              <a:lnTo>
                <a:pt x="124132" y="311794"/>
              </a:lnTo>
              <a:lnTo>
                <a:pt x="248265" y="311794"/>
              </a:lnTo>
            </a:path>
          </a:pathLst>
        </a:custGeom>
        <a:noFill/>
        <a:ln w="12700" cap="flat" cmpd="sng" algn="ctr">
          <a:solidFill>
            <a:srgbClr val="7A8C8E">
              <a:hueOff val="0"/>
              <a:satOff val="0"/>
              <a:lumOff val="0"/>
              <a:alphaOff val="0"/>
            </a:srgbClr>
          </a:solidFill>
          <a:prstDash val="solid"/>
          <a:miter lim="800000"/>
        </a:ln>
        <a:effectLst/>
      </dgm:spPr>
      <dgm:t>
        <a:bodyPr/>
        <a:lstStyle/>
        <a:p>
          <a:pPr algn="ctr">
            <a:buNone/>
          </a:pPr>
          <a:endParaRPr lang="es-CO" sz="1400" b="1" dirty="0">
            <a:solidFill>
              <a:sysClr val="windowText" lastClr="000000"/>
            </a:solidFill>
            <a:latin typeface="Arial" panose="020B0604020202020204" pitchFamily="34" charset="0"/>
            <a:ea typeface="Verdana" panose="020B0604030504040204" pitchFamily="34" charset="0"/>
            <a:cs typeface="Arial" panose="020B0604020202020204" pitchFamily="34" charset="0"/>
          </a:endParaRPr>
        </a:p>
      </dgm:t>
    </dgm:pt>
    <dgm:pt modelId="{665E6405-A140-48EF-9CBE-5DB3138B5A35}" type="sibTrans" cxnId="{0EE1FCB3-4F23-4402-BD37-737A65745A95}">
      <dgm:prSet/>
      <dgm:spPr/>
      <dgm:t>
        <a:bodyPr/>
        <a:lstStyle/>
        <a:p>
          <a:pPr algn="ctr"/>
          <a:endParaRPr lang="es-CO" sz="1400" b="1">
            <a:solidFill>
              <a:schemeClr val="tx1"/>
            </a:solidFill>
            <a:latin typeface="Arial" panose="020B0604020202020204" pitchFamily="34" charset="0"/>
            <a:ea typeface="Verdana" panose="020B0604030504040204" pitchFamily="34" charset="0"/>
            <a:cs typeface="Arial" panose="020B0604020202020204" pitchFamily="34" charset="0"/>
          </a:endParaRPr>
        </a:p>
      </dgm:t>
    </dgm:pt>
    <dgm:pt modelId="{3E9F6234-CD04-4A84-AC9A-36C13B0EA241}">
      <dgm:prSet custT="1"/>
      <dgm:spPr>
        <a:xfrm>
          <a:off x="6967460" y="783991"/>
          <a:ext cx="1888403" cy="619364"/>
        </a:xfrm>
        <a:prstGeom prst="rect">
          <a:avLst/>
        </a:prstGeom>
        <a:solidFill>
          <a:srgbClr val="2683C6">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buNone/>
          </a:pPr>
          <a:r>
            <a:rPr lang="es-CO" sz="1400" b="1" dirty="0">
              <a:solidFill>
                <a:sysClr val="windowText" lastClr="000000"/>
              </a:solidFill>
              <a:latin typeface="Arial" panose="020B0604020202020204" pitchFamily="34" charset="0"/>
              <a:ea typeface="Verdana" panose="020B0604030504040204" pitchFamily="34" charset="0"/>
              <a:cs typeface="Arial" panose="020B0604020202020204" pitchFamily="34" charset="0"/>
            </a:rPr>
            <a:t> Programa de transparencia y ética empresarial-PTEE</a:t>
          </a:r>
        </a:p>
      </dgm:t>
    </dgm:pt>
    <dgm:pt modelId="{FB32CEA7-9675-4E4D-9C2F-BF9B528951D7}" type="parTrans" cxnId="{22D405D4-957A-4FED-8AD2-92A70242E785}">
      <dgm:prSet custT="1"/>
      <dgm:spPr>
        <a:xfrm>
          <a:off x="6749794" y="1022120"/>
          <a:ext cx="217666" cy="91440"/>
        </a:xfrm>
        <a:custGeom>
          <a:avLst/>
          <a:gdLst/>
          <a:ahLst/>
          <a:cxnLst/>
          <a:rect l="0" t="0" r="0" b="0"/>
          <a:pathLst>
            <a:path>
              <a:moveTo>
                <a:pt x="0" y="45720"/>
              </a:moveTo>
              <a:lnTo>
                <a:pt x="108833" y="45720"/>
              </a:lnTo>
              <a:lnTo>
                <a:pt x="108833" y="71553"/>
              </a:lnTo>
              <a:lnTo>
                <a:pt x="217666" y="71553"/>
              </a:lnTo>
            </a:path>
          </a:pathLst>
        </a:custGeom>
        <a:noFill/>
        <a:ln w="12700" cap="flat" cmpd="sng" algn="ctr">
          <a:solidFill>
            <a:srgbClr val="2683C6">
              <a:hueOff val="0"/>
              <a:satOff val="0"/>
              <a:lumOff val="0"/>
              <a:alphaOff val="0"/>
            </a:srgbClr>
          </a:solidFill>
          <a:prstDash val="solid"/>
          <a:miter lim="800000"/>
        </a:ln>
        <a:effectLst/>
      </dgm:spPr>
      <dgm:t>
        <a:bodyPr/>
        <a:lstStyle/>
        <a:p>
          <a:pPr>
            <a:buNone/>
          </a:pPr>
          <a:endParaRPr lang="es-CO" sz="1400" b="1" dirty="0">
            <a:solidFill>
              <a:sysClr val="windowText" lastClr="000000"/>
            </a:solidFill>
            <a:latin typeface="Arial" panose="020B0604020202020204" pitchFamily="34" charset="0"/>
            <a:ea typeface="Verdana" panose="020B0604030504040204" pitchFamily="34" charset="0"/>
            <a:cs typeface="Arial" panose="020B0604020202020204" pitchFamily="34" charset="0"/>
          </a:endParaRPr>
        </a:p>
      </dgm:t>
    </dgm:pt>
    <dgm:pt modelId="{7676BDCF-4ACF-4277-8263-D45E5D9EB1F5}" type="sibTrans" cxnId="{22D405D4-957A-4FED-8AD2-92A70242E785}">
      <dgm:prSet/>
      <dgm:spPr/>
      <dgm:t>
        <a:bodyPr/>
        <a:lstStyle/>
        <a:p>
          <a:endParaRPr lang="es-CO" sz="1400" b="1">
            <a:solidFill>
              <a:schemeClr val="tx1"/>
            </a:solidFill>
            <a:latin typeface="Arial" panose="020B0604020202020204" pitchFamily="34" charset="0"/>
            <a:ea typeface="Verdana" panose="020B0604030504040204" pitchFamily="34" charset="0"/>
            <a:cs typeface="Arial" panose="020B0604020202020204" pitchFamily="34" charset="0"/>
          </a:endParaRPr>
        </a:p>
      </dgm:t>
    </dgm:pt>
    <dgm:pt modelId="{AC6C7622-9A31-455F-872E-ABE6A6F73A07}" type="pres">
      <dgm:prSet presAssocID="{541E1F72-EE72-4EBF-A2CC-ACFA33D569B3}" presName="Name0" presStyleCnt="0">
        <dgm:presLayoutVars>
          <dgm:chPref val="1"/>
          <dgm:dir/>
          <dgm:animOne val="branch"/>
          <dgm:animLvl val="lvl"/>
          <dgm:resizeHandles val="exact"/>
        </dgm:presLayoutVars>
      </dgm:prSet>
      <dgm:spPr/>
    </dgm:pt>
    <dgm:pt modelId="{F36F1730-73BF-4ABF-8D8C-B4C38B5B50B7}" type="pres">
      <dgm:prSet presAssocID="{1F74ADDC-DD1E-40CA-B228-787FD77485F0}" presName="root1" presStyleCnt="0"/>
      <dgm:spPr/>
    </dgm:pt>
    <dgm:pt modelId="{3EF767ED-9912-451E-A685-6306F6D61873}" type="pres">
      <dgm:prSet presAssocID="{1F74ADDC-DD1E-40CA-B228-787FD77485F0}" presName="LevelOneTextNode" presStyleLbl="node0" presStyleIdx="0" presStyleCnt="1" custScaleX="220219" custScaleY="283332">
        <dgm:presLayoutVars>
          <dgm:chPref val="3"/>
        </dgm:presLayoutVars>
      </dgm:prSet>
      <dgm:spPr/>
    </dgm:pt>
    <dgm:pt modelId="{1B18C828-C545-43BD-96CD-C27863D57A0A}" type="pres">
      <dgm:prSet presAssocID="{1F74ADDC-DD1E-40CA-B228-787FD77485F0}" presName="level2hierChild" presStyleCnt="0"/>
      <dgm:spPr/>
    </dgm:pt>
    <dgm:pt modelId="{0F294F2F-8E35-4894-A692-072C1AA19167}" type="pres">
      <dgm:prSet presAssocID="{CA2A6DFA-605D-457F-B4CA-6567BA950CCC}" presName="conn2-1" presStyleLbl="parChTrans1D2" presStyleIdx="0" presStyleCnt="2"/>
      <dgm:spPr/>
    </dgm:pt>
    <dgm:pt modelId="{2A8F9A9A-0055-4331-8C7F-D5E87E43BE5F}" type="pres">
      <dgm:prSet presAssocID="{CA2A6DFA-605D-457F-B4CA-6567BA950CCC}" presName="connTx" presStyleLbl="parChTrans1D2" presStyleIdx="0" presStyleCnt="2"/>
      <dgm:spPr/>
    </dgm:pt>
    <dgm:pt modelId="{B5608331-A40C-410F-BA3A-3D1F0E6992F5}" type="pres">
      <dgm:prSet presAssocID="{F5E3A8B4-5DC3-4217-9430-61227D9C1CA1}" presName="root2" presStyleCnt="0"/>
      <dgm:spPr/>
    </dgm:pt>
    <dgm:pt modelId="{22111790-B498-4FA8-80ED-0EDCE80AA9CE}" type="pres">
      <dgm:prSet presAssocID="{F5E3A8B4-5DC3-4217-9430-61227D9C1CA1}" presName="LevelTwoTextNode" presStyleLbl="node2" presStyleIdx="0" presStyleCnt="2" custScaleX="216810" custScaleY="139773">
        <dgm:presLayoutVars>
          <dgm:chPref val="3"/>
        </dgm:presLayoutVars>
      </dgm:prSet>
      <dgm:spPr/>
    </dgm:pt>
    <dgm:pt modelId="{9B55EFFB-FCB0-4024-85B1-A0988030D060}" type="pres">
      <dgm:prSet presAssocID="{F5E3A8B4-5DC3-4217-9430-61227D9C1CA1}" presName="level3hierChild" presStyleCnt="0"/>
      <dgm:spPr/>
    </dgm:pt>
    <dgm:pt modelId="{F20B147E-A7F3-414B-ADAB-D143CBA3B13F}" type="pres">
      <dgm:prSet presAssocID="{BCD49037-E0AD-4412-A503-016203B6184D}" presName="conn2-1" presStyleLbl="parChTrans1D3" presStyleIdx="0" presStyleCnt="11"/>
      <dgm:spPr/>
    </dgm:pt>
    <dgm:pt modelId="{14822B00-5F52-4051-A402-07510C076E4B}" type="pres">
      <dgm:prSet presAssocID="{BCD49037-E0AD-4412-A503-016203B6184D}" presName="connTx" presStyleLbl="parChTrans1D3" presStyleIdx="0" presStyleCnt="11"/>
      <dgm:spPr/>
    </dgm:pt>
    <dgm:pt modelId="{F66EBF85-457B-4CF6-B4AB-B85FB4E1440D}" type="pres">
      <dgm:prSet presAssocID="{65D1F21B-4AAA-4527-A0A9-19C674F1F295}" presName="root2" presStyleCnt="0"/>
      <dgm:spPr/>
    </dgm:pt>
    <dgm:pt modelId="{0086CBE7-DBCF-440A-A494-ED4E1586847F}" type="pres">
      <dgm:prSet presAssocID="{65D1F21B-4AAA-4527-A0A9-19C674F1F295}" presName="LevelTwoTextNode" presStyleLbl="node3" presStyleIdx="0" presStyleCnt="11" custScaleX="216810" custLinFactNeighborX="2465" custLinFactNeighborY="-6826">
        <dgm:presLayoutVars>
          <dgm:chPref val="3"/>
        </dgm:presLayoutVars>
      </dgm:prSet>
      <dgm:spPr/>
    </dgm:pt>
    <dgm:pt modelId="{4C61F725-4DAB-42E7-96E9-9EE57466D629}" type="pres">
      <dgm:prSet presAssocID="{65D1F21B-4AAA-4527-A0A9-19C674F1F295}" presName="level3hierChild" presStyleCnt="0"/>
      <dgm:spPr/>
    </dgm:pt>
    <dgm:pt modelId="{63CB3912-7A81-4BC2-BDC5-87E3DF6F8742}" type="pres">
      <dgm:prSet presAssocID="{7C2D638F-4C4D-40AB-A72E-5386FC2910B9}" presName="conn2-1" presStyleLbl="parChTrans1D3" presStyleIdx="1" presStyleCnt="11"/>
      <dgm:spPr/>
    </dgm:pt>
    <dgm:pt modelId="{51A57B15-6C99-4E2B-9F13-CF3B1CDACF9F}" type="pres">
      <dgm:prSet presAssocID="{7C2D638F-4C4D-40AB-A72E-5386FC2910B9}" presName="connTx" presStyleLbl="parChTrans1D3" presStyleIdx="1" presStyleCnt="11"/>
      <dgm:spPr/>
    </dgm:pt>
    <dgm:pt modelId="{C6D1B9DD-B6D5-41A1-BE5C-79F75600BD87}" type="pres">
      <dgm:prSet presAssocID="{F32A1260-0A4D-4BEC-9795-57646559D895}" presName="root2" presStyleCnt="0"/>
      <dgm:spPr/>
    </dgm:pt>
    <dgm:pt modelId="{67042F20-2458-4748-A6F1-5B47C10E4DA3}" type="pres">
      <dgm:prSet presAssocID="{F32A1260-0A4D-4BEC-9795-57646559D895}" presName="LevelTwoTextNode" presStyleLbl="node3" presStyleIdx="1" presStyleCnt="11" custScaleX="216810" custScaleY="236176" custLinFactNeighborX="2465" custLinFactNeighborY="-6826">
        <dgm:presLayoutVars>
          <dgm:chPref val="3"/>
        </dgm:presLayoutVars>
      </dgm:prSet>
      <dgm:spPr/>
    </dgm:pt>
    <dgm:pt modelId="{0265F07B-82BD-4D5B-ADD4-18B402587815}" type="pres">
      <dgm:prSet presAssocID="{F32A1260-0A4D-4BEC-9795-57646559D895}" presName="level3hierChild" presStyleCnt="0"/>
      <dgm:spPr/>
    </dgm:pt>
    <dgm:pt modelId="{BF8CC04E-9A59-4CF1-8445-A0C7A8765501}" type="pres">
      <dgm:prSet presAssocID="{FB32CEA7-9675-4E4D-9C2F-BF9B528951D7}" presName="conn2-1" presStyleLbl="parChTrans1D4" presStyleIdx="0" presStyleCnt="1"/>
      <dgm:spPr/>
    </dgm:pt>
    <dgm:pt modelId="{25B39751-02DC-4B40-98D6-FFDAFDE23D4F}" type="pres">
      <dgm:prSet presAssocID="{FB32CEA7-9675-4E4D-9C2F-BF9B528951D7}" presName="connTx" presStyleLbl="parChTrans1D4" presStyleIdx="0" presStyleCnt="1"/>
      <dgm:spPr/>
    </dgm:pt>
    <dgm:pt modelId="{5549D819-C1A7-46D1-AC1D-221BCE06F824}" type="pres">
      <dgm:prSet presAssocID="{3E9F6234-CD04-4A84-AC9A-36C13B0EA241}" presName="root2" presStyleCnt="0"/>
      <dgm:spPr/>
    </dgm:pt>
    <dgm:pt modelId="{8FAB0717-D477-4A2F-90A7-11C7AFBC71A2}" type="pres">
      <dgm:prSet presAssocID="{3E9F6234-CD04-4A84-AC9A-36C13B0EA241}" presName="LevelTwoTextNode" presStyleLbl="node4" presStyleIdx="0" presStyleCnt="1" custScaleX="152128" custScaleY="163657">
        <dgm:presLayoutVars>
          <dgm:chPref val="3"/>
        </dgm:presLayoutVars>
      </dgm:prSet>
      <dgm:spPr/>
    </dgm:pt>
    <dgm:pt modelId="{BC8F3212-C161-478F-B81B-E68AADA4BBF1}" type="pres">
      <dgm:prSet presAssocID="{3E9F6234-CD04-4A84-AC9A-36C13B0EA241}" presName="level3hierChild" presStyleCnt="0"/>
      <dgm:spPr/>
    </dgm:pt>
    <dgm:pt modelId="{72B14904-1D5C-4F2D-BCDE-C5E770305760}" type="pres">
      <dgm:prSet presAssocID="{A0AB9FEB-33FD-4F7C-9305-39ED0472857C}" presName="conn2-1" presStyleLbl="parChTrans1D3" presStyleIdx="2" presStyleCnt="11"/>
      <dgm:spPr/>
    </dgm:pt>
    <dgm:pt modelId="{77D3AB03-0518-4331-A8D3-86DC78EFA966}" type="pres">
      <dgm:prSet presAssocID="{A0AB9FEB-33FD-4F7C-9305-39ED0472857C}" presName="connTx" presStyleLbl="parChTrans1D3" presStyleIdx="2" presStyleCnt="11"/>
      <dgm:spPr/>
    </dgm:pt>
    <dgm:pt modelId="{D36C0BE4-A7CA-4D45-B645-BEEC9410C149}" type="pres">
      <dgm:prSet presAssocID="{3605677D-3DBA-432D-AE6F-EE34080EA84B}" presName="root2" presStyleCnt="0"/>
      <dgm:spPr/>
    </dgm:pt>
    <dgm:pt modelId="{278C5794-E085-434C-BA19-8B6A9BDBB662}" type="pres">
      <dgm:prSet presAssocID="{3605677D-3DBA-432D-AE6F-EE34080EA84B}" presName="LevelTwoTextNode" presStyleLbl="node3" presStyleIdx="2" presStyleCnt="11" custScaleX="216810" custLinFactNeighborX="2465" custLinFactNeighborY="-6826">
        <dgm:presLayoutVars>
          <dgm:chPref val="3"/>
        </dgm:presLayoutVars>
      </dgm:prSet>
      <dgm:spPr/>
    </dgm:pt>
    <dgm:pt modelId="{5C14FF2C-0677-410C-9C88-EA58B9B780FD}" type="pres">
      <dgm:prSet presAssocID="{3605677D-3DBA-432D-AE6F-EE34080EA84B}" presName="level3hierChild" presStyleCnt="0"/>
      <dgm:spPr/>
    </dgm:pt>
    <dgm:pt modelId="{FB464FB5-4042-4FA0-93AA-7A0542C2376B}" type="pres">
      <dgm:prSet presAssocID="{FC62A156-F7B5-4C0F-AA0A-0769BF91C840}" presName="conn2-1" presStyleLbl="parChTrans1D3" presStyleIdx="3" presStyleCnt="11"/>
      <dgm:spPr/>
    </dgm:pt>
    <dgm:pt modelId="{23ED7913-E344-498D-AE1E-1A5CA15B4C02}" type="pres">
      <dgm:prSet presAssocID="{FC62A156-F7B5-4C0F-AA0A-0769BF91C840}" presName="connTx" presStyleLbl="parChTrans1D3" presStyleIdx="3" presStyleCnt="11"/>
      <dgm:spPr/>
    </dgm:pt>
    <dgm:pt modelId="{13D79FC0-44ED-40CD-81CC-3E2AEE58F55E}" type="pres">
      <dgm:prSet presAssocID="{BE703749-B4F6-45BD-AFE3-61B322B2A778}" presName="root2" presStyleCnt="0"/>
      <dgm:spPr/>
    </dgm:pt>
    <dgm:pt modelId="{366E4508-1FB1-4DE4-B49C-6AEF02801CA5}" type="pres">
      <dgm:prSet presAssocID="{BE703749-B4F6-45BD-AFE3-61B322B2A778}" presName="LevelTwoTextNode" presStyleLbl="node3" presStyleIdx="3" presStyleCnt="11" custScaleX="216810" custLinFactNeighborX="2465" custLinFactNeighborY="-6826">
        <dgm:presLayoutVars>
          <dgm:chPref val="3"/>
        </dgm:presLayoutVars>
      </dgm:prSet>
      <dgm:spPr/>
    </dgm:pt>
    <dgm:pt modelId="{BC1BCC16-46A7-4D56-9FF5-4855A15203D6}" type="pres">
      <dgm:prSet presAssocID="{BE703749-B4F6-45BD-AFE3-61B322B2A778}" presName="level3hierChild" presStyleCnt="0"/>
      <dgm:spPr/>
    </dgm:pt>
    <dgm:pt modelId="{0AE65DE4-1341-47CE-B000-5C991D5A691E}" type="pres">
      <dgm:prSet presAssocID="{45CC76F5-BB4F-4C41-9F96-12E3B6C1DB59}" presName="conn2-1" presStyleLbl="parChTrans1D3" presStyleIdx="4" presStyleCnt="11"/>
      <dgm:spPr/>
    </dgm:pt>
    <dgm:pt modelId="{6DFE4E99-9961-42AB-A113-DB8F7F84C35B}" type="pres">
      <dgm:prSet presAssocID="{45CC76F5-BB4F-4C41-9F96-12E3B6C1DB59}" presName="connTx" presStyleLbl="parChTrans1D3" presStyleIdx="4" presStyleCnt="11"/>
      <dgm:spPr/>
    </dgm:pt>
    <dgm:pt modelId="{BE132BE3-B501-4480-87FC-9AED68B2ED84}" type="pres">
      <dgm:prSet presAssocID="{20660B9F-363E-43AB-A8DD-20957586272E}" presName="root2" presStyleCnt="0"/>
      <dgm:spPr/>
    </dgm:pt>
    <dgm:pt modelId="{BBBE600D-FDF5-40F9-BBC7-180BF50ED328}" type="pres">
      <dgm:prSet presAssocID="{20660B9F-363E-43AB-A8DD-20957586272E}" presName="LevelTwoTextNode" presStyleLbl="node3" presStyleIdx="4" presStyleCnt="11" custScaleX="216810" custLinFactNeighborX="2465" custLinFactNeighborY="-6826">
        <dgm:presLayoutVars>
          <dgm:chPref val="3"/>
        </dgm:presLayoutVars>
      </dgm:prSet>
      <dgm:spPr/>
    </dgm:pt>
    <dgm:pt modelId="{31EFB807-9CF8-4B9B-9778-0CFD50873293}" type="pres">
      <dgm:prSet presAssocID="{20660B9F-363E-43AB-A8DD-20957586272E}" presName="level3hierChild" presStyleCnt="0"/>
      <dgm:spPr/>
    </dgm:pt>
    <dgm:pt modelId="{96463F9F-7A51-4190-9070-50F1F864EE43}" type="pres">
      <dgm:prSet presAssocID="{DDD704A6-DC55-4514-9185-93BAB7FE3460}" presName="conn2-1" presStyleLbl="parChTrans1D3" presStyleIdx="5" presStyleCnt="11"/>
      <dgm:spPr/>
    </dgm:pt>
    <dgm:pt modelId="{A9AF52D2-4607-41C2-8819-8D7D34D252B7}" type="pres">
      <dgm:prSet presAssocID="{DDD704A6-DC55-4514-9185-93BAB7FE3460}" presName="connTx" presStyleLbl="parChTrans1D3" presStyleIdx="5" presStyleCnt="11"/>
      <dgm:spPr/>
    </dgm:pt>
    <dgm:pt modelId="{46B499EB-D8E9-4313-83A1-76C8B7E45987}" type="pres">
      <dgm:prSet presAssocID="{17BB7D49-9B28-456B-AA5C-EBE0BF0CC19A}" presName="root2" presStyleCnt="0"/>
      <dgm:spPr/>
    </dgm:pt>
    <dgm:pt modelId="{A759531E-3E1C-440A-94AF-50E0F8235FAE}" type="pres">
      <dgm:prSet presAssocID="{17BB7D49-9B28-456B-AA5C-EBE0BF0CC19A}" presName="LevelTwoTextNode" presStyleLbl="node3" presStyleIdx="5" presStyleCnt="11" custScaleX="216810" custLinFactNeighborX="2465" custLinFactNeighborY="-6826">
        <dgm:presLayoutVars>
          <dgm:chPref val="3"/>
        </dgm:presLayoutVars>
      </dgm:prSet>
      <dgm:spPr/>
    </dgm:pt>
    <dgm:pt modelId="{14D4C9CB-439F-4B9E-9837-CF2FC53F3AE9}" type="pres">
      <dgm:prSet presAssocID="{17BB7D49-9B28-456B-AA5C-EBE0BF0CC19A}" presName="level3hierChild" presStyleCnt="0"/>
      <dgm:spPr/>
    </dgm:pt>
    <dgm:pt modelId="{DADD0E67-C376-400E-A3B2-435AC3AE4C9F}" type="pres">
      <dgm:prSet presAssocID="{E99976A1-1D53-41B5-BB82-C5F971E11ECF}" presName="conn2-1" presStyleLbl="parChTrans1D3" presStyleIdx="6" presStyleCnt="11"/>
      <dgm:spPr/>
    </dgm:pt>
    <dgm:pt modelId="{9191D6DD-D5B9-4D5E-A099-500AFB5EC5AB}" type="pres">
      <dgm:prSet presAssocID="{E99976A1-1D53-41B5-BB82-C5F971E11ECF}" presName="connTx" presStyleLbl="parChTrans1D3" presStyleIdx="6" presStyleCnt="11"/>
      <dgm:spPr/>
    </dgm:pt>
    <dgm:pt modelId="{8C4395FE-225D-4402-9664-8B7819886DA2}" type="pres">
      <dgm:prSet presAssocID="{A0623DF8-1F22-4086-A61B-B965F9D9F5AA}" presName="root2" presStyleCnt="0"/>
      <dgm:spPr/>
    </dgm:pt>
    <dgm:pt modelId="{8B0E3417-1C88-49F4-917B-F67D7CCC7975}" type="pres">
      <dgm:prSet presAssocID="{A0623DF8-1F22-4086-A61B-B965F9D9F5AA}" presName="LevelTwoTextNode" presStyleLbl="node3" presStyleIdx="6" presStyleCnt="11" custScaleX="216810" custLinFactNeighborX="2465" custLinFactNeighborY="-6826">
        <dgm:presLayoutVars>
          <dgm:chPref val="3"/>
        </dgm:presLayoutVars>
      </dgm:prSet>
      <dgm:spPr/>
    </dgm:pt>
    <dgm:pt modelId="{372F28EF-6CC0-4D4A-8437-578021291877}" type="pres">
      <dgm:prSet presAssocID="{A0623DF8-1F22-4086-A61B-B965F9D9F5AA}" presName="level3hierChild" presStyleCnt="0"/>
      <dgm:spPr/>
    </dgm:pt>
    <dgm:pt modelId="{8BC01A8F-0C23-4703-93B6-7104073695CE}" type="pres">
      <dgm:prSet presAssocID="{6D974D24-0304-4B9A-B373-3C618EFB92A4}" presName="conn2-1" presStyleLbl="parChTrans1D3" presStyleIdx="7" presStyleCnt="11"/>
      <dgm:spPr/>
    </dgm:pt>
    <dgm:pt modelId="{8FEE89EA-FB70-4A79-8973-8D512EBE400E}" type="pres">
      <dgm:prSet presAssocID="{6D974D24-0304-4B9A-B373-3C618EFB92A4}" presName="connTx" presStyleLbl="parChTrans1D3" presStyleIdx="7" presStyleCnt="11"/>
      <dgm:spPr/>
    </dgm:pt>
    <dgm:pt modelId="{FA0922E7-7E15-4901-BD2B-FA04D947A6DD}" type="pres">
      <dgm:prSet presAssocID="{14C7B6A5-CEF4-4262-8371-0D682B6AA1C2}" presName="root2" presStyleCnt="0"/>
      <dgm:spPr/>
    </dgm:pt>
    <dgm:pt modelId="{2DF85CA3-0797-443F-A6B2-159E4A1E895D}" type="pres">
      <dgm:prSet presAssocID="{14C7B6A5-CEF4-4262-8371-0D682B6AA1C2}" presName="LevelTwoTextNode" presStyleLbl="node3" presStyleIdx="7" presStyleCnt="11" custScaleX="216810" custLinFactNeighborX="2465" custLinFactNeighborY="-6826">
        <dgm:presLayoutVars>
          <dgm:chPref val="3"/>
        </dgm:presLayoutVars>
      </dgm:prSet>
      <dgm:spPr/>
    </dgm:pt>
    <dgm:pt modelId="{E72A0589-B8AA-4AF4-A230-2C894959710E}" type="pres">
      <dgm:prSet presAssocID="{14C7B6A5-CEF4-4262-8371-0D682B6AA1C2}" presName="level3hierChild" presStyleCnt="0"/>
      <dgm:spPr/>
    </dgm:pt>
    <dgm:pt modelId="{58FFBF4F-A76D-412C-9269-BC56428C4763}" type="pres">
      <dgm:prSet presAssocID="{D3BD2DD4-5F77-437C-831B-3CD37D7C17C0}" presName="conn2-1" presStyleLbl="parChTrans1D3" presStyleIdx="8" presStyleCnt="11"/>
      <dgm:spPr/>
    </dgm:pt>
    <dgm:pt modelId="{A8D8281F-2766-4464-A9D0-1FCB0E1B814E}" type="pres">
      <dgm:prSet presAssocID="{D3BD2DD4-5F77-437C-831B-3CD37D7C17C0}" presName="connTx" presStyleLbl="parChTrans1D3" presStyleIdx="8" presStyleCnt="11"/>
      <dgm:spPr/>
    </dgm:pt>
    <dgm:pt modelId="{56C994FF-FB63-4B7C-83D0-0C56FDAAAE91}" type="pres">
      <dgm:prSet presAssocID="{029D79C5-43D3-414A-8D93-8D313DE66A3E}" presName="root2" presStyleCnt="0"/>
      <dgm:spPr/>
    </dgm:pt>
    <dgm:pt modelId="{4FDF4CF9-DF4C-4D26-8129-687300D0730A}" type="pres">
      <dgm:prSet presAssocID="{029D79C5-43D3-414A-8D93-8D313DE66A3E}" presName="LevelTwoTextNode" presStyleLbl="node3" presStyleIdx="8" presStyleCnt="11" custScaleX="216810" custLinFactNeighborX="2465" custLinFactNeighborY="-6826">
        <dgm:presLayoutVars>
          <dgm:chPref val="3"/>
        </dgm:presLayoutVars>
      </dgm:prSet>
      <dgm:spPr/>
    </dgm:pt>
    <dgm:pt modelId="{5FD8DFAA-8AEE-4187-9C5E-1BCC9CFFEB89}" type="pres">
      <dgm:prSet presAssocID="{029D79C5-43D3-414A-8D93-8D313DE66A3E}" presName="level3hierChild" presStyleCnt="0"/>
      <dgm:spPr/>
    </dgm:pt>
    <dgm:pt modelId="{FC5E2A6A-03F9-454D-8497-7DE50F3573EE}" type="pres">
      <dgm:prSet presAssocID="{5EE847EF-3A00-437E-955F-D52220C9D45C}" presName="conn2-1" presStyleLbl="parChTrans1D3" presStyleIdx="9" presStyleCnt="11"/>
      <dgm:spPr/>
    </dgm:pt>
    <dgm:pt modelId="{0DA3B2A0-4B0B-4A32-913A-7508ABC5964F}" type="pres">
      <dgm:prSet presAssocID="{5EE847EF-3A00-437E-955F-D52220C9D45C}" presName="connTx" presStyleLbl="parChTrans1D3" presStyleIdx="9" presStyleCnt="11"/>
      <dgm:spPr/>
    </dgm:pt>
    <dgm:pt modelId="{5991C085-66C7-4FDF-BE79-65191759D4E1}" type="pres">
      <dgm:prSet presAssocID="{BD18A692-E57B-438D-B1D1-CA5087A9CB69}" presName="root2" presStyleCnt="0"/>
      <dgm:spPr/>
    </dgm:pt>
    <dgm:pt modelId="{8EA75536-0CD2-42E1-919F-DAE291161CD3}" type="pres">
      <dgm:prSet presAssocID="{BD18A692-E57B-438D-B1D1-CA5087A9CB69}" presName="LevelTwoTextNode" presStyleLbl="node3" presStyleIdx="9" presStyleCnt="11" custScaleX="216810">
        <dgm:presLayoutVars>
          <dgm:chPref val="3"/>
        </dgm:presLayoutVars>
      </dgm:prSet>
      <dgm:spPr/>
    </dgm:pt>
    <dgm:pt modelId="{6E573185-9D5C-485C-A365-4755908F286F}" type="pres">
      <dgm:prSet presAssocID="{BD18A692-E57B-438D-B1D1-CA5087A9CB69}" presName="level3hierChild" presStyleCnt="0"/>
      <dgm:spPr/>
    </dgm:pt>
    <dgm:pt modelId="{4EEAFFE8-99EF-42AC-8F81-6EC49C369F1C}" type="pres">
      <dgm:prSet presAssocID="{323BA4AE-8EDB-46AE-9B09-64CE9FD3E8B0}" presName="conn2-1" presStyleLbl="parChTrans1D3" presStyleIdx="10" presStyleCnt="11"/>
      <dgm:spPr/>
    </dgm:pt>
    <dgm:pt modelId="{13A5ADFE-F0A4-493D-8FD0-8CB1AD1B91A7}" type="pres">
      <dgm:prSet presAssocID="{323BA4AE-8EDB-46AE-9B09-64CE9FD3E8B0}" presName="connTx" presStyleLbl="parChTrans1D3" presStyleIdx="10" presStyleCnt="11"/>
      <dgm:spPr/>
    </dgm:pt>
    <dgm:pt modelId="{67F70916-4B74-4FE2-9551-76E56DFD0EFA}" type="pres">
      <dgm:prSet presAssocID="{C71D0F63-8C42-4759-8026-9BE313DECEB2}" presName="root2" presStyleCnt="0"/>
      <dgm:spPr/>
    </dgm:pt>
    <dgm:pt modelId="{4D7635A6-FCBA-447D-80D1-2B35377CD59A}" type="pres">
      <dgm:prSet presAssocID="{C71D0F63-8C42-4759-8026-9BE313DECEB2}" presName="LevelTwoTextNode" presStyleLbl="node3" presStyleIdx="10" presStyleCnt="11" custScaleX="216810">
        <dgm:presLayoutVars>
          <dgm:chPref val="3"/>
        </dgm:presLayoutVars>
      </dgm:prSet>
      <dgm:spPr/>
    </dgm:pt>
    <dgm:pt modelId="{F101A543-94B6-422C-A0CF-2711F03CAE61}" type="pres">
      <dgm:prSet presAssocID="{C71D0F63-8C42-4759-8026-9BE313DECEB2}" presName="level3hierChild" presStyleCnt="0"/>
      <dgm:spPr/>
    </dgm:pt>
    <dgm:pt modelId="{EFBABB28-EBE4-421F-92CA-F19D01AF4891}" type="pres">
      <dgm:prSet presAssocID="{AE80C5C0-185F-49C5-8CE7-64467E38E172}" presName="conn2-1" presStyleLbl="parChTrans1D2" presStyleIdx="1" presStyleCnt="2"/>
      <dgm:spPr/>
    </dgm:pt>
    <dgm:pt modelId="{EFFE44CC-CB45-4791-A98A-94E35908401D}" type="pres">
      <dgm:prSet presAssocID="{AE80C5C0-185F-49C5-8CE7-64467E38E172}" presName="connTx" presStyleLbl="parChTrans1D2" presStyleIdx="1" presStyleCnt="2"/>
      <dgm:spPr/>
    </dgm:pt>
    <dgm:pt modelId="{3FE79022-28BE-494F-B122-4F712356DAAA}" type="pres">
      <dgm:prSet presAssocID="{5CF7EFC7-DBA7-4360-BF5A-DCC85561C456}" presName="root2" presStyleCnt="0"/>
      <dgm:spPr/>
    </dgm:pt>
    <dgm:pt modelId="{6B01D1A0-BFE0-4958-BC88-AB32D3C53D15}" type="pres">
      <dgm:prSet presAssocID="{5CF7EFC7-DBA7-4360-BF5A-DCC85561C456}" presName="LevelTwoTextNode" presStyleLbl="node2" presStyleIdx="1" presStyleCnt="2" custScaleX="216810" custScaleY="206933">
        <dgm:presLayoutVars>
          <dgm:chPref val="3"/>
        </dgm:presLayoutVars>
      </dgm:prSet>
      <dgm:spPr/>
    </dgm:pt>
    <dgm:pt modelId="{01515753-B973-4576-80B7-261343AD426B}" type="pres">
      <dgm:prSet presAssocID="{5CF7EFC7-DBA7-4360-BF5A-DCC85561C456}" presName="level3hierChild" presStyleCnt="0"/>
      <dgm:spPr/>
    </dgm:pt>
  </dgm:ptLst>
  <dgm:cxnLst>
    <dgm:cxn modelId="{EC0B0303-ABA3-4F13-A313-5A531729073A}" srcId="{F5E3A8B4-5DC3-4217-9430-61227D9C1CA1}" destId="{17BB7D49-9B28-456B-AA5C-EBE0BF0CC19A}" srcOrd="5" destOrd="0" parTransId="{DDD704A6-DC55-4514-9185-93BAB7FE3460}" sibTransId="{C0056B49-BC04-4B97-B4C8-173465CC57FA}"/>
    <dgm:cxn modelId="{1BAC0A03-4C59-4F1C-8544-7550CECC1EC4}" srcId="{F5E3A8B4-5DC3-4217-9430-61227D9C1CA1}" destId="{14C7B6A5-CEF4-4262-8371-0D682B6AA1C2}" srcOrd="7" destOrd="0" parTransId="{6D974D24-0304-4B9A-B373-3C618EFB92A4}" sibTransId="{0E1FFD87-8D63-4F49-AD8E-0A5CDE407ABD}"/>
    <dgm:cxn modelId="{61657A06-C2E3-40EC-8A82-535583DA2044}" type="presOf" srcId="{6D974D24-0304-4B9A-B373-3C618EFB92A4}" destId="{8FEE89EA-FB70-4A79-8973-8D512EBE400E}" srcOrd="1" destOrd="0" presId="urn:microsoft.com/office/officeart/2008/layout/HorizontalMultiLevelHierarchy"/>
    <dgm:cxn modelId="{3CB42D08-4907-4FCF-8AAB-8D87825BC957}" type="presOf" srcId="{029D79C5-43D3-414A-8D93-8D313DE66A3E}" destId="{4FDF4CF9-DF4C-4D26-8129-687300D0730A}" srcOrd="0" destOrd="0" presId="urn:microsoft.com/office/officeart/2008/layout/HorizontalMultiLevelHierarchy"/>
    <dgm:cxn modelId="{CC9DE50C-A30D-4F66-9ADA-BB4C3E96AE3D}" type="presOf" srcId="{323BA4AE-8EDB-46AE-9B09-64CE9FD3E8B0}" destId="{13A5ADFE-F0A4-493D-8FD0-8CB1AD1B91A7}" srcOrd="1" destOrd="0" presId="urn:microsoft.com/office/officeart/2008/layout/HorizontalMultiLevelHierarchy"/>
    <dgm:cxn modelId="{1CC6C214-B09C-4970-AAE2-4F978BF0E571}" type="presOf" srcId="{323BA4AE-8EDB-46AE-9B09-64CE9FD3E8B0}" destId="{4EEAFFE8-99EF-42AC-8F81-6EC49C369F1C}" srcOrd="0" destOrd="0" presId="urn:microsoft.com/office/officeart/2008/layout/HorizontalMultiLevelHierarchy"/>
    <dgm:cxn modelId="{F8C17416-A3DB-447A-9F63-9D340426CAE5}" srcId="{F5E3A8B4-5DC3-4217-9430-61227D9C1CA1}" destId="{65D1F21B-4AAA-4527-A0A9-19C674F1F295}" srcOrd="0" destOrd="0" parTransId="{BCD49037-E0AD-4412-A503-016203B6184D}" sibTransId="{0CD9456C-91CC-4182-A82E-F87906F6021B}"/>
    <dgm:cxn modelId="{4971C61A-A6EB-4FDB-BB37-2FD3A694E6C9}" srcId="{F5E3A8B4-5DC3-4217-9430-61227D9C1CA1}" destId="{BD18A692-E57B-438D-B1D1-CA5087A9CB69}" srcOrd="9" destOrd="0" parTransId="{5EE847EF-3A00-437E-955F-D52220C9D45C}" sibTransId="{B6B8CA23-8C2B-4BCE-81E4-B235FC5F5C95}"/>
    <dgm:cxn modelId="{272A4F1B-1C08-4433-B580-A09CDA2C3F38}" type="presOf" srcId="{7C2D638F-4C4D-40AB-A72E-5386FC2910B9}" destId="{51A57B15-6C99-4E2B-9F13-CF3B1CDACF9F}" srcOrd="1" destOrd="0" presId="urn:microsoft.com/office/officeart/2008/layout/HorizontalMultiLevelHierarchy"/>
    <dgm:cxn modelId="{C890A027-69EB-4034-8D38-0260D72BDC44}" type="presOf" srcId="{65D1F21B-4AAA-4527-A0A9-19C674F1F295}" destId="{0086CBE7-DBCF-440A-A494-ED4E1586847F}" srcOrd="0" destOrd="0" presId="urn:microsoft.com/office/officeart/2008/layout/HorizontalMultiLevelHierarchy"/>
    <dgm:cxn modelId="{4B53092C-477D-4CDD-BF27-0EA98ECF1F39}" srcId="{F5E3A8B4-5DC3-4217-9430-61227D9C1CA1}" destId="{029D79C5-43D3-414A-8D93-8D313DE66A3E}" srcOrd="8" destOrd="0" parTransId="{D3BD2DD4-5F77-437C-831B-3CD37D7C17C0}" sibTransId="{38431FA4-50A4-4A4D-AFE1-AD2081CA30CD}"/>
    <dgm:cxn modelId="{5958842F-53F2-48CA-ADB1-1B76F763F927}" srcId="{F5E3A8B4-5DC3-4217-9430-61227D9C1CA1}" destId="{F32A1260-0A4D-4BEC-9795-57646559D895}" srcOrd="1" destOrd="0" parTransId="{7C2D638F-4C4D-40AB-A72E-5386FC2910B9}" sibTransId="{FC2ADA03-CED5-41CD-9EBC-5D3E539A632F}"/>
    <dgm:cxn modelId="{264D353C-549B-439B-B4E8-FD84097EE152}" srcId="{541E1F72-EE72-4EBF-A2CC-ACFA33D569B3}" destId="{1F74ADDC-DD1E-40CA-B228-787FD77485F0}" srcOrd="0" destOrd="0" parTransId="{03EF20B0-7C97-45D6-A8F4-8CF3A025FEBC}" sibTransId="{4CAC75F7-8C1F-4B17-B30E-2932DBE1792C}"/>
    <dgm:cxn modelId="{D9D0093E-093B-49A1-97CD-0832F8172695}" type="presOf" srcId="{CA2A6DFA-605D-457F-B4CA-6567BA950CCC}" destId="{0F294F2F-8E35-4894-A692-072C1AA19167}" srcOrd="0" destOrd="0" presId="urn:microsoft.com/office/officeart/2008/layout/HorizontalMultiLevelHierarchy"/>
    <dgm:cxn modelId="{61EF7141-B63F-41EC-A044-F433A79C16FC}" type="presOf" srcId="{5EE847EF-3A00-437E-955F-D52220C9D45C}" destId="{FC5E2A6A-03F9-454D-8497-7DE50F3573EE}" srcOrd="0" destOrd="0" presId="urn:microsoft.com/office/officeart/2008/layout/HorizontalMultiLevelHierarchy"/>
    <dgm:cxn modelId="{D50AE966-8EC8-4E5E-ACF0-8ED57D429A58}" type="presOf" srcId="{AE80C5C0-185F-49C5-8CE7-64467E38E172}" destId="{EFBABB28-EBE4-421F-92CA-F19D01AF4891}" srcOrd="0" destOrd="0" presId="urn:microsoft.com/office/officeart/2008/layout/HorizontalMultiLevelHierarchy"/>
    <dgm:cxn modelId="{AA617B48-505F-4A70-926F-D55DFEF2AF64}" type="presOf" srcId="{A0623DF8-1F22-4086-A61B-B965F9D9F5AA}" destId="{8B0E3417-1C88-49F4-917B-F67D7CCC7975}" srcOrd="0" destOrd="0" presId="urn:microsoft.com/office/officeart/2008/layout/HorizontalMultiLevelHierarchy"/>
    <dgm:cxn modelId="{1BC8E66D-73DF-4C7A-A8B1-CFC8078D8373}" type="presOf" srcId="{FB32CEA7-9675-4E4D-9C2F-BF9B528951D7}" destId="{25B39751-02DC-4B40-98D6-FFDAFDE23D4F}" srcOrd="1" destOrd="0" presId="urn:microsoft.com/office/officeart/2008/layout/HorizontalMultiLevelHierarchy"/>
    <dgm:cxn modelId="{1997654E-E506-4647-8D3A-937B5E889855}" type="presOf" srcId="{FB32CEA7-9675-4E4D-9C2F-BF9B528951D7}" destId="{BF8CC04E-9A59-4CF1-8445-A0C7A8765501}" srcOrd="0" destOrd="0" presId="urn:microsoft.com/office/officeart/2008/layout/HorizontalMultiLevelHierarchy"/>
    <dgm:cxn modelId="{02F3CE4E-B0B2-4F60-8D13-52590D89C99F}" type="presOf" srcId="{6D974D24-0304-4B9A-B373-3C618EFB92A4}" destId="{8BC01A8F-0C23-4703-93B6-7104073695CE}" srcOrd="0" destOrd="0" presId="urn:microsoft.com/office/officeart/2008/layout/HorizontalMultiLevelHierarchy"/>
    <dgm:cxn modelId="{8217326F-AE25-4205-B18D-ED193537EC21}" type="presOf" srcId="{45CC76F5-BB4F-4C41-9F96-12E3B6C1DB59}" destId="{6DFE4E99-9961-42AB-A113-DB8F7F84C35B}" srcOrd="1" destOrd="0" presId="urn:microsoft.com/office/officeart/2008/layout/HorizontalMultiLevelHierarchy"/>
    <dgm:cxn modelId="{6A5EBB71-B83A-4B13-B879-9A7C536541B0}" type="presOf" srcId="{AE80C5C0-185F-49C5-8CE7-64467E38E172}" destId="{EFFE44CC-CB45-4791-A98A-94E35908401D}" srcOrd="1" destOrd="0" presId="urn:microsoft.com/office/officeart/2008/layout/HorizontalMultiLevelHierarchy"/>
    <dgm:cxn modelId="{6F92B372-DB27-4DA0-B0C6-F520B5A500FC}" type="presOf" srcId="{FC62A156-F7B5-4C0F-AA0A-0769BF91C840}" destId="{FB464FB5-4042-4FA0-93AA-7A0542C2376B}" srcOrd="0" destOrd="0" presId="urn:microsoft.com/office/officeart/2008/layout/HorizontalMultiLevelHierarchy"/>
    <dgm:cxn modelId="{F555ED72-A1BE-4365-B8FE-C0BCE9AE58DE}" type="presOf" srcId="{E99976A1-1D53-41B5-BB82-C5F971E11ECF}" destId="{DADD0E67-C376-400E-A3B2-435AC3AE4C9F}" srcOrd="0" destOrd="0" presId="urn:microsoft.com/office/officeart/2008/layout/HorizontalMultiLevelHierarchy"/>
    <dgm:cxn modelId="{8276B754-96AB-497E-8012-3471DC5468C7}" type="presOf" srcId="{1F74ADDC-DD1E-40CA-B228-787FD77485F0}" destId="{3EF767ED-9912-451E-A685-6306F6D61873}" srcOrd="0" destOrd="0" presId="urn:microsoft.com/office/officeart/2008/layout/HorizontalMultiLevelHierarchy"/>
    <dgm:cxn modelId="{55FDD376-A67F-4E38-AB7A-D223DFA076BA}" type="presOf" srcId="{D3BD2DD4-5F77-437C-831B-3CD37D7C17C0}" destId="{58FFBF4F-A76D-412C-9269-BC56428C4763}" srcOrd="0" destOrd="0" presId="urn:microsoft.com/office/officeart/2008/layout/HorizontalMultiLevelHierarchy"/>
    <dgm:cxn modelId="{58D80D57-D571-49CE-B67B-0703AEDF2268}" type="presOf" srcId="{CA2A6DFA-605D-457F-B4CA-6567BA950CCC}" destId="{2A8F9A9A-0055-4331-8C7F-D5E87E43BE5F}" srcOrd="1" destOrd="0" presId="urn:microsoft.com/office/officeart/2008/layout/HorizontalMultiLevelHierarchy"/>
    <dgm:cxn modelId="{F484A657-E689-4367-AA8B-9FC36EF8DCEE}" type="presOf" srcId="{F32A1260-0A4D-4BEC-9795-57646559D895}" destId="{67042F20-2458-4748-A6F1-5B47C10E4DA3}" srcOrd="0" destOrd="0" presId="urn:microsoft.com/office/officeart/2008/layout/HorizontalMultiLevelHierarchy"/>
    <dgm:cxn modelId="{79523B5A-D258-4BF1-BB62-0B1EEB2B425B}" type="presOf" srcId="{A0AB9FEB-33FD-4F7C-9305-39ED0472857C}" destId="{77D3AB03-0518-4331-A8D3-86DC78EFA966}" srcOrd="1" destOrd="0" presId="urn:microsoft.com/office/officeart/2008/layout/HorizontalMultiLevelHierarchy"/>
    <dgm:cxn modelId="{D4454A7A-893E-4FED-814E-D34DC05FBE2A}" type="presOf" srcId="{5EE847EF-3A00-437E-955F-D52220C9D45C}" destId="{0DA3B2A0-4B0B-4A32-913A-7508ABC5964F}" srcOrd="1" destOrd="0" presId="urn:microsoft.com/office/officeart/2008/layout/HorizontalMultiLevelHierarchy"/>
    <dgm:cxn modelId="{246C2982-5538-4CFB-A902-90834B9EB55E}" srcId="{F5E3A8B4-5DC3-4217-9430-61227D9C1CA1}" destId="{3605677D-3DBA-432D-AE6F-EE34080EA84B}" srcOrd="2" destOrd="0" parTransId="{A0AB9FEB-33FD-4F7C-9305-39ED0472857C}" sibTransId="{33D63DEE-E8FD-4EC2-9BC8-61082266F253}"/>
    <dgm:cxn modelId="{60907B84-D5DF-4193-95CE-FFD4C60FA316}" type="presOf" srcId="{7C2D638F-4C4D-40AB-A72E-5386FC2910B9}" destId="{63CB3912-7A81-4BC2-BDC5-87E3DF6F8742}" srcOrd="0" destOrd="0" presId="urn:microsoft.com/office/officeart/2008/layout/HorizontalMultiLevelHierarchy"/>
    <dgm:cxn modelId="{7EA6E28A-C272-4CB3-B1EE-9A74798AC344}" type="presOf" srcId="{5CF7EFC7-DBA7-4360-BF5A-DCC85561C456}" destId="{6B01D1A0-BFE0-4958-BC88-AB32D3C53D15}" srcOrd="0" destOrd="0" presId="urn:microsoft.com/office/officeart/2008/layout/HorizontalMultiLevelHierarchy"/>
    <dgm:cxn modelId="{C394CF8F-F400-4AFF-AE1B-726B07FD32B5}" type="presOf" srcId="{BCD49037-E0AD-4412-A503-016203B6184D}" destId="{F20B147E-A7F3-414B-ADAB-D143CBA3B13F}" srcOrd="0" destOrd="0" presId="urn:microsoft.com/office/officeart/2008/layout/HorizontalMultiLevelHierarchy"/>
    <dgm:cxn modelId="{DBC60392-1BD9-465F-9C55-C628DED02E8E}" type="presOf" srcId="{DDD704A6-DC55-4514-9185-93BAB7FE3460}" destId="{96463F9F-7A51-4190-9070-50F1F864EE43}" srcOrd="0" destOrd="0" presId="urn:microsoft.com/office/officeart/2008/layout/HorizontalMultiLevelHierarchy"/>
    <dgm:cxn modelId="{F87F619A-77F4-4814-A995-3FD1EE2F9352}" type="presOf" srcId="{3605677D-3DBA-432D-AE6F-EE34080EA84B}" destId="{278C5794-E085-434C-BA19-8B6A9BDBB662}" srcOrd="0" destOrd="0" presId="urn:microsoft.com/office/officeart/2008/layout/HorizontalMultiLevelHierarchy"/>
    <dgm:cxn modelId="{AB26FCAD-AF13-426A-98AB-6CA3FCEC53A4}" type="presOf" srcId="{BD18A692-E57B-438D-B1D1-CA5087A9CB69}" destId="{8EA75536-0CD2-42E1-919F-DAE291161CD3}" srcOrd="0" destOrd="0" presId="urn:microsoft.com/office/officeart/2008/layout/HorizontalMultiLevelHierarchy"/>
    <dgm:cxn modelId="{BD137FAF-2C17-4E1B-A751-C8FCBA056E16}" type="presOf" srcId="{F5E3A8B4-5DC3-4217-9430-61227D9C1CA1}" destId="{22111790-B498-4FA8-80ED-0EDCE80AA9CE}" srcOrd="0" destOrd="0" presId="urn:microsoft.com/office/officeart/2008/layout/HorizontalMultiLevelHierarchy"/>
    <dgm:cxn modelId="{312B48B0-0B83-4282-AF19-3333B4E7225F}" type="presOf" srcId="{20660B9F-363E-43AB-A8DD-20957586272E}" destId="{BBBE600D-FDF5-40F9-BBC7-180BF50ED328}" srcOrd="0" destOrd="0" presId="urn:microsoft.com/office/officeart/2008/layout/HorizontalMultiLevelHierarchy"/>
    <dgm:cxn modelId="{0EE1FCB3-4F23-4402-BD37-737A65745A95}" srcId="{1F74ADDC-DD1E-40CA-B228-787FD77485F0}" destId="{5CF7EFC7-DBA7-4360-BF5A-DCC85561C456}" srcOrd="1" destOrd="0" parTransId="{AE80C5C0-185F-49C5-8CE7-64467E38E172}" sibTransId="{665E6405-A140-48EF-9CBE-5DB3138B5A35}"/>
    <dgm:cxn modelId="{8803A6BB-0DEA-4F99-BEFB-BC6ADB506D7C}" type="presOf" srcId="{BE703749-B4F6-45BD-AFE3-61B322B2A778}" destId="{366E4508-1FB1-4DE4-B49C-6AEF02801CA5}" srcOrd="0" destOrd="0" presId="urn:microsoft.com/office/officeart/2008/layout/HorizontalMultiLevelHierarchy"/>
    <dgm:cxn modelId="{83948FC0-2FDF-4F2E-BF4E-39AE7438D6E4}" srcId="{F5E3A8B4-5DC3-4217-9430-61227D9C1CA1}" destId="{C71D0F63-8C42-4759-8026-9BE313DECEB2}" srcOrd="10" destOrd="0" parTransId="{323BA4AE-8EDB-46AE-9B09-64CE9FD3E8B0}" sibTransId="{5A30FCC7-48DB-40B3-8F4C-55EC2FBA8793}"/>
    <dgm:cxn modelId="{99FDB1C1-BD96-4C43-BF97-1537DB93B127}" type="presOf" srcId="{A0AB9FEB-33FD-4F7C-9305-39ED0472857C}" destId="{72B14904-1D5C-4F2D-BCDE-C5E770305760}" srcOrd="0" destOrd="0" presId="urn:microsoft.com/office/officeart/2008/layout/HorizontalMultiLevelHierarchy"/>
    <dgm:cxn modelId="{37B5D7C8-615F-47AE-A4F0-743338948A0E}" type="presOf" srcId="{FC62A156-F7B5-4C0F-AA0A-0769BF91C840}" destId="{23ED7913-E344-498D-AE1E-1A5CA15B4C02}" srcOrd="1" destOrd="0" presId="urn:microsoft.com/office/officeart/2008/layout/HorizontalMultiLevelHierarchy"/>
    <dgm:cxn modelId="{68AB22CA-FFFF-411C-B161-B2FAB9B36661}" type="presOf" srcId="{3E9F6234-CD04-4A84-AC9A-36C13B0EA241}" destId="{8FAB0717-D477-4A2F-90A7-11C7AFBC71A2}" srcOrd="0" destOrd="0" presId="urn:microsoft.com/office/officeart/2008/layout/HorizontalMultiLevelHierarchy"/>
    <dgm:cxn modelId="{1D4DA5CB-FA1D-47DA-8221-6CFB28DE3CCD}" type="presOf" srcId="{DDD704A6-DC55-4514-9185-93BAB7FE3460}" destId="{A9AF52D2-4607-41C2-8819-8D7D34D252B7}" srcOrd="1" destOrd="0" presId="urn:microsoft.com/office/officeart/2008/layout/HorizontalMultiLevelHierarchy"/>
    <dgm:cxn modelId="{BD388DCC-B0CF-465F-8970-1AC25951A52F}" srcId="{F5E3A8B4-5DC3-4217-9430-61227D9C1CA1}" destId="{20660B9F-363E-43AB-A8DD-20957586272E}" srcOrd="4" destOrd="0" parTransId="{45CC76F5-BB4F-4C41-9F96-12E3B6C1DB59}" sibTransId="{4A0E1868-9246-4DE6-9D82-DCEC5B83FD21}"/>
    <dgm:cxn modelId="{22D405D4-957A-4FED-8AD2-92A70242E785}" srcId="{F32A1260-0A4D-4BEC-9795-57646559D895}" destId="{3E9F6234-CD04-4A84-AC9A-36C13B0EA241}" srcOrd="0" destOrd="0" parTransId="{FB32CEA7-9675-4E4D-9C2F-BF9B528951D7}" sibTransId="{7676BDCF-4ACF-4277-8263-D45E5D9EB1F5}"/>
    <dgm:cxn modelId="{78802AD9-7982-4186-A40E-194E3FCA4127}" type="presOf" srcId="{D3BD2DD4-5F77-437C-831B-3CD37D7C17C0}" destId="{A8D8281F-2766-4464-A9D0-1FCB0E1B814E}" srcOrd="1" destOrd="0" presId="urn:microsoft.com/office/officeart/2008/layout/HorizontalMultiLevelHierarchy"/>
    <dgm:cxn modelId="{D1144ADA-CA8E-4AD6-BA00-C13A382BD87E}" type="presOf" srcId="{BCD49037-E0AD-4412-A503-016203B6184D}" destId="{14822B00-5F52-4051-A402-07510C076E4B}" srcOrd="1" destOrd="0" presId="urn:microsoft.com/office/officeart/2008/layout/HorizontalMultiLevelHierarchy"/>
    <dgm:cxn modelId="{960C17E6-F8E0-4F4A-B8D9-2CC4150C62C7}" type="presOf" srcId="{45CC76F5-BB4F-4C41-9F96-12E3B6C1DB59}" destId="{0AE65DE4-1341-47CE-B000-5C991D5A691E}" srcOrd="0" destOrd="0" presId="urn:microsoft.com/office/officeart/2008/layout/HorizontalMultiLevelHierarchy"/>
    <dgm:cxn modelId="{2AF2C0EB-3669-463B-8B1F-EC99C756AA9D}" srcId="{1F74ADDC-DD1E-40CA-B228-787FD77485F0}" destId="{F5E3A8B4-5DC3-4217-9430-61227D9C1CA1}" srcOrd="0" destOrd="0" parTransId="{CA2A6DFA-605D-457F-B4CA-6567BA950CCC}" sibTransId="{E3680C3B-301E-41E2-8E58-FA434D124B99}"/>
    <dgm:cxn modelId="{F89260F0-3A3D-4D98-AA60-A5110FA40B25}" type="presOf" srcId="{E99976A1-1D53-41B5-BB82-C5F971E11ECF}" destId="{9191D6DD-D5B9-4D5E-A099-500AFB5EC5AB}" srcOrd="1" destOrd="0" presId="urn:microsoft.com/office/officeart/2008/layout/HorizontalMultiLevelHierarchy"/>
    <dgm:cxn modelId="{206F7CF4-DE79-4C48-A50C-B4F6C81F1663}" type="presOf" srcId="{14C7B6A5-CEF4-4262-8371-0D682B6AA1C2}" destId="{2DF85CA3-0797-443F-A6B2-159E4A1E895D}" srcOrd="0" destOrd="0" presId="urn:microsoft.com/office/officeart/2008/layout/HorizontalMultiLevelHierarchy"/>
    <dgm:cxn modelId="{981FE6F5-A6A7-46A7-BCF6-3734DCDD2C14}" srcId="{F5E3A8B4-5DC3-4217-9430-61227D9C1CA1}" destId="{BE703749-B4F6-45BD-AFE3-61B322B2A778}" srcOrd="3" destOrd="0" parTransId="{FC62A156-F7B5-4C0F-AA0A-0769BF91C840}" sibTransId="{5F7973D5-578B-4D20-A6F9-E76D313929EF}"/>
    <dgm:cxn modelId="{B7405EF7-125D-4C77-876A-31120D90F8D5}" srcId="{F5E3A8B4-5DC3-4217-9430-61227D9C1CA1}" destId="{A0623DF8-1F22-4086-A61B-B965F9D9F5AA}" srcOrd="6" destOrd="0" parTransId="{E99976A1-1D53-41B5-BB82-C5F971E11ECF}" sibTransId="{E6798412-BEFB-4BE0-970D-8C89F562F5B1}"/>
    <dgm:cxn modelId="{23870FFD-AFDC-4E26-9F46-760974ECB427}" type="presOf" srcId="{C71D0F63-8C42-4759-8026-9BE313DECEB2}" destId="{4D7635A6-FCBA-447D-80D1-2B35377CD59A}" srcOrd="0" destOrd="0" presId="urn:microsoft.com/office/officeart/2008/layout/HorizontalMultiLevelHierarchy"/>
    <dgm:cxn modelId="{76D790FD-AE79-4643-8A6B-219758B9B0DB}" type="presOf" srcId="{541E1F72-EE72-4EBF-A2CC-ACFA33D569B3}" destId="{AC6C7622-9A31-455F-872E-ABE6A6F73A07}" srcOrd="0" destOrd="0" presId="urn:microsoft.com/office/officeart/2008/layout/HorizontalMultiLevelHierarchy"/>
    <dgm:cxn modelId="{B97C6EFE-8233-4160-9E00-41A5A2C603FC}" type="presOf" srcId="{17BB7D49-9B28-456B-AA5C-EBE0BF0CC19A}" destId="{A759531E-3E1C-440A-94AF-50E0F8235FAE}" srcOrd="0" destOrd="0" presId="urn:microsoft.com/office/officeart/2008/layout/HorizontalMultiLevelHierarchy"/>
    <dgm:cxn modelId="{865E8A20-859B-45FB-BB0B-07816EA7E026}" type="presParOf" srcId="{AC6C7622-9A31-455F-872E-ABE6A6F73A07}" destId="{F36F1730-73BF-4ABF-8D8C-B4C38B5B50B7}" srcOrd="0" destOrd="0" presId="urn:microsoft.com/office/officeart/2008/layout/HorizontalMultiLevelHierarchy"/>
    <dgm:cxn modelId="{8FD5D2F2-CB03-4BA0-8FAE-3E7AEAE94501}" type="presParOf" srcId="{F36F1730-73BF-4ABF-8D8C-B4C38B5B50B7}" destId="{3EF767ED-9912-451E-A685-6306F6D61873}" srcOrd="0" destOrd="0" presId="urn:microsoft.com/office/officeart/2008/layout/HorizontalMultiLevelHierarchy"/>
    <dgm:cxn modelId="{2F66380C-30FA-407E-BC8B-D1C9D022D76F}" type="presParOf" srcId="{F36F1730-73BF-4ABF-8D8C-B4C38B5B50B7}" destId="{1B18C828-C545-43BD-96CD-C27863D57A0A}" srcOrd="1" destOrd="0" presId="urn:microsoft.com/office/officeart/2008/layout/HorizontalMultiLevelHierarchy"/>
    <dgm:cxn modelId="{1D9C9E7C-5654-4489-8B26-A8D0C9CA48A8}" type="presParOf" srcId="{1B18C828-C545-43BD-96CD-C27863D57A0A}" destId="{0F294F2F-8E35-4894-A692-072C1AA19167}" srcOrd="0" destOrd="0" presId="urn:microsoft.com/office/officeart/2008/layout/HorizontalMultiLevelHierarchy"/>
    <dgm:cxn modelId="{8120EF0E-4B84-4E40-AB56-30304516B989}" type="presParOf" srcId="{0F294F2F-8E35-4894-A692-072C1AA19167}" destId="{2A8F9A9A-0055-4331-8C7F-D5E87E43BE5F}" srcOrd="0" destOrd="0" presId="urn:microsoft.com/office/officeart/2008/layout/HorizontalMultiLevelHierarchy"/>
    <dgm:cxn modelId="{19AAD105-C867-4437-AFF2-F61944E66752}" type="presParOf" srcId="{1B18C828-C545-43BD-96CD-C27863D57A0A}" destId="{B5608331-A40C-410F-BA3A-3D1F0E6992F5}" srcOrd="1" destOrd="0" presId="urn:microsoft.com/office/officeart/2008/layout/HorizontalMultiLevelHierarchy"/>
    <dgm:cxn modelId="{E981CC2A-2A55-4DA5-A6B5-F62B60375239}" type="presParOf" srcId="{B5608331-A40C-410F-BA3A-3D1F0E6992F5}" destId="{22111790-B498-4FA8-80ED-0EDCE80AA9CE}" srcOrd="0" destOrd="0" presId="urn:microsoft.com/office/officeart/2008/layout/HorizontalMultiLevelHierarchy"/>
    <dgm:cxn modelId="{AACCD6F9-7F34-43FF-9C82-C6D49FBFF515}" type="presParOf" srcId="{B5608331-A40C-410F-BA3A-3D1F0E6992F5}" destId="{9B55EFFB-FCB0-4024-85B1-A0988030D060}" srcOrd="1" destOrd="0" presId="urn:microsoft.com/office/officeart/2008/layout/HorizontalMultiLevelHierarchy"/>
    <dgm:cxn modelId="{D411EEBF-315F-4F55-A849-12D869F18393}" type="presParOf" srcId="{9B55EFFB-FCB0-4024-85B1-A0988030D060}" destId="{F20B147E-A7F3-414B-ADAB-D143CBA3B13F}" srcOrd="0" destOrd="0" presId="urn:microsoft.com/office/officeart/2008/layout/HorizontalMultiLevelHierarchy"/>
    <dgm:cxn modelId="{97DCCDF9-A3EB-4645-8E13-3F9F502D6938}" type="presParOf" srcId="{F20B147E-A7F3-414B-ADAB-D143CBA3B13F}" destId="{14822B00-5F52-4051-A402-07510C076E4B}" srcOrd="0" destOrd="0" presId="urn:microsoft.com/office/officeart/2008/layout/HorizontalMultiLevelHierarchy"/>
    <dgm:cxn modelId="{2FBD6048-2F3F-4539-8255-424512D7C362}" type="presParOf" srcId="{9B55EFFB-FCB0-4024-85B1-A0988030D060}" destId="{F66EBF85-457B-4CF6-B4AB-B85FB4E1440D}" srcOrd="1" destOrd="0" presId="urn:microsoft.com/office/officeart/2008/layout/HorizontalMultiLevelHierarchy"/>
    <dgm:cxn modelId="{0D27396F-B1E3-4717-828D-20C6230196D7}" type="presParOf" srcId="{F66EBF85-457B-4CF6-B4AB-B85FB4E1440D}" destId="{0086CBE7-DBCF-440A-A494-ED4E1586847F}" srcOrd="0" destOrd="0" presId="urn:microsoft.com/office/officeart/2008/layout/HorizontalMultiLevelHierarchy"/>
    <dgm:cxn modelId="{1C3FD4B2-2A7C-4DBF-9839-55262015DC9B}" type="presParOf" srcId="{F66EBF85-457B-4CF6-B4AB-B85FB4E1440D}" destId="{4C61F725-4DAB-42E7-96E9-9EE57466D629}" srcOrd="1" destOrd="0" presId="urn:microsoft.com/office/officeart/2008/layout/HorizontalMultiLevelHierarchy"/>
    <dgm:cxn modelId="{65E3D529-0CEB-41A9-801E-741E1010C3E0}" type="presParOf" srcId="{9B55EFFB-FCB0-4024-85B1-A0988030D060}" destId="{63CB3912-7A81-4BC2-BDC5-87E3DF6F8742}" srcOrd="2" destOrd="0" presId="urn:microsoft.com/office/officeart/2008/layout/HorizontalMultiLevelHierarchy"/>
    <dgm:cxn modelId="{8C87B0A6-5EE6-49B9-A097-DAA1338A9230}" type="presParOf" srcId="{63CB3912-7A81-4BC2-BDC5-87E3DF6F8742}" destId="{51A57B15-6C99-4E2B-9F13-CF3B1CDACF9F}" srcOrd="0" destOrd="0" presId="urn:microsoft.com/office/officeart/2008/layout/HorizontalMultiLevelHierarchy"/>
    <dgm:cxn modelId="{85FA7774-10AE-46CE-BF95-D2F4364A322D}" type="presParOf" srcId="{9B55EFFB-FCB0-4024-85B1-A0988030D060}" destId="{C6D1B9DD-B6D5-41A1-BE5C-79F75600BD87}" srcOrd="3" destOrd="0" presId="urn:microsoft.com/office/officeart/2008/layout/HorizontalMultiLevelHierarchy"/>
    <dgm:cxn modelId="{623F669D-4E77-4091-A3E7-C7EB8A94F786}" type="presParOf" srcId="{C6D1B9DD-B6D5-41A1-BE5C-79F75600BD87}" destId="{67042F20-2458-4748-A6F1-5B47C10E4DA3}" srcOrd="0" destOrd="0" presId="urn:microsoft.com/office/officeart/2008/layout/HorizontalMultiLevelHierarchy"/>
    <dgm:cxn modelId="{8C93D1DC-62D7-4E08-B34F-9B2316609F7D}" type="presParOf" srcId="{C6D1B9DD-B6D5-41A1-BE5C-79F75600BD87}" destId="{0265F07B-82BD-4D5B-ADD4-18B402587815}" srcOrd="1" destOrd="0" presId="urn:microsoft.com/office/officeart/2008/layout/HorizontalMultiLevelHierarchy"/>
    <dgm:cxn modelId="{C41F7D8B-F317-4616-A9F4-6573316CF22B}" type="presParOf" srcId="{0265F07B-82BD-4D5B-ADD4-18B402587815}" destId="{BF8CC04E-9A59-4CF1-8445-A0C7A8765501}" srcOrd="0" destOrd="0" presId="urn:microsoft.com/office/officeart/2008/layout/HorizontalMultiLevelHierarchy"/>
    <dgm:cxn modelId="{914B697E-880C-47FD-A954-B824A4CC1611}" type="presParOf" srcId="{BF8CC04E-9A59-4CF1-8445-A0C7A8765501}" destId="{25B39751-02DC-4B40-98D6-FFDAFDE23D4F}" srcOrd="0" destOrd="0" presId="urn:microsoft.com/office/officeart/2008/layout/HorizontalMultiLevelHierarchy"/>
    <dgm:cxn modelId="{2302FA0D-77D5-4A24-88E0-2BDF3581C6BD}" type="presParOf" srcId="{0265F07B-82BD-4D5B-ADD4-18B402587815}" destId="{5549D819-C1A7-46D1-AC1D-221BCE06F824}" srcOrd="1" destOrd="0" presId="urn:microsoft.com/office/officeart/2008/layout/HorizontalMultiLevelHierarchy"/>
    <dgm:cxn modelId="{86533BAA-6DCB-4280-9F8A-A8B7E5697C48}" type="presParOf" srcId="{5549D819-C1A7-46D1-AC1D-221BCE06F824}" destId="{8FAB0717-D477-4A2F-90A7-11C7AFBC71A2}" srcOrd="0" destOrd="0" presId="urn:microsoft.com/office/officeart/2008/layout/HorizontalMultiLevelHierarchy"/>
    <dgm:cxn modelId="{29ECF935-F589-48C1-A411-98F62DDABD0A}" type="presParOf" srcId="{5549D819-C1A7-46D1-AC1D-221BCE06F824}" destId="{BC8F3212-C161-478F-B81B-E68AADA4BBF1}" srcOrd="1" destOrd="0" presId="urn:microsoft.com/office/officeart/2008/layout/HorizontalMultiLevelHierarchy"/>
    <dgm:cxn modelId="{EBCCCD73-885B-4721-9F1E-002B5D21291F}" type="presParOf" srcId="{9B55EFFB-FCB0-4024-85B1-A0988030D060}" destId="{72B14904-1D5C-4F2D-BCDE-C5E770305760}" srcOrd="4" destOrd="0" presId="urn:microsoft.com/office/officeart/2008/layout/HorizontalMultiLevelHierarchy"/>
    <dgm:cxn modelId="{A062F11B-1AF4-4AEF-93A1-ACB871D9905D}" type="presParOf" srcId="{72B14904-1D5C-4F2D-BCDE-C5E770305760}" destId="{77D3AB03-0518-4331-A8D3-86DC78EFA966}" srcOrd="0" destOrd="0" presId="urn:microsoft.com/office/officeart/2008/layout/HorizontalMultiLevelHierarchy"/>
    <dgm:cxn modelId="{BAE43270-E29E-4660-A3FA-EB7B9ACFCCAC}" type="presParOf" srcId="{9B55EFFB-FCB0-4024-85B1-A0988030D060}" destId="{D36C0BE4-A7CA-4D45-B645-BEEC9410C149}" srcOrd="5" destOrd="0" presId="urn:microsoft.com/office/officeart/2008/layout/HorizontalMultiLevelHierarchy"/>
    <dgm:cxn modelId="{9CD66281-27E5-4AAD-93C6-2646E9A6DA28}" type="presParOf" srcId="{D36C0BE4-A7CA-4D45-B645-BEEC9410C149}" destId="{278C5794-E085-434C-BA19-8B6A9BDBB662}" srcOrd="0" destOrd="0" presId="urn:microsoft.com/office/officeart/2008/layout/HorizontalMultiLevelHierarchy"/>
    <dgm:cxn modelId="{10CB63B4-0B66-44F8-AEB2-3244A7A2D372}" type="presParOf" srcId="{D36C0BE4-A7CA-4D45-B645-BEEC9410C149}" destId="{5C14FF2C-0677-410C-9C88-EA58B9B780FD}" srcOrd="1" destOrd="0" presId="urn:microsoft.com/office/officeart/2008/layout/HorizontalMultiLevelHierarchy"/>
    <dgm:cxn modelId="{63E88B32-365A-4E1F-AA16-FB6B3412055C}" type="presParOf" srcId="{9B55EFFB-FCB0-4024-85B1-A0988030D060}" destId="{FB464FB5-4042-4FA0-93AA-7A0542C2376B}" srcOrd="6" destOrd="0" presId="urn:microsoft.com/office/officeart/2008/layout/HorizontalMultiLevelHierarchy"/>
    <dgm:cxn modelId="{5F0194C8-7244-4966-AEF7-93F4C4A71853}" type="presParOf" srcId="{FB464FB5-4042-4FA0-93AA-7A0542C2376B}" destId="{23ED7913-E344-498D-AE1E-1A5CA15B4C02}" srcOrd="0" destOrd="0" presId="urn:microsoft.com/office/officeart/2008/layout/HorizontalMultiLevelHierarchy"/>
    <dgm:cxn modelId="{061D9D29-1BAC-463E-9478-7858267C89F8}" type="presParOf" srcId="{9B55EFFB-FCB0-4024-85B1-A0988030D060}" destId="{13D79FC0-44ED-40CD-81CC-3E2AEE58F55E}" srcOrd="7" destOrd="0" presId="urn:microsoft.com/office/officeart/2008/layout/HorizontalMultiLevelHierarchy"/>
    <dgm:cxn modelId="{9FC1DFF9-0623-43F0-A5FE-222700B35C9A}" type="presParOf" srcId="{13D79FC0-44ED-40CD-81CC-3E2AEE58F55E}" destId="{366E4508-1FB1-4DE4-B49C-6AEF02801CA5}" srcOrd="0" destOrd="0" presId="urn:microsoft.com/office/officeart/2008/layout/HorizontalMultiLevelHierarchy"/>
    <dgm:cxn modelId="{D0A92CE0-13A2-4CDE-8D2E-BE46687A0656}" type="presParOf" srcId="{13D79FC0-44ED-40CD-81CC-3E2AEE58F55E}" destId="{BC1BCC16-46A7-4D56-9FF5-4855A15203D6}" srcOrd="1" destOrd="0" presId="urn:microsoft.com/office/officeart/2008/layout/HorizontalMultiLevelHierarchy"/>
    <dgm:cxn modelId="{CB439209-83C1-4DC0-9BDA-ADDC87599C6B}" type="presParOf" srcId="{9B55EFFB-FCB0-4024-85B1-A0988030D060}" destId="{0AE65DE4-1341-47CE-B000-5C991D5A691E}" srcOrd="8" destOrd="0" presId="urn:microsoft.com/office/officeart/2008/layout/HorizontalMultiLevelHierarchy"/>
    <dgm:cxn modelId="{816DF227-7C53-41CA-BD14-7DAC7BF29BB3}" type="presParOf" srcId="{0AE65DE4-1341-47CE-B000-5C991D5A691E}" destId="{6DFE4E99-9961-42AB-A113-DB8F7F84C35B}" srcOrd="0" destOrd="0" presId="urn:microsoft.com/office/officeart/2008/layout/HorizontalMultiLevelHierarchy"/>
    <dgm:cxn modelId="{20913348-0237-42F9-B99B-9CB6EBFB2264}" type="presParOf" srcId="{9B55EFFB-FCB0-4024-85B1-A0988030D060}" destId="{BE132BE3-B501-4480-87FC-9AED68B2ED84}" srcOrd="9" destOrd="0" presId="urn:microsoft.com/office/officeart/2008/layout/HorizontalMultiLevelHierarchy"/>
    <dgm:cxn modelId="{C7BD00E1-8F35-45A5-8D2F-64F50EE7FA24}" type="presParOf" srcId="{BE132BE3-B501-4480-87FC-9AED68B2ED84}" destId="{BBBE600D-FDF5-40F9-BBC7-180BF50ED328}" srcOrd="0" destOrd="0" presId="urn:microsoft.com/office/officeart/2008/layout/HorizontalMultiLevelHierarchy"/>
    <dgm:cxn modelId="{6AE76F43-9F5A-4DF7-AC94-23328573ED09}" type="presParOf" srcId="{BE132BE3-B501-4480-87FC-9AED68B2ED84}" destId="{31EFB807-9CF8-4B9B-9778-0CFD50873293}" srcOrd="1" destOrd="0" presId="urn:microsoft.com/office/officeart/2008/layout/HorizontalMultiLevelHierarchy"/>
    <dgm:cxn modelId="{93A15937-B190-4629-9C6E-6B87B357E755}" type="presParOf" srcId="{9B55EFFB-FCB0-4024-85B1-A0988030D060}" destId="{96463F9F-7A51-4190-9070-50F1F864EE43}" srcOrd="10" destOrd="0" presId="urn:microsoft.com/office/officeart/2008/layout/HorizontalMultiLevelHierarchy"/>
    <dgm:cxn modelId="{4EB691C1-216A-4708-8078-6BC7DE4ACCAD}" type="presParOf" srcId="{96463F9F-7A51-4190-9070-50F1F864EE43}" destId="{A9AF52D2-4607-41C2-8819-8D7D34D252B7}" srcOrd="0" destOrd="0" presId="urn:microsoft.com/office/officeart/2008/layout/HorizontalMultiLevelHierarchy"/>
    <dgm:cxn modelId="{0DD7D85E-EE3C-47DE-96E3-BC88778CA623}" type="presParOf" srcId="{9B55EFFB-FCB0-4024-85B1-A0988030D060}" destId="{46B499EB-D8E9-4313-83A1-76C8B7E45987}" srcOrd="11" destOrd="0" presId="urn:microsoft.com/office/officeart/2008/layout/HorizontalMultiLevelHierarchy"/>
    <dgm:cxn modelId="{F1FC6DD4-FD39-4F38-8CC1-EFD4A1599965}" type="presParOf" srcId="{46B499EB-D8E9-4313-83A1-76C8B7E45987}" destId="{A759531E-3E1C-440A-94AF-50E0F8235FAE}" srcOrd="0" destOrd="0" presId="urn:microsoft.com/office/officeart/2008/layout/HorizontalMultiLevelHierarchy"/>
    <dgm:cxn modelId="{0A11D6A4-6946-4376-9F22-FDFE3F766427}" type="presParOf" srcId="{46B499EB-D8E9-4313-83A1-76C8B7E45987}" destId="{14D4C9CB-439F-4B9E-9837-CF2FC53F3AE9}" srcOrd="1" destOrd="0" presId="urn:microsoft.com/office/officeart/2008/layout/HorizontalMultiLevelHierarchy"/>
    <dgm:cxn modelId="{89127E0B-973F-4552-871E-B85910CB8EF9}" type="presParOf" srcId="{9B55EFFB-FCB0-4024-85B1-A0988030D060}" destId="{DADD0E67-C376-400E-A3B2-435AC3AE4C9F}" srcOrd="12" destOrd="0" presId="urn:microsoft.com/office/officeart/2008/layout/HorizontalMultiLevelHierarchy"/>
    <dgm:cxn modelId="{5C3519E0-C2E2-4F0B-A3D5-B192B849EAC9}" type="presParOf" srcId="{DADD0E67-C376-400E-A3B2-435AC3AE4C9F}" destId="{9191D6DD-D5B9-4D5E-A099-500AFB5EC5AB}" srcOrd="0" destOrd="0" presId="urn:microsoft.com/office/officeart/2008/layout/HorizontalMultiLevelHierarchy"/>
    <dgm:cxn modelId="{32ECF907-3DD2-40A3-8C23-F31356C5DDD7}" type="presParOf" srcId="{9B55EFFB-FCB0-4024-85B1-A0988030D060}" destId="{8C4395FE-225D-4402-9664-8B7819886DA2}" srcOrd="13" destOrd="0" presId="urn:microsoft.com/office/officeart/2008/layout/HorizontalMultiLevelHierarchy"/>
    <dgm:cxn modelId="{2C4AD791-0267-4673-B487-95E229AFC100}" type="presParOf" srcId="{8C4395FE-225D-4402-9664-8B7819886DA2}" destId="{8B0E3417-1C88-49F4-917B-F67D7CCC7975}" srcOrd="0" destOrd="0" presId="urn:microsoft.com/office/officeart/2008/layout/HorizontalMultiLevelHierarchy"/>
    <dgm:cxn modelId="{33A48A6E-6EE2-4825-BB04-5711C711FD61}" type="presParOf" srcId="{8C4395FE-225D-4402-9664-8B7819886DA2}" destId="{372F28EF-6CC0-4D4A-8437-578021291877}" srcOrd="1" destOrd="0" presId="urn:microsoft.com/office/officeart/2008/layout/HorizontalMultiLevelHierarchy"/>
    <dgm:cxn modelId="{21A0233A-D087-44EF-8C5B-280C2BE01461}" type="presParOf" srcId="{9B55EFFB-FCB0-4024-85B1-A0988030D060}" destId="{8BC01A8F-0C23-4703-93B6-7104073695CE}" srcOrd="14" destOrd="0" presId="urn:microsoft.com/office/officeart/2008/layout/HorizontalMultiLevelHierarchy"/>
    <dgm:cxn modelId="{FE27BD35-FC8A-45AF-A525-E1FD64158752}" type="presParOf" srcId="{8BC01A8F-0C23-4703-93B6-7104073695CE}" destId="{8FEE89EA-FB70-4A79-8973-8D512EBE400E}" srcOrd="0" destOrd="0" presId="urn:microsoft.com/office/officeart/2008/layout/HorizontalMultiLevelHierarchy"/>
    <dgm:cxn modelId="{3CAB9653-6DC9-4603-8F71-F29B32176194}" type="presParOf" srcId="{9B55EFFB-FCB0-4024-85B1-A0988030D060}" destId="{FA0922E7-7E15-4901-BD2B-FA04D947A6DD}" srcOrd="15" destOrd="0" presId="urn:microsoft.com/office/officeart/2008/layout/HorizontalMultiLevelHierarchy"/>
    <dgm:cxn modelId="{5013D767-04CB-4E2C-9FAF-25CD86785DEF}" type="presParOf" srcId="{FA0922E7-7E15-4901-BD2B-FA04D947A6DD}" destId="{2DF85CA3-0797-443F-A6B2-159E4A1E895D}" srcOrd="0" destOrd="0" presId="urn:microsoft.com/office/officeart/2008/layout/HorizontalMultiLevelHierarchy"/>
    <dgm:cxn modelId="{D99273AE-AE3E-4CFB-88CE-EB9A28269619}" type="presParOf" srcId="{FA0922E7-7E15-4901-BD2B-FA04D947A6DD}" destId="{E72A0589-B8AA-4AF4-A230-2C894959710E}" srcOrd="1" destOrd="0" presId="urn:microsoft.com/office/officeart/2008/layout/HorizontalMultiLevelHierarchy"/>
    <dgm:cxn modelId="{2133DC7A-1F11-42D0-B96B-328CBD30F936}" type="presParOf" srcId="{9B55EFFB-FCB0-4024-85B1-A0988030D060}" destId="{58FFBF4F-A76D-412C-9269-BC56428C4763}" srcOrd="16" destOrd="0" presId="urn:microsoft.com/office/officeart/2008/layout/HorizontalMultiLevelHierarchy"/>
    <dgm:cxn modelId="{5CFC09B3-0DC1-4BDB-9895-7AD389683022}" type="presParOf" srcId="{58FFBF4F-A76D-412C-9269-BC56428C4763}" destId="{A8D8281F-2766-4464-A9D0-1FCB0E1B814E}" srcOrd="0" destOrd="0" presId="urn:microsoft.com/office/officeart/2008/layout/HorizontalMultiLevelHierarchy"/>
    <dgm:cxn modelId="{C510430D-8D3C-4F5B-9B17-3847FCA0487C}" type="presParOf" srcId="{9B55EFFB-FCB0-4024-85B1-A0988030D060}" destId="{56C994FF-FB63-4B7C-83D0-0C56FDAAAE91}" srcOrd="17" destOrd="0" presId="urn:microsoft.com/office/officeart/2008/layout/HorizontalMultiLevelHierarchy"/>
    <dgm:cxn modelId="{920E520D-0D52-4DF5-9472-8CC1987A2010}" type="presParOf" srcId="{56C994FF-FB63-4B7C-83D0-0C56FDAAAE91}" destId="{4FDF4CF9-DF4C-4D26-8129-687300D0730A}" srcOrd="0" destOrd="0" presId="urn:microsoft.com/office/officeart/2008/layout/HorizontalMultiLevelHierarchy"/>
    <dgm:cxn modelId="{4FA4D723-B7F5-4C71-86C7-D3C86E1DD8AA}" type="presParOf" srcId="{56C994FF-FB63-4B7C-83D0-0C56FDAAAE91}" destId="{5FD8DFAA-8AEE-4187-9C5E-1BCC9CFFEB89}" srcOrd="1" destOrd="0" presId="urn:microsoft.com/office/officeart/2008/layout/HorizontalMultiLevelHierarchy"/>
    <dgm:cxn modelId="{243E665F-0F6B-4D61-8191-AF53A1535193}" type="presParOf" srcId="{9B55EFFB-FCB0-4024-85B1-A0988030D060}" destId="{FC5E2A6A-03F9-454D-8497-7DE50F3573EE}" srcOrd="18" destOrd="0" presId="urn:microsoft.com/office/officeart/2008/layout/HorizontalMultiLevelHierarchy"/>
    <dgm:cxn modelId="{292D98FF-E169-43B6-B7A9-F0F066B194A8}" type="presParOf" srcId="{FC5E2A6A-03F9-454D-8497-7DE50F3573EE}" destId="{0DA3B2A0-4B0B-4A32-913A-7508ABC5964F}" srcOrd="0" destOrd="0" presId="urn:microsoft.com/office/officeart/2008/layout/HorizontalMultiLevelHierarchy"/>
    <dgm:cxn modelId="{71BE5FB3-9EB1-4D2F-B8E0-32DE40731207}" type="presParOf" srcId="{9B55EFFB-FCB0-4024-85B1-A0988030D060}" destId="{5991C085-66C7-4FDF-BE79-65191759D4E1}" srcOrd="19" destOrd="0" presId="urn:microsoft.com/office/officeart/2008/layout/HorizontalMultiLevelHierarchy"/>
    <dgm:cxn modelId="{FA7513B5-8925-413A-909D-409DC968B232}" type="presParOf" srcId="{5991C085-66C7-4FDF-BE79-65191759D4E1}" destId="{8EA75536-0CD2-42E1-919F-DAE291161CD3}" srcOrd="0" destOrd="0" presId="urn:microsoft.com/office/officeart/2008/layout/HorizontalMultiLevelHierarchy"/>
    <dgm:cxn modelId="{98EEDFA3-CDD3-4E74-BA8C-C46EAD01D7B3}" type="presParOf" srcId="{5991C085-66C7-4FDF-BE79-65191759D4E1}" destId="{6E573185-9D5C-485C-A365-4755908F286F}" srcOrd="1" destOrd="0" presId="urn:microsoft.com/office/officeart/2008/layout/HorizontalMultiLevelHierarchy"/>
    <dgm:cxn modelId="{F04FA68E-4F82-4CC3-AF09-386CF5EF0AA8}" type="presParOf" srcId="{9B55EFFB-FCB0-4024-85B1-A0988030D060}" destId="{4EEAFFE8-99EF-42AC-8F81-6EC49C369F1C}" srcOrd="20" destOrd="0" presId="urn:microsoft.com/office/officeart/2008/layout/HorizontalMultiLevelHierarchy"/>
    <dgm:cxn modelId="{FE956213-E25D-402C-B8C5-B487EB636ECD}" type="presParOf" srcId="{4EEAFFE8-99EF-42AC-8F81-6EC49C369F1C}" destId="{13A5ADFE-F0A4-493D-8FD0-8CB1AD1B91A7}" srcOrd="0" destOrd="0" presId="urn:microsoft.com/office/officeart/2008/layout/HorizontalMultiLevelHierarchy"/>
    <dgm:cxn modelId="{89583D3F-5909-426D-83F5-8FD23E7000AE}" type="presParOf" srcId="{9B55EFFB-FCB0-4024-85B1-A0988030D060}" destId="{67F70916-4B74-4FE2-9551-76E56DFD0EFA}" srcOrd="21" destOrd="0" presId="urn:microsoft.com/office/officeart/2008/layout/HorizontalMultiLevelHierarchy"/>
    <dgm:cxn modelId="{FA4E052C-3890-468B-9DE7-77CC21672DB0}" type="presParOf" srcId="{67F70916-4B74-4FE2-9551-76E56DFD0EFA}" destId="{4D7635A6-FCBA-447D-80D1-2B35377CD59A}" srcOrd="0" destOrd="0" presId="urn:microsoft.com/office/officeart/2008/layout/HorizontalMultiLevelHierarchy"/>
    <dgm:cxn modelId="{993E795E-00D8-45DF-8249-1BEC7362C8C9}" type="presParOf" srcId="{67F70916-4B74-4FE2-9551-76E56DFD0EFA}" destId="{F101A543-94B6-422C-A0CF-2711F03CAE61}" srcOrd="1" destOrd="0" presId="urn:microsoft.com/office/officeart/2008/layout/HorizontalMultiLevelHierarchy"/>
    <dgm:cxn modelId="{030A8809-386E-4AF9-B65B-5EC3D7E9DC61}" type="presParOf" srcId="{1B18C828-C545-43BD-96CD-C27863D57A0A}" destId="{EFBABB28-EBE4-421F-92CA-F19D01AF4891}" srcOrd="2" destOrd="0" presId="urn:microsoft.com/office/officeart/2008/layout/HorizontalMultiLevelHierarchy"/>
    <dgm:cxn modelId="{AFC20207-90E8-4BC3-83DE-52BA1C3FB4BB}" type="presParOf" srcId="{EFBABB28-EBE4-421F-92CA-F19D01AF4891}" destId="{EFFE44CC-CB45-4791-A98A-94E35908401D}" srcOrd="0" destOrd="0" presId="urn:microsoft.com/office/officeart/2008/layout/HorizontalMultiLevelHierarchy"/>
    <dgm:cxn modelId="{9091FF04-C76C-47B0-81FE-A6383A073F8F}" type="presParOf" srcId="{1B18C828-C545-43BD-96CD-C27863D57A0A}" destId="{3FE79022-28BE-494F-B122-4F712356DAAA}" srcOrd="3" destOrd="0" presId="urn:microsoft.com/office/officeart/2008/layout/HorizontalMultiLevelHierarchy"/>
    <dgm:cxn modelId="{4157AA01-F7BF-4558-8C02-E773B891458B}" type="presParOf" srcId="{3FE79022-28BE-494F-B122-4F712356DAAA}" destId="{6B01D1A0-BFE0-4958-BC88-AB32D3C53D15}" srcOrd="0" destOrd="0" presId="urn:microsoft.com/office/officeart/2008/layout/HorizontalMultiLevelHierarchy"/>
    <dgm:cxn modelId="{B4BC6BE9-FE41-4A90-8CDC-0ED3C107CF6E}" type="presParOf" srcId="{3FE79022-28BE-494F-B122-4F712356DAAA}" destId="{01515753-B973-4576-80B7-261343AD426B}"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AF41A8-20AC-44C5-9AD0-537021883C8E}">
      <dsp:nvSpPr>
        <dsp:cNvPr id="0" name=""/>
        <dsp:cNvSpPr/>
      </dsp:nvSpPr>
      <dsp:spPr>
        <a:xfrm>
          <a:off x="-6078982"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46E957-296B-41FF-906C-219A3A120E3A}">
      <dsp:nvSpPr>
        <dsp:cNvPr id="0" name=""/>
        <dsp:cNvSpPr/>
      </dsp:nvSpPr>
      <dsp:spPr>
        <a:xfrm>
          <a:off x="996086" y="774110"/>
          <a:ext cx="7526516" cy="154800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28729" tIns="50800" rIns="50800" bIns="50800" numCol="1" spcCol="1270" anchor="ctr" anchorCtr="0">
          <a:noAutofit/>
        </a:bodyPr>
        <a:lstStyle/>
        <a:p>
          <a:pPr marL="0" lvl="0" indent="0" algn="just" defTabSz="889000">
            <a:lnSpc>
              <a:spcPct val="90000"/>
            </a:lnSpc>
            <a:spcBef>
              <a:spcPct val="0"/>
            </a:spcBef>
            <a:spcAft>
              <a:spcPct val="35000"/>
            </a:spcAft>
            <a:buNone/>
          </a:pPr>
          <a:r>
            <a:rPr lang="es-CO" sz="2000" kern="1200" dirty="0">
              <a:solidFill>
                <a:schemeClr val="bg1">
                  <a:lumMod val="50000"/>
                </a:schemeClr>
              </a:solidFill>
              <a:latin typeface="Arial" panose="020B0604020202020204" pitchFamily="34" charset="0"/>
              <a:ea typeface="+mn-ea"/>
              <a:cs typeface="Arial" panose="020B0604020202020204" pitchFamily="34" charset="0"/>
            </a:rPr>
            <a:t>Planificar las auditorías y seguimientos a ejecutar en la vigencia 2024, para evaluar los riesgos asociados a la gestión institucional, a través del estado del Sistema de Control Interno aplicado en la ESE Hospital San Rafael de Itagüí.</a:t>
          </a:r>
        </a:p>
      </dsp:txBody>
      <dsp:txXfrm>
        <a:off x="996086" y="774110"/>
        <a:ext cx="7526516" cy="1548004"/>
      </dsp:txXfrm>
    </dsp:sp>
    <dsp:sp modelId="{C2A6DAD1-12AB-4478-A4A0-8FD5CB5305BD}">
      <dsp:nvSpPr>
        <dsp:cNvPr id="0" name=""/>
        <dsp:cNvSpPr/>
      </dsp:nvSpPr>
      <dsp:spPr>
        <a:xfrm>
          <a:off x="28583" y="580610"/>
          <a:ext cx="1935005" cy="1935005"/>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F906A28B-FD93-4D70-9321-161E18E234F3}">
      <dsp:nvSpPr>
        <dsp:cNvPr id="0" name=""/>
        <dsp:cNvSpPr/>
      </dsp:nvSpPr>
      <dsp:spPr>
        <a:xfrm>
          <a:off x="996086" y="3096551"/>
          <a:ext cx="7526516" cy="154800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28729" tIns="40640" rIns="40640" bIns="40640" numCol="1" spcCol="1270" anchor="ctr" anchorCtr="0">
          <a:noAutofit/>
        </a:bodyPr>
        <a:lstStyle/>
        <a:p>
          <a:pPr marL="0" lvl="0" indent="0" algn="just" defTabSz="889000">
            <a:lnSpc>
              <a:spcPct val="90000"/>
            </a:lnSpc>
            <a:spcBef>
              <a:spcPct val="0"/>
            </a:spcBef>
            <a:spcAft>
              <a:spcPct val="35000"/>
            </a:spcAft>
            <a:buNone/>
          </a:pPr>
          <a:r>
            <a:rPr lang="es-CO" sz="1600" kern="1200" dirty="0">
              <a:solidFill>
                <a:prstClr val="white">
                  <a:lumMod val="50000"/>
                </a:prstClr>
              </a:solidFill>
              <a:latin typeface="Arial" panose="020B0604020202020204" pitchFamily="34" charset="0"/>
              <a:ea typeface="+mn-ea"/>
              <a:cs typeface="Arial" panose="020B0604020202020204" pitchFamily="34" charset="0"/>
            </a:rPr>
            <a:t>Ejecución de </a:t>
          </a:r>
          <a:r>
            <a:rPr lang="es-ES" sz="1600" kern="1200" dirty="0">
              <a:solidFill>
                <a:prstClr val="white">
                  <a:lumMod val="50000"/>
                </a:prstClr>
              </a:solidFill>
              <a:latin typeface="Arial" panose="020B0604020202020204" pitchFamily="34" charset="0"/>
              <a:ea typeface="+mn-ea"/>
              <a:cs typeface="Arial" panose="020B0604020202020204" pitchFamily="34" charset="0"/>
            </a:rPr>
            <a:t>actividades relacionadas con, las auditorías internas a los procesos, elaboración de informes determinados por ley, seguimientos, acompañamiento y asesoría, fomento de la cultura del control, relación con los entes externos de control, asistencia a comités institucionales, y otras actividades propias de la dinámica de Control </a:t>
          </a:r>
          <a:r>
            <a:rPr lang="es-CO" sz="1600" kern="1200" dirty="0">
              <a:solidFill>
                <a:prstClr val="white">
                  <a:lumMod val="50000"/>
                </a:prstClr>
              </a:solidFill>
              <a:latin typeface="Arial" panose="020B0604020202020204" pitchFamily="34" charset="0"/>
              <a:ea typeface="+mn-ea"/>
              <a:cs typeface="Arial" panose="020B0604020202020204" pitchFamily="34" charset="0"/>
            </a:rPr>
            <a:t>Interno.</a:t>
          </a:r>
        </a:p>
      </dsp:txBody>
      <dsp:txXfrm>
        <a:off x="996086" y="3096551"/>
        <a:ext cx="7526516" cy="1548004"/>
      </dsp:txXfrm>
    </dsp:sp>
    <dsp:sp modelId="{64DBE04E-C8C2-4F51-8A39-239A09203B21}">
      <dsp:nvSpPr>
        <dsp:cNvPr id="0" name=""/>
        <dsp:cNvSpPr/>
      </dsp:nvSpPr>
      <dsp:spPr>
        <a:xfrm>
          <a:off x="28583" y="2903050"/>
          <a:ext cx="1935005" cy="1935005"/>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95E9D7-4738-404C-A0A0-80D6B549D2E2}">
      <dsp:nvSpPr>
        <dsp:cNvPr id="0" name=""/>
        <dsp:cNvSpPr/>
      </dsp:nvSpPr>
      <dsp:spPr>
        <a:xfrm>
          <a:off x="-6536379" y="-999650"/>
          <a:ext cx="7779824" cy="7779824"/>
        </a:xfrm>
        <a:prstGeom prst="blockArc">
          <a:avLst>
            <a:gd name="adj1" fmla="val 18900000"/>
            <a:gd name="adj2" fmla="val 2700000"/>
            <a:gd name="adj3" fmla="val 278"/>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274E7E-5C6F-442D-8EB8-960F7265AB62}">
      <dsp:nvSpPr>
        <dsp:cNvPr id="0" name=""/>
        <dsp:cNvSpPr/>
      </dsp:nvSpPr>
      <dsp:spPr>
        <a:xfrm>
          <a:off x="650673" y="444406"/>
          <a:ext cx="8602663" cy="889275"/>
        </a:xfrm>
        <a:prstGeom prst="rect">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05863" tIns="50800" rIns="50800" bIns="50800" numCol="1" spcCol="1270" anchor="ctr" anchorCtr="0">
          <a:noAutofit/>
        </a:bodyPr>
        <a:lstStyle/>
        <a:p>
          <a:pPr marL="0" lvl="0" indent="0" algn="l" defTabSz="889000">
            <a:lnSpc>
              <a:spcPct val="90000"/>
            </a:lnSpc>
            <a:spcBef>
              <a:spcPct val="0"/>
            </a:spcBef>
            <a:spcAft>
              <a:spcPct val="35000"/>
            </a:spcAft>
            <a:buNone/>
          </a:pPr>
          <a:r>
            <a:rPr lang="es-ES_tradnl" sz="2000" b="1" kern="1200" dirty="0">
              <a:solidFill>
                <a:srgbClr val="0D5084"/>
              </a:solidFill>
              <a:latin typeface="Arial" panose="020B0604020202020204" pitchFamily="34" charset="0"/>
              <a:cs typeface="Arial" panose="020B0604020202020204" pitchFamily="34" charset="0"/>
            </a:rPr>
            <a:t>AUDITORÍAS POR PROCESOS</a:t>
          </a:r>
        </a:p>
        <a:p>
          <a:pPr marL="0" lvl="0" indent="0" algn="l" defTabSz="889000">
            <a:lnSpc>
              <a:spcPct val="90000"/>
            </a:lnSpc>
            <a:spcBef>
              <a:spcPct val="0"/>
            </a:spcBef>
            <a:spcAft>
              <a:spcPct val="35000"/>
            </a:spcAft>
            <a:buNone/>
          </a:pPr>
          <a:r>
            <a:rPr lang="es-CO" sz="1300" b="1" kern="1200" dirty="0">
              <a:latin typeface="Arial" panose="020B0604020202020204" pitchFamily="34" charset="0"/>
              <a:cs typeface="Arial" panose="020B0604020202020204" pitchFamily="34" charset="0"/>
            </a:rPr>
            <a:t>1. Atención en Salud. </a:t>
          </a:r>
          <a:r>
            <a:rPr lang="es-CO" sz="1300" kern="1200" dirty="0">
              <a:latin typeface="Arial" panose="020B0604020202020204" pitchFamily="34" charset="0"/>
              <a:cs typeface="Arial" panose="020B0604020202020204" pitchFamily="34" charset="0"/>
            </a:rPr>
            <a:t>- Ciclo 1: Febrero – Abril    </a:t>
          </a:r>
          <a:r>
            <a:rPr lang="es-CO" sz="1300" b="1" kern="1200" dirty="0">
              <a:latin typeface="Arial" panose="020B0604020202020204" pitchFamily="34" charset="0"/>
              <a:cs typeface="Arial" panose="020B0604020202020204" pitchFamily="34" charset="0"/>
            </a:rPr>
            <a:t>2. Gestión Jurídica </a:t>
          </a:r>
          <a:r>
            <a:rPr lang="es-CO" sz="1300" kern="1200" dirty="0">
              <a:latin typeface="Arial" panose="020B0604020202020204" pitchFamily="34" charset="0"/>
              <a:cs typeface="Arial" panose="020B0604020202020204" pitchFamily="34" charset="0"/>
            </a:rPr>
            <a:t>- Ciclo 2: Junio</a:t>
          </a:r>
        </a:p>
        <a:p>
          <a:pPr marL="0" lvl="0" indent="0" algn="l" defTabSz="889000">
            <a:lnSpc>
              <a:spcPct val="90000"/>
            </a:lnSpc>
            <a:spcBef>
              <a:spcPct val="0"/>
            </a:spcBef>
            <a:spcAft>
              <a:spcPct val="35000"/>
            </a:spcAft>
            <a:buNone/>
          </a:pPr>
          <a:r>
            <a:rPr lang="es-CO" sz="1300" b="1" kern="1200" dirty="0">
              <a:latin typeface="Arial" panose="020B0604020202020204" pitchFamily="34" charset="0"/>
              <a:cs typeface="Arial" panose="020B0604020202020204" pitchFamily="34" charset="0"/>
            </a:rPr>
            <a:t>3. Gestión de Compras </a:t>
          </a:r>
          <a:r>
            <a:rPr lang="es-CO" sz="1300" kern="1200" dirty="0">
              <a:latin typeface="Arial" panose="020B0604020202020204" pitchFamily="34" charset="0"/>
              <a:cs typeface="Arial" panose="020B0604020202020204" pitchFamily="34" charset="0"/>
            </a:rPr>
            <a:t>- Ciclo 3: Octubre  </a:t>
          </a:r>
          <a:r>
            <a:rPr lang="es-CO" sz="1300" b="1" kern="1200" dirty="0">
              <a:latin typeface="Arial" panose="020B0604020202020204" pitchFamily="34" charset="0"/>
              <a:cs typeface="Arial" panose="020B0604020202020204" pitchFamily="34" charset="0"/>
            </a:rPr>
            <a:t> 4. Sistemas de Información. </a:t>
          </a:r>
          <a:r>
            <a:rPr lang="es-CO" sz="1300" kern="1200" dirty="0">
              <a:latin typeface="Arial" panose="020B0604020202020204" pitchFamily="34" charset="0"/>
              <a:cs typeface="Arial" panose="020B0604020202020204" pitchFamily="34" charset="0"/>
            </a:rPr>
            <a:t>- Ciclo 4: Noviembre</a:t>
          </a:r>
          <a:endParaRPr lang="es-CO" sz="1300" kern="1200" dirty="0"/>
        </a:p>
      </dsp:txBody>
      <dsp:txXfrm>
        <a:off x="650673" y="444406"/>
        <a:ext cx="8602663" cy="889275"/>
      </dsp:txXfrm>
    </dsp:sp>
    <dsp:sp modelId="{422BA53B-9ABF-46C4-88B0-64EE2AAE55CD}">
      <dsp:nvSpPr>
        <dsp:cNvPr id="0" name=""/>
        <dsp:cNvSpPr/>
      </dsp:nvSpPr>
      <dsp:spPr>
        <a:xfrm>
          <a:off x="94875" y="333247"/>
          <a:ext cx="1111594" cy="1111594"/>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6F983D-35BA-432C-9E55-2DCB8B174829}">
      <dsp:nvSpPr>
        <dsp:cNvPr id="0" name=""/>
        <dsp:cNvSpPr/>
      </dsp:nvSpPr>
      <dsp:spPr>
        <a:xfrm>
          <a:off x="1160515" y="1778551"/>
          <a:ext cx="8092821" cy="889275"/>
        </a:xfrm>
        <a:prstGeom prst="rect">
          <a:avLst/>
        </a:prstGeom>
        <a:solidFill>
          <a:schemeClr val="accent1">
            <a:alpha val="90000"/>
            <a:hueOff val="0"/>
            <a:satOff val="0"/>
            <a:lumOff val="0"/>
            <a:alphaOff val="-13333"/>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05863" tIns="50800" rIns="50800" bIns="50800" numCol="1" spcCol="1270" anchor="ctr" anchorCtr="0">
          <a:noAutofit/>
        </a:bodyPr>
        <a:lstStyle/>
        <a:p>
          <a:pPr marL="0" lvl="0" indent="0" algn="l" defTabSz="889000">
            <a:lnSpc>
              <a:spcPct val="90000"/>
            </a:lnSpc>
            <a:spcBef>
              <a:spcPct val="0"/>
            </a:spcBef>
            <a:spcAft>
              <a:spcPct val="35000"/>
            </a:spcAft>
            <a:buNone/>
          </a:pPr>
          <a:r>
            <a:rPr lang="es-ES_tradnl" sz="2000" b="1" kern="1200" dirty="0">
              <a:solidFill>
                <a:srgbClr val="0D5084"/>
              </a:solidFill>
              <a:latin typeface="Arial" panose="020B0604020202020204" pitchFamily="34" charset="0"/>
              <a:cs typeface="Arial" panose="020B0604020202020204" pitchFamily="34" charset="0"/>
            </a:rPr>
            <a:t>INFORMES DE LEY</a:t>
          </a:r>
        </a:p>
        <a:p>
          <a:pPr marL="0" lvl="0" indent="0" algn="just" defTabSz="889000">
            <a:lnSpc>
              <a:spcPct val="90000"/>
            </a:lnSpc>
            <a:spcBef>
              <a:spcPct val="0"/>
            </a:spcBef>
            <a:spcAft>
              <a:spcPct val="35000"/>
            </a:spcAft>
            <a:buNone/>
          </a:pPr>
          <a:r>
            <a:rPr lang="es-ES_tradnl" sz="1200" b="0" kern="1200" dirty="0">
              <a:latin typeface="Arial" panose="020B0604020202020204" pitchFamily="34" charset="0"/>
              <a:cs typeface="Arial" panose="020B0604020202020204" pitchFamily="34" charset="0"/>
            </a:rPr>
            <a:t>Austeridad en el gasto público, CHIP, PAAC, Sistema control interno, PQRSDF, Rendición de Cuentas, Actividad litigiosa, SIGEP II, SICOF, SARLAT, FURAG, Derechos de Autor, ITA, Evaluación por Dependencias, Posibles actos de corrupción, Plan de mejoramiento archivístico.</a:t>
          </a:r>
        </a:p>
      </dsp:txBody>
      <dsp:txXfrm>
        <a:off x="1160515" y="1778551"/>
        <a:ext cx="8092821" cy="889275"/>
      </dsp:txXfrm>
    </dsp:sp>
    <dsp:sp modelId="{296ED8CB-A191-4575-84C5-1BA8285CC7AE}">
      <dsp:nvSpPr>
        <dsp:cNvPr id="0" name=""/>
        <dsp:cNvSpPr/>
      </dsp:nvSpPr>
      <dsp:spPr>
        <a:xfrm>
          <a:off x="604718" y="1667392"/>
          <a:ext cx="1111594" cy="1111594"/>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dsp:style>
    </dsp:sp>
    <dsp:sp modelId="{43740C2E-DCFF-4205-8170-65D063A7C043}">
      <dsp:nvSpPr>
        <dsp:cNvPr id="0" name=""/>
        <dsp:cNvSpPr/>
      </dsp:nvSpPr>
      <dsp:spPr>
        <a:xfrm>
          <a:off x="1160515" y="3112696"/>
          <a:ext cx="8092821" cy="889275"/>
        </a:xfrm>
        <a:prstGeom prst="rect">
          <a:avLst/>
        </a:prstGeom>
        <a:solidFill>
          <a:schemeClr val="accent1">
            <a:alpha val="90000"/>
            <a:hueOff val="0"/>
            <a:satOff val="0"/>
            <a:lumOff val="0"/>
            <a:alphaOff val="-26667"/>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05863" tIns="50800" rIns="50800" bIns="50800" numCol="1" spcCol="1270" anchor="ctr" anchorCtr="0">
          <a:noAutofit/>
        </a:bodyPr>
        <a:lstStyle/>
        <a:p>
          <a:pPr marL="0" lvl="0" indent="0" algn="l" defTabSz="889000">
            <a:lnSpc>
              <a:spcPct val="90000"/>
            </a:lnSpc>
            <a:spcBef>
              <a:spcPct val="0"/>
            </a:spcBef>
            <a:spcAft>
              <a:spcPct val="35000"/>
            </a:spcAft>
            <a:buNone/>
          </a:pPr>
          <a:r>
            <a:rPr lang="es-ES" sz="2000" b="1" kern="1200" dirty="0">
              <a:solidFill>
                <a:srgbClr val="0D5084"/>
              </a:solidFill>
              <a:latin typeface="Arial" panose="020B0604020202020204" pitchFamily="34" charset="0"/>
              <a:cs typeface="Arial" panose="020B0604020202020204" pitchFamily="34" charset="0"/>
            </a:rPr>
            <a:t>SEGUIMIENTOS</a:t>
          </a:r>
        </a:p>
        <a:p>
          <a:pPr marL="0" lvl="0" indent="0" algn="l" defTabSz="889000">
            <a:lnSpc>
              <a:spcPct val="90000"/>
            </a:lnSpc>
            <a:spcBef>
              <a:spcPct val="0"/>
            </a:spcBef>
            <a:spcAft>
              <a:spcPct val="35000"/>
            </a:spcAft>
            <a:buNone/>
          </a:pPr>
          <a:r>
            <a:rPr lang="es-ES" sz="1400" kern="1200" dirty="0">
              <a:latin typeface="Arial" panose="020B0604020202020204" pitchFamily="34" charset="0"/>
              <a:cs typeface="Arial" panose="020B0604020202020204" pitchFamily="34" charset="0"/>
            </a:rPr>
            <a:t>PM- CGA, PM Interno, PM Super Salud, Comités, Arqueo de Caja, Mapas de Riesgos, Tablero de indicadores</a:t>
          </a:r>
          <a:endParaRPr lang="es-CO" sz="1400" kern="1200" dirty="0">
            <a:latin typeface="Arial" panose="020B0604020202020204" pitchFamily="34" charset="0"/>
            <a:cs typeface="Arial" panose="020B0604020202020204" pitchFamily="34" charset="0"/>
          </a:endParaRPr>
        </a:p>
      </dsp:txBody>
      <dsp:txXfrm>
        <a:off x="1160515" y="3112696"/>
        <a:ext cx="8092821" cy="889275"/>
      </dsp:txXfrm>
    </dsp:sp>
    <dsp:sp modelId="{1132E6C5-9638-4D66-8E76-4F1CC50B5ACB}">
      <dsp:nvSpPr>
        <dsp:cNvPr id="0" name=""/>
        <dsp:cNvSpPr/>
      </dsp:nvSpPr>
      <dsp:spPr>
        <a:xfrm>
          <a:off x="604718" y="3001537"/>
          <a:ext cx="1111594" cy="1111594"/>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dsp:style>
    </dsp:sp>
    <dsp:sp modelId="{2DE8B4E4-A12D-4099-84F0-DB559AE21328}">
      <dsp:nvSpPr>
        <dsp:cNvPr id="0" name=""/>
        <dsp:cNvSpPr/>
      </dsp:nvSpPr>
      <dsp:spPr>
        <a:xfrm>
          <a:off x="650673" y="4446841"/>
          <a:ext cx="8602663" cy="889275"/>
        </a:xfrm>
        <a:prstGeom prst="rect">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05863" tIns="50800" rIns="50800" bIns="50800" numCol="1" spcCol="1270" anchor="ctr" anchorCtr="0">
          <a:noAutofit/>
        </a:bodyPr>
        <a:lstStyle/>
        <a:p>
          <a:pPr marL="0" lvl="0" indent="0" algn="l" defTabSz="889000">
            <a:lnSpc>
              <a:spcPct val="90000"/>
            </a:lnSpc>
            <a:spcBef>
              <a:spcPct val="0"/>
            </a:spcBef>
            <a:spcAft>
              <a:spcPct val="35000"/>
            </a:spcAft>
            <a:buNone/>
          </a:pPr>
          <a:r>
            <a:rPr lang="es-ES" sz="2000" b="1" kern="1200" dirty="0">
              <a:solidFill>
                <a:srgbClr val="0D5084"/>
              </a:solidFill>
              <a:latin typeface="Arial" panose="020B0604020202020204" pitchFamily="34" charset="0"/>
              <a:cs typeface="Arial" panose="020B0604020202020204" pitchFamily="34" charset="0"/>
            </a:rPr>
            <a:t>OTROS ROLES</a:t>
          </a:r>
        </a:p>
        <a:p>
          <a:pPr marL="0" lvl="0" indent="0" algn="l" defTabSz="889000">
            <a:lnSpc>
              <a:spcPct val="90000"/>
            </a:lnSpc>
            <a:spcBef>
              <a:spcPct val="0"/>
            </a:spcBef>
            <a:spcAft>
              <a:spcPct val="35000"/>
            </a:spcAft>
            <a:buNone/>
          </a:pPr>
          <a:r>
            <a:rPr lang="es-ES" sz="1400" kern="1200" dirty="0">
              <a:latin typeface="Arial" panose="020B0604020202020204" pitchFamily="34" charset="0"/>
              <a:cs typeface="Arial" panose="020B0604020202020204" pitchFamily="34" charset="0"/>
            </a:rPr>
            <a:t>Atención visita organismos de control, Acompañamiento a Inventarios, Asistencias a Comités</a:t>
          </a:r>
          <a:endParaRPr lang="es-CO" sz="1400" kern="1200" dirty="0">
            <a:latin typeface="Arial" panose="020B0604020202020204" pitchFamily="34" charset="0"/>
            <a:cs typeface="Arial" panose="020B0604020202020204" pitchFamily="34" charset="0"/>
          </a:endParaRPr>
        </a:p>
      </dsp:txBody>
      <dsp:txXfrm>
        <a:off x="650673" y="4446841"/>
        <a:ext cx="8602663" cy="889275"/>
      </dsp:txXfrm>
    </dsp:sp>
    <dsp:sp modelId="{96D70C49-9757-409B-94A5-866FC4BD1CDC}">
      <dsp:nvSpPr>
        <dsp:cNvPr id="0" name=""/>
        <dsp:cNvSpPr/>
      </dsp:nvSpPr>
      <dsp:spPr>
        <a:xfrm>
          <a:off x="94875" y="4335682"/>
          <a:ext cx="1111594" cy="1111594"/>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38B8A1-A666-4439-921D-3566659332FD}">
      <dsp:nvSpPr>
        <dsp:cNvPr id="0" name=""/>
        <dsp:cNvSpPr/>
      </dsp:nvSpPr>
      <dsp:spPr>
        <a:xfrm>
          <a:off x="0" y="4079875"/>
          <a:ext cx="9413766" cy="1338791"/>
        </a:xfrm>
        <a:prstGeom prst="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s-ES" sz="2600" b="1" kern="1200" dirty="0">
              <a:latin typeface="Arial" panose="020B0604020202020204" pitchFamily="34" charset="0"/>
              <a:cs typeface="Arial" panose="020B0604020202020204" pitchFamily="34" charset="0"/>
            </a:rPr>
            <a:t>Modificaciones</a:t>
          </a:r>
          <a:endParaRPr lang="es-CO" sz="2600" b="1" kern="1200" dirty="0">
            <a:latin typeface="Arial" panose="020B0604020202020204" pitchFamily="34" charset="0"/>
            <a:cs typeface="Arial" panose="020B0604020202020204" pitchFamily="34" charset="0"/>
          </a:endParaRPr>
        </a:p>
      </dsp:txBody>
      <dsp:txXfrm>
        <a:off x="0" y="4079875"/>
        <a:ext cx="9413766" cy="722947"/>
      </dsp:txXfrm>
    </dsp:sp>
    <dsp:sp modelId="{4A01E0EB-3227-4D6F-8526-13713547EDFC}">
      <dsp:nvSpPr>
        <dsp:cNvPr id="0" name=""/>
        <dsp:cNvSpPr/>
      </dsp:nvSpPr>
      <dsp:spPr>
        <a:xfrm>
          <a:off x="0" y="4775089"/>
          <a:ext cx="4706883" cy="6158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chemeClr val="bg1">
                  <a:lumMod val="50000"/>
                </a:schemeClr>
              </a:solidFill>
              <a:latin typeface="Arial" panose="020B0604020202020204" pitchFamily="34" charset="0"/>
              <a:cs typeface="Arial" panose="020B0604020202020204" pitchFamily="34" charset="0"/>
            </a:rPr>
            <a:t>OTROSÍ N°1 </a:t>
          </a:r>
        </a:p>
        <a:p>
          <a:pPr marL="0" lvl="0" indent="0" algn="ctr" defTabSz="711200">
            <a:lnSpc>
              <a:spcPct val="90000"/>
            </a:lnSpc>
            <a:spcBef>
              <a:spcPct val="0"/>
            </a:spcBef>
            <a:spcAft>
              <a:spcPct val="35000"/>
            </a:spcAft>
            <a:buNone/>
          </a:pPr>
          <a:r>
            <a:rPr lang="es-MX" sz="1600" kern="1200" dirty="0">
              <a:solidFill>
                <a:schemeClr val="bg1">
                  <a:lumMod val="50000"/>
                </a:schemeClr>
              </a:solidFill>
              <a:latin typeface="Arial" panose="020B0604020202020204" pitchFamily="34" charset="0"/>
              <a:cs typeface="Arial" panose="020B0604020202020204" pitchFamily="34" charset="0"/>
            </a:rPr>
            <a:t>01 de septiembre de 2023</a:t>
          </a:r>
          <a:endParaRPr lang="es-CO" sz="1600" kern="1200" dirty="0">
            <a:solidFill>
              <a:schemeClr val="bg1">
                <a:lumMod val="50000"/>
              </a:schemeClr>
            </a:solidFill>
            <a:latin typeface="Arial" panose="020B0604020202020204" pitchFamily="34" charset="0"/>
            <a:cs typeface="Arial" panose="020B0604020202020204" pitchFamily="34" charset="0"/>
          </a:endParaRPr>
        </a:p>
      </dsp:txBody>
      <dsp:txXfrm>
        <a:off x="0" y="4775089"/>
        <a:ext cx="4706883" cy="615844"/>
      </dsp:txXfrm>
    </dsp:sp>
    <dsp:sp modelId="{62AA9ED1-54D4-4B42-910E-E9B459C93376}">
      <dsp:nvSpPr>
        <dsp:cNvPr id="0" name=""/>
        <dsp:cNvSpPr/>
      </dsp:nvSpPr>
      <dsp:spPr>
        <a:xfrm>
          <a:off x="4706883" y="4775089"/>
          <a:ext cx="4706883" cy="615844"/>
        </a:xfrm>
        <a:prstGeom prst="rect">
          <a:avLst/>
        </a:prstGeom>
        <a:solidFill>
          <a:schemeClr val="accent1">
            <a:alpha val="90000"/>
            <a:tint val="40000"/>
            <a:hueOff val="0"/>
            <a:satOff val="0"/>
            <a:lumOff val="0"/>
            <a:alphaOff val="-8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chemeClr val="bg1">
                  <a:lumMod val="50000"/>
                </a:schemeClr>
              </a:solidFill>
              <a:latin typeface="Arial" panose="020B0604020202020204" pitchFamily="34" charset="0"/>
              <a:cs typeface="Arial" panose="020B0604020202020204" pitchFamily="34" charset="0"/>
            </a:rPr>
            <a:t>OTROSÍ N°2</a:t>
          </a:r>
        </a:p>
        <a:p>
          <a:pPr marL="0" lvl="0" indent="0" algn="ctr" defTabSz="711200">
            <a:lnSpc>
              <a:spcPct val="90000"/>
            </a:lnSpc>
            <a:spcBef>
              <a:spcPct val="0"/>
            </a:spcBef>
            <a:spcAft>
              <a:spcPct val="35000"/>
            </a:spcAft>
            <a:buNone/>
          </a:pPr>
          <a:r>
            <a:rPr lang="es-MX" sz="1600" kern="1200" dirty="0">
              <a:solidFill>
                <a:schemeClr val="bg1">
                  <a:lumMod val="50000"/>
                </a:schemeClr>
              </a:solidFill>
              <a:latin typeface="Arial" panose="020B0604020202020204" pitchFamily="34" charset="0"/>
              <a:cs typeface="Arial" panose="020B0604020202020204" pitchFamily="34" charset="0"/>
            </a:rPr>
            <a:t>15 de diciembre de 2023</a:t>
          </a:r>
          <a:endParaRPr lang="es-CO" sz="1600" kern="1200" dirty="0">
            <a:solidFill>
              <a:schemeClr val="bg1">
                <a:lumMod val="50000"/>
              </a:schemeClr>
            </a:solidFill>
            <a:latin typeface="Arial" panose="020B0604020202020204" pitchFamily="34" charset="0"/>
            <a:cs typeface="Arial" panose="020B0604020202020204" pitchFamily="34" charset="0"/>
          </a:endParaRPr>
        </a:p>
      </dsp:txBody>
      <dsp:txXfrm>
        <a:off x="4706883" y="4775089"/>
        <a:ext cx="4706883" cy="615844"/>
      </dsp:txXfrm>
    </dsp:sp>
    <dsp:sp modelId="{6ED20027-F2A1-42E3-90B4-174F1B565F8D}">
      <dsp:nvSpPr>
        <dsp:cNvPr id="0" name=""/>
        <dsp:cNvSpPr/>
      </dsp:nvSpPr>
      <dsp:spPr>
        <a:xfrm rot="10800000">
          <a:off x="0" y="2039937"/>
          <a:ext cx="9413766" cy="2059061"/>
        </a:xfrm>
        <a:prstGeom prst="upArrowCallout">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just" defTabSz="711200">
            <a:lnSpc>
              <a:spcPct val="90000"/>
            </a:lnSpc>
            <a:spcBef>
              <a:spcPct val="0"/>
            </a:spcBef>
            <a:spcAft>
              <a:spcPct val="35000"/>
            </a:spcAft>
            <a:buNone/>
          </a:pPr>
          <a:r>
            <a:rPr lang="es-MX" sz="1600" b="1" kern="1200" dirty="0">
              <a:latin typeface="Arial" panose="020B0604020202020204" pitchFamily="34" charset="0"/>
              <a:cs typeface="Arial" panose="020B0604020202020204" pitchFamily="34" charset="0"/>
            </a:rPr>
            <a:t>OBJETO: </a:t>
          </a:r>
          <a:r>
            <a:rPr lang="es-MX" sz="1600" kern="1200" dirty="0">
              <a:latin typeface="Arial" panose="020B0604020202020204" pitchFamily="34" charset="0"/>
              <a:cs typeface="Arial" panose="020B0604020202020204" pitchFamily="34" charset="0"/>
            </a:rPr>
            <a:t>Implementación del Boots para la Automatización y radicación de facturas ante las ERP para facilitar y mejorar los procesos y subprocesos de facturación en la ESE Hospital San Rafael de Itagüí </a:t>
          </a:r>
          <a:endParaRPr lang="es-CO" sz="1600" kern="1200" dirty="0">
            <a:latin typeface="Arial" panose="020B0604020202020204" pitchFamily="34" charset="0"/>
            <a:cs typeface="Arial" panose="020B0604020202020204" pitchFamily="34" charset="0"/>
          </a:endParaRPr>
        </a:p>
      </dsp:txBody>
      <dsp:txXfrm rot="-10800000">
        <a:off x="0" y="2039937"/>
        <a:ext cx="9413766" cy="722730"/>
      </dsp:txXfrm>
    </dsp:sp>
    <dsp:sp modelId="{BA2BD6E0-61C6-455A-A9D0-C272D3B17417}">
      <dsp:nvSpPr>
        <dsp:cNvPr id="0" name=""/>
        <dsp:cNvSpPr/>
      </dsp:nvSpPr>
      <dsp:spPr>
        <a:xfrm>
          <a:off x="0" y="2762668"/>
          <a:ext cx="4706883" cy="615659"/>
        </a:xfrm>
        <a:prstGeom prst="rect">
          <a:avLst/>
        </a:prstGeom>
        <a:solidFill>
          <a:schemeClr val="accent1">
            <a:alpha val="90000"/>
            <a:tint val="40000"/>
            <a:hueOff val="0"/>
            <a:satOff val="0"/>
            <a:lumOff val="0"/>
            <a:alphaOff val="-16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chemeClr val="bg1">
                  <a:lumMod val="50000"/>
                </a:schemeClr>
              </a:solidFill>
              <a:latin typeface="Arial" panose="020B0604020202020204" pitchFamily="34" charset="0"/>
              <a:cs typeface="Arial" panose="020B0604020202020204" pitchFamily="34" charset="0"/>
            </a:rPr>
            <a:t>Valor: </a:t>
          </a:r>
          <a:r>
            <a:rPr lang="es-MX" sz="1600" kern="1200" dirty="0">
              <a:solidFill>
                <a:schemeClr val="bg1">
                  <a:lumMod val="50000"/>
                </a:schemeClr>
              </a:solidFill>
              <a:latin typeface="Arial" panose="020B0604020202020204" pitchFamily="34" charset="0"/>
              <a:cs typeface="Arial" panose="020B0604020202020204" pitchFamily="34" charset="0"/>
            </a:rPr>
            <a:t>$100.000.000 IVA INCLUIDO</a:t>
          </a:r>
          <a:endParaRPr lang="es-CO" sz="1600" kern="1200" dirty="0">
            <a:solidFill>
              <a:schemeClr val="bg1">
                <a:lumMod val="50000"/>
              </a:schemeClr>
            </a:solidFill>
            <a:latin typeface="Arial" panose="020B0604020202020204" pitchFamily="34" charset="0"/>
            <a:cs typeface="Arial" panose="020B0604020202020204" pitchFamily="34" charset="0"/>
          </a:endParaRPr>
        </a:p>
      </dsp:txBody>
      <dsp:txXfrm>
        <a:off x="0" y="2762668"/>
        <a:ext cx="4706883" cy="615659"/>
      </dsp:txXfrm>
    </dsp:sp>
    <dsp:sp modelId="{CE1BFC56-48D8-42C4-9471-6E208B6F0085}">
      <dsp:nvSpPr>
        <dsp:cNvPr id="0" name=""/>
        <dsp:cNvSpPr/>
      </dsp:nvSpPr>
      <dsp:spPr>
        <a:xfrm>
          <a:off x="4706883" y="2762668"/>
          <a:ext cx="4706883" cy="615659"/>
        </a:xfrm>
        <a:prstGeom prst="rect">
          <a:avLst/>
        </a:prstGeom>
        <a:solidFill>
          <a:schemeClr val="accent1">
            <a:alpha val="90000"/>
            <a:tint val="40000"/>
            <a:hueOff val="0"/>
            <a:satOff val="0"/>
            <a:lumOff val="0"/>
            <a:alphaOff val="-24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chemeClr val="bg1">
                  <a:lumMod val="50000"/>
                </a:schemeClr>
              </a:solidFill>
              <a:latin typeface="Arial" panose="020B0604020202020204" pitchFamily="34" charset="0"/>
              <a:cs typeface="Arial" panose="020B0604020202020204" pitchFamily="34" charset="0"/>
            </a:rPr>
            <a:t>Plazo: </a:t>
          </a:r>
          <a:r>
            <a:rPr lang="es-MX" sz="1600" kern="1200" dirty="0">
              <a:solidFill>
                <a:schemeClr val="bg1">
                  <a:lumMod val="50000"/>
                </a:schemeClr>
              </a:solidFill>
              <a:latin typeface="Arial" panose="020B0604020202020204" pitchFamily="34" charset="0"/>
              <a:cs typeface="Arial" panose="020B0604020202020204" pitchFamily="34" charset="0"/>
            </a:rPr>
            <a:t>CUATRO (4) MESES, del 01 de septiembre al 31 de diciembre de 2023</a:t>
          </a:r>
          <a:endParaRPr lang="es-CO" sz="1600" kern="1200" dirty="0">
            <a:solidFill>
              <a:schemeClr val="bg1">
                <a:lumMod val="50000"/>
              </a:schemeClr>
            </a:solidFill>
            <a:latin typeface="Arial" panose="020B0604020202020204" pitchFamily="34" charset="0"/>
            <a:cs typeface="Arial" panose="020B0604020202020204" pitchFamily="34" charset="0"/>
          </a:endParaRPr>
        </a:p>
      </dsp:txBody>
      <dsp:txXfrm>
        <a:off x="4706883" y="2762668"/>
        <a:ext cx="4706883" cy="615659"/>
      </dsp:txXfrm>
    </dsp:sp>
    <dsp:sp modelId="{899E4C7A-5DF0-4EB0-9504-32833FB98438}">
      <dsp:nvSpPr>
        <dsp:cNvPr id="0" name=""/>
        <dsp:cNvSpPr/>
      </dsp:nvSpPr>
      <dsp:spPr>
        <a:xfrm rot="10800000">
          <a:off x="0" y="0"/>
          <a:ext cx="9413766" cy="2059061"/>
        </a:xfrm>
        <a:prstGeom prst="upArrowCallou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s-MX" sz="2800" b="1" kern="1200" dirty="0">
              <a:solidFill>
                <a:srgbClr val="0D5084"/>
              </a:solidFill>
              <a:latin typeface="Arial" panose="020B0604020202020204" pitchFamily="34" charset="0"/>
              <a:cs typeface="Arial" panose="020B0604020202020204" pitchFamily="34" charset="0"/>
            </a:rPr>
            <a:t>Contrato N°23-1031-11-030-020 </a:t>
          </a:r>
          <a:endParaRPr lang="es-CO" sz="2800" kern="1200" dirty="0">
            <a:solidFill>
              <a:srgbClr val="0D5084"/>
            </a:solidFill>
            <a:latin typeface="Arial" panose="020B0604020202020204" pitchFamily="34" charset="0"/>
            <a:cs typeface="Arial" panose="020B0604020202020204" pitchFamily="34" charset="0"/>
          </a:endParaRPr>
        </a:p>
      </dsp:txBody>
      <dsp:txXfrm rot="-10800000">
        <a:off x="0" y="0"/>
        <a:ext cx="9413766" cy="722730"/>
      </dsp:txXfrm>
    </dsp:sp>
    <dsp:sp modelId="{A388C9A8-CFCE-4789-B95A-1552110DD26A}">
      <dsp:nvSpPr>
        <dsp:cNvPr id="0" name=""/>
        <dsp:cNvSpPr/>
      </dsp:nvSpPr>
      <dsp:spPr>
        <a:xfrm>
          <a:off x="0" y="723688"/>
          <a:ext cx="4706883" cy="615659"/>
        </a:xfrm>
        <a:prstGeom prst="rect">
          <a:avLst/>
        </a:prstGeom>
        <a:solidFill>
          <a:schemeClr val="accent1">
            <a:alpha val="90000"/>
            <a:tint val="40000"/>
            <a:hueOff val="0"/>
            <a:satOff val="0"/>
            <a:lumOff val="0"/>
            <a:alphaOff val="-32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chemeClr val="bg1">
                  <a:lumMod val="50000"/>
                </a:schemeClr>
              </a:solidFill>
              <a:latin typeface="Arial" panose="020B0604020202020204" pitchFamily="34" charset="0"/>
              <a:cs typeface="Arial" panose="020B0604020202020204" pitchFamily="34" charset="0"/>
            </a:rPr>
            <a:t>Tipo de contrato: </a:t>
          </a:r>
          <a:r>
            <a:rPr lang="es-MX" sz="1600" kern="1200" dirty="0">
              <a:solidFill>
                <a:schemeClr val="bg1">
                  <a:lumMod val="50000"/>
                </a:schemeClr>
              </a:solidFill>
              <a:latin typeface="Arial" panose="020B0604020202020204" pitchFamily="34" charset="0"/>
              <a:cs typeface="Arial" panose="020B0604020202020204" pitchFamily="34" charset="0"/>
            </a:rPr>
            <a:t>Prestación De Servicios</a:t>
          </a:r>
          <a:endParaRPr lang="es-CO" sz="1600" kern="1200" dirty="0">
            <a:solidFill>
              <a:schemeClr val="bg1">
                <a:lumMod val="50000"/>
              </a:schemeClr>
            </a:solidFill>
            <a:latin typeface="Arial" panose="020B0604020202020204" pitchFamily="34" charset="0"/>
            <a:cs typeface="Arial" panose="020B0604020202020204" pitchFamily="34" charset="0"/>
          </a:endParaRPr>
        </a:p>
      </dsp:txBody>
      <dsp:txXfrm>
        <a:off x="0" y="723688"/>
        <a:ext cx="4706883" cy="615659"/>
      </dsp:txXfrm>
    </dsp:sp>
    <dsp:sp modelId="{70E75605-A13D-459F-A382-1340E66EDB1E}">
      <dsp:nvSpPr>
        <dsp:cNvPr id="0" name=""/>
        <dsp:cNvSpPr/>
      </dsp:nvSpPr>
      <dsp:spPr>
        <a:xfrm>
          <a:off x="4706883" y="723688"/>
          <a:ext cx="4706883" cy="615659"/>
        </a:xfrm>
        <a:prstGeom prst="rect">
          <a:avLst/>
        </a:prstGeom>
        <a:solidFill>
          <a:schemeClr val="accent1">
            <a:alpha val="90000"/>
            <a:tint val="40000"/>
            <a:hueOff val="0"/>
            <a:satOff val="0"/>
            <a:lumOff val="0"/>
            <a:alphaOff val="-4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chemeClr val="bg1">
                  <a:lumMod val="50000"/>
                </a:schemeClr>
              </a:solidFill>
              <a:latin typeface="Arial" panose="020B0604020202020204" pitchFamily="34" charset="0"/>
              <a:cs typeface="Arial" panose="020B0604020202020204" pitchFamily="34" charset="0"/>
            </a:rPr>
            <a:t>Área de requerimiento</a:t>
          </a:r>
          <a:r>
            <a:rPr lang="es-MX" sz="1600" kern="1200" dirty="0">
              <a:solidFill>
                <a:schemeClr val="bg1">
                  <a:lumMod val="50000"/>
                </a:schemeClr>
              </a:solidFill>
              <a:latin typeface="Arial" panose="020B0604020202020204" pitchFamily="34" charset="0"/>
              <a:cs typeface="Arial" panose="020B0604020202020204" pitchFamily="34" charset="0"/>
            </a:rPr>
            <a:t>: administrativo</a:t>
          </a:r>
        </a:p>
        <a:p>
          <a:pPr marL="0" lvl="0" indent="0" algn="ctr" defTabSz="711200">
            <a:lnSpc>
              <a:spcPct val="90000"/>
            </a:lnSpc>
            <a:spcBef>
              <a:spcPct val="0"/>
            </a:spcBef>
            <a:spcAft>
              <a:spcPct val="35000"/>
            </a:spcAft>
            <a:buNone/>
          </a:pPr>
          <a:r>
            <a:rPr lang="es-MX" sz="1600" b="1" kern="1200" dirty="0">
              <a:solidFill>
                <a:schemeClr val="bg1">
                  <a:lumMod val="50000"/>
                </a:schemeClr>
              </a:solidFill>
              <a:latin typeface="Arial" panose="020B0604020202020204" pitchFamily="34" charset="0"/>
              <a:cs typeface="Arial" panose="020B0604020202020204" pitchFamily="34" charset="0"/>
            </a:rPr>
            <a:t>Modalidad:</a:t>
          </a:r>
          <a:r>
            <a:rPr lang="es-MX" sz="1600" kern="1200" dirty="0">
              <a:solidFill>
                <a:schemeClr val="bg1">
                  <a:lumMod val="50000"/>
                </a:schemeClr>
              </a:solidFill>
              <a:latin typeface="Arial" panose="020B0604020202020204" pitchFamily="34" charset="0"/>
              <a:cs typeface="Arial" panose="020B0604020202020204" pitchFamily="34" charset="0"/>
            </a:rPr>
            <a:t> contratación directa</a:t>
          </a:r>
          <a:endParaRPr lang="es-CO" sz="1600" kern="1200" dirty="0">
            <a:solidFill>
              <a:schemeClr val="bg1">
                <a:lumMod val="50000"/>
              </a:schemeClr>
            </a:solidFill>
            <a:latin typeface="Arial" panose="020B0604020202020204" pitchFamily="34" charset="0"/>
            <a:cs typeface="Arial" panose="020B0604020202020204" pitchFamily="34" charset="0"/>
          </a:endParaRPr>
        </a:p>
      </dsp:txBody>
      <dsp:txXfrm>
        <a:off x="4706883" y="723688"/>
        <a:ext cx="4706883" cy="6156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ABB28-EBE4-421F-92CA-F19D01AF4891}">
      <dsp:nvSpPr>
        <dsp:cNvPr id="0" name=""/>
        <dsp:cNvSpPr/>
      </dsp:nvSpPr>
      <dsp:spPr>
        <a:xfrm>
          <a:off x="840030" y="3424815"/>
          <a:ext cx="248265" cy="311794"/>
        </a:xfrm>
        <a:custGeom>
          <a:avLst/>
          <a:gdLst/>
          <a:ahLst/>
          <a:cxnLst/>
          <a:rect l="0" t="0" r="0" b="0"/>
          <a:pathLst>
            <a:path>
              <a:moveTo>
                <a:pt x="0" y="0"/>
              </a:moveTo>
              <a:lnTo>
                <a:pt x="124132" y="0"/>
              </a:lnTo>
              <a:lnTo>
                <a:pt x="124132" y="311794"/>
              </a:lnTo>
              <a:lnTo>
                <a:pt x="248265" y="311794"/>
              </a:lnTo>
            </a:path>
          </a:pathLst>
        </a:custGeom>
        <a:noFill/>
        <a:ln w="12700" cap="flat" cmpd="sng" algn="ctr">
          <a:solidFill>
            <a:srgbClr val="7A8C8E">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CO" sz="1400" b="1" kern="1200" dirty="0">
            <a:solidFill>
              <a:sysClr val="windowText" lastClr="000000"/>
            </a:solidFill>
            <a:latin typeface="Arial" panose="020B0604020202020204" pitchFamily="34" charset="0"/>
            <a:ea typeface="Verdana" panose="020B0604030504040204" pitchFamily="34" charset="0"/>
            <a:cs typeface="Arial" panose="020B0604020202020204" pitchFamily="34" charset="0"/>
          </a:endParaRPr>
        </a:p>
      </dsp:txBody>
      <dsp:txXfrm>
        <a:off x="954199" y="3570748"/>
        <a:ext cx="0" cy="0"/>
      </dsp:txXfrm>
    </dsp:sp>
    <dsp:sp modelId="{4EEAFFE8-99EF-42AC-8F81-6EC49C369F1C}">
      <dsp:nvSpPr>
        <dsp:cNvPr id="0" name=""/>
        <dsp:cNvSpPr/>
      </dsp:nvSpPr>
      <dsp:spPr>
        <a:xfrm>
          <a:off x="3779613" y="2985937"/>
          <a:ext cx="248265" cy="2623011"/>
        </a:xfrm>
        <a:custGeom>
          <a:avLst/>
          <a:gdLst/>
          <a:ahLst/>
          <a:cxnLst/>
          <a:rect l="0" t="0" r="0" b="0"/>
          <a:pathLst>
            <a:path>
              <a:moveTo>
                <a:pt x="0" y="0"/>
              </a:moveTo>
              <a:lnTo>
                <a:pt x="124132" y="0"/>
              </a:lnTo>
              <a:lnTo>
                <a:pt x="124132" y="2623011"/>
              </a:lnTo>
              <a:lnTo>
                <a:pt x="248265" y="2623011"/>
              </a:lnTo>
            </a:path>
          </a:pathLst>
        </a:custGeom>
        <a:noFill/>
        <a:ln w="12700" cap="flat" cmpd="sng" algn="ctr">
          <a:solidFill>
            <a:srgbClr val="84ACB6">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CO" sz="1400" b="1" kern="1200" dirty="0">
            <a:solidFill>
              <a:sysClr val="windowText" lastClr="000000"/>
            </a:solidFill>
            <a:latin typeface="Arial" panose="020B0604020202020204" pitchFamily="34" charset="0"/>
            <a:ea typeface="Verdana" panose="020B0604030504040204" pitchFamily="34" charset="0"/>
            <a:cs typeface="Arial" panose="020B0604020202020204" pitchFamily="34" charset="0"/>
          </a:endParaRPr>
        </a:p>
      </dsp:txBody>
      <dsp:txXfrm>
        <a:off x="3837877" y="4231574"/>
        <a:ext cx="0" cy="0"/>
      </dsp:txXfrm>
    </dsp:sp>
    <dsp:sp modelId="{FC5E2A6A-03F9-454D-8497-7DE50F3573EE}">
      <dsp:nvSpPr>
        <dsp:cNvPr id="0" name=""/>
        <dsp:cNvSpPr/>
      </dsp:nvSpPr>
      <dsp:spPr>
        <a:xfrm>
          <a:off x="3779613" y="2985937"/>
          <a:ext cx="248265" cy="2149945"/>
        </a:xfrm>
        <a:custGeom>
          <a:avLst/>
          <a:gdLst/>
          <a:ahLst/>
          <a:cxnLst/>
          <a:rect l="0" t="0" r="0" b="0"/>
          <a:pathLst>
            <a:path>
              <a:moveTo>
                <a:pt x="0" y="0"/>
              </a:moveTo>
              <a:lnTo>
                <a:pt x="124132" y="0"/>
              </a:lnTo>
              <a:lnTo>
                <a:pt x="124132" y="2149945"/>
              </a:lnTo>
              <a:lnTo>
                <a:pt x="248265" y="2149945"/>
              </a:lnTo>
            </a:path>
          </a:pathLst>
        </a:custGeom>
        <a:noFill/>
        <a:ln w="12700" cap="flat" cmpd="sng" algn="ctr">
          <a:solidFill>
            <a:srgbClr val="84ACB6">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CO" sz="1400" b="1" kern="1200" dirty="0">
            <a:solidFill>
              <a:sysClr val="windowText" lastClr="000000"/>
            </a:solidFill>
            <a:latin typeface="Arial" panose="020B0604020202020204" pitchFamily="34" charset="0"/>
            <a:ea typeface="Verdana" panose="020B0604030504040204" pitchFamily="34" charset="0"/>
            <a:cs typeface="Arial" panose="020B0604020202020204" pitchFamily="34" charset="0"/>
          </a:endParaRPr>
        </a:p>
      </dsp:txBody>
      <dsp:txXfrm>
        <a:off x="3849640" y="4006804"/>
        <a:ext cx="0" cy="0"/>
      </dsp:txXfrm>
    </dsp:sp>
    <dsp:sp modelId="{58FFBF4F-A76D-412C-9269-BC56428C4763}">
      <dsp:nvSpPr>
        <dsp:cNvPr id="0" name=""/>
        <dsp:cNvSpPr/>
      </dsp:nvSpPr>
      <dsp:spPr>
        <a:xfrm>
          <a:off x="3779613" y="2985937"/>
          <a:ext cx="278863" cy="1651045"/>
        </a:xfrm>
        <a:custGeom>
          <a:avLst/>
          <a:gdLst/>
          <a:ahLst/>
          <a:cxnLst/>
          <a:rect l="0" t="0" r="0" b="0"/>
          <a:pathLst>
            <a:path>
              <a:moveTo>
                <a:pt x="0" y="0"/>
              </a:moveTo>
              <a:lnTo>
                <a:pt x="139431" y="0"/>
              </a:lnTo>
              <a:lnTo>
                <a:pt x="139431" y="1651045"/>
              </a:lnTo>
              <a:lnTo>
                <a:pt x="278863" y="1651045"/>
              </a:lnTo>
            </a:path>
          </a:pathLst>
        </a:custGeom>
        <a:noFill/>
        <a:ln w="12700" cap="flat" cmpd="sng" algn="ctr">
          <a:solidFill>
            <a:srgbClr val="84ACB6">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CO" sz="1400" b="1" kern="1200" dirty="0">
            <a:solidFill>
              <a:sysClr val="windowText" lastClr="000000"/>
            </a:solidFill>
            <a:latin typeface="Arial" panose="020B0604020202020204" pitchFamily="34" charset="0"/>
            <a:ea typeface="Verdana" panose="020B0604030504040204" pitchFamily="34" charset="0"/>
            <a:cs typeface="Arial" panose="020B0604020202020204" pitchFamily="34" charset="0"/>
          </a:endParaRPr>
        </a:p>
      </dsp:txBody>
      <dsp:txXfrm>
        <a:off x="3877184" y="3769599"/>
        <a:ext cx="0" cy="0"/>
      </dsp:txXfrm>
    </dsp:sp>
    <dsp:sp modelId="{8BC01A8F-0C23-4703-93B6-7104073695CE}">
      <dsp:nvSpPr>
        <dsp:cNvPr id="0" name=""/>
        <dsp:cNvSpPr/>
      </dsp:nvSpPr>
      <dsp:spPr>
        <a:xfrm>
          <a:off x="3779613" y="2985937"/>
          <a:ext cx="278863" cy="1177979"/>
        </a:xfrm>
        <a:custGeom>
          <a:avLst/>
          <a:gdLst/>
          <a:ahLst/>
          <a:cxnLst/>
          <a:rect l="0" t="0" r="0" b="0"/>
          <a:pathLst>
            <a:path>
              <a:moveTo>
                <a:pt x="0" y="0"/>
              </a:moveTo>
              <a:lnTo>
                <a:pt x="139431" y="0"/>
              </a:lnTo>
              <a:lnTo>
                <a:pt x="139431" y="1177979"/>
              </a:lnTo>
              <a:lnTo>
                <a:pt x="278863" y="1177979"/>
              </a:lnTo>
            </a:path>
          </a:pathLst>
        </a:custGeom>
        <a:noFill/>
        <a:ln w="12700" cap="flat" cmpd="sng" algn="ctr">
          <a:solidFill>
            <a:srgbClr val="84ACB6">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CO" sz="1400" b="1" kern="1200" dirty="0">
            <a:solidFill>
              <a:sysClr val="windowText" lastClr="000000"/>
            </a:solidFill>
            <a:latin typeface="Arial" panose="020B0604020202020204" pitchFamily="34" charset="0"/>
            <a:ea typeface="Verdana" panose="020B0604030504040204" pitchFamily="34" charset="0"/>
            <a:cs typeface="Arial" panose="020B0604020202020204" pitchFamily="34" charset="0"/>
          </a:endParaRPr>
        </a:p>
      </dsp:txBody>
      <dsp:txXfrm>
        <a:off x="3888781" y="3544663"/>
        <a:ext cx="0" cy="0"/>
      </dsp:txXfrm>
    </dsp:sp>
    <dsp:sp modelId="{DADD0E67-C376-400E-A3B2-435AC3AE4C9F}">
      <dsp:nvSpPr>
        <dsp:cNvPr id="0" name=""/>
        <dsp:cNvSpPr/>
      </dsp:nvSpPr>
      <dsp:spPr>
        <a:xfrm>
          <a:off x="3779613" y="2985937"/>
          <a:ext cx="278863" cy="704913"/>
        </a:xfrm>
        <a:custGeom>
          <a:avLst/>
          <a:gdLst/>
          <a:ahLst/>
          <a:cxnLst/>
          <a:rect l="0" t="0" r="0" b="0"/>
          <a:pathLst>
            <a:path>
              <a:moveTo>
                <a:pt x="0" y="0"/>
              </a:moveTo>
              <a:lnTo>
                <a:pt x="139431" y="0"/>
              </a:lnTo>
              <a:lnTo>
                <a:pt x="139431" y="704913"/>
              </a:lnTo>
              <a:lnTo>
                <a:pt x="278863" y="704913"/>
              </a:lnTo>
            </a:path>
          </a:pathLst>
        </a:custGeom>
        <a:noFill/>
        <a:ln w="12700" cap="flat" cmpd="sng" algn="ctr">
          <a:solidFill>
            <a:srgbClr val="84ACB6">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CO" sz="1400" b="1" kern="1200" dirty="0">
            <a:solidFill>
              <a:sysClr val="windowText" lastClr="000000"/>
            </a:solidFill>
            <a:latin typeface="Arial" panose="020B0604020202020204" pitchFamily="34" charset="0"/>
            <a:ea typeface="Verdana" panose="020B0604030504040204" pitchFamily="34" charset="0"/>
            <a:cs typeface="Arial" panose="020B0604020202020204" pitchFamily="34" charset="0"/>
          </a:endParaRPr>
        </a:p>
      </dsp:txBody>
      <dsp:txXfrm>
        <a:off x="3900093" y="3319442"/>
        <a:ext cx="0" cy="0"/>
      </dsp:txXfrm>
    </dsp:sp>
    <dsp:sp modelId="{96463F9F-7A51-4190-9070-50F1F864EE43}">
      <dsp:nvSpPr>
        <dsp:cNvPr id="0" name=""/>
        <dsp:cNvSpPr/>
      </dsp:nvSpPr>
      <dsp:spPr>
        <a:xfrm>
          <a:off x="3779613" y="2985937"/>
          <a:ext cx="278863" cy="231847"/>
        </a:xfrm>
        <a:custGeom>
          <a:avLst/>
          <a:gdLst/>
          <a:ahLst/>
          <a:cxnLst/>
          <a:rect l="0" t="0" r="0" b="0"/>
          <a:pathLst>
            <a:path>
              <a:moveTo>
                <a:pt x="0" y="0"/>
              </a:moveTo>
              <a:lnTo>
                <a:pt x="139431" y="0"/>
              </a:lnTo>
              <a:lnTo>
                <a:pt x="139431" y="231847"/>
              </a:lnTo>
              <a:lnTo>
                <a:pt x="278863" y="231847"/>
              </a:lnTo>
            </a:path>
          </a:pathLst>
        </a:custGeom>
        <a:noFill/>
        <a:ln w="12700" cap="flat" cmpd="sng" algn="ctr">
          <a:solidFill>
            <a:srgbClr val="84ACB6">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CO" sz="1400" b="1" kern="1200" dirty="0">
            <a:solidFill>
              <a:sysClr val="windowText" lastClr="000000"/>
            </a:solidFill>
            <a:latin typeface="Arial" panose="020B0604020202020204" pitchFamily="34" charset="0"/>
            <a:ea typeface="Verdana" panose="020B0604030504040204" pitchFamily="34" charset="0"/>
            <a:cs typeface="Arial" panose="020B0604020202020204" pitchFamily="34" charset="0"/>
          </a:endParaRPr>
        </a:p>
      </dsp:txBody>
      <dsp:txXfrm>
        <a:off x="3909978" y="3092794"/>
        <a:ext cx="0" cy="0"/>
      </dsp:txXfrm>
    </dsp:sp>
    <dsp:sp modelId="{0AE65DE4-1341-47CE-B000-5C991D5A691E}">
      <dsp:nvSpPr>
        <dsp:cNvPr id="0" name=""/>
        <dsp:cNvSpPr/>
      </dsp:nvSpPr>
      <dsp:spPr>
        <a:xfrm>
          <a:off x="3779613" y="2744719"/>
          <a:ext cx="278863" cy="241218"/>
        </a:xfrm>
        <a:custGeom>
          <a:avLst/>
          <a:gdLst/>
          <a:ahLst/>
          <a:cxnLst/>
          <a:rect l="0" t="0" r="0" b="0"/>
          <a:pathLst>
            <a:path>
              <a:moveTo>
                <a:pt x="0" y="241218"/>
              </a:moveTo>
              <a:lnTo>
                <a:pt x="139431" y="241218"/>
              </a:lnTo>
              <a:lnTo>
                <a:pt x="139431" y="0"/>
              </a:lnTo>
              <a:lnTo>
                <a:pt x="278863" y="0"/>
              </a:lnTo>
            </a:path>
          </a:pathLst>
        </a:custGeom>
        <a:noFill/>
        <a:ln w="12700" cap="flat" cmpd="sng" algn="ctr">
          <a:solidFill>
            <a:srgbClr val="84ACB6">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CO" sz="1400" b="1" kern="1200" dirty="0">
            <a:solidFill>
              <a:sysClr val="windowText" lastClr="000000"/>
            </a:solidFill>
            <a:latin typeface="Arial" panose="020B0604020202020204" pitchFamily="34" charset="0"/>
            <a:ea typeface="Verdana" panose="020B0604030504040204" pitchFamily="34" charset="0"/>
            <a:cs typeface="Arial" panose="020B0604020202020204" pitchFamily="34" charset="0"/>
          </a:endParaRPr>
        </a:p>
      </dsp:txBody>
      <dsp:txXfrm>
        <a:off x="3909827" y="2856110"/>
        <a:ext cx="0" cy="0"/>
      </dsp:txXfrm>
    </dsp:sp>
    <dsp:sp modelId="{FB464FB5-4042-4FA0-93AA-7A0542C2376B}">
      <dsp:nvSpPr>
        <dsp:cNvPr id="0" name=""/>
        <dsp:cNvSpPr/>
      </dsp:nvSpPr>
      <dsp:spPr>
        <a:xfrm>
          <a:off x="3779613" y="2271653"/>
          <a:ext cx="278863" cy="714284"/>
        </a:xfrm>
        <a:custGeom>
          <a:avLst/>
          <a:gdLst/>
          <a:ahLst/>
          <a:cxnLst/>
          <a:rect l="0" t="0" r="0" b="0"/>
          <a:pathLst>
            <a:path>
              <a:moveTo>
                <a:pt x="0" y="714284"/>
              </a:moveTo>
              <a:lnTo>
                <a:pt x="139431" y="714284"/>
              </a:lnTo>
              <a:lnTo>
                <a:pt x="139431" y="0"/>
              </a:lnTo>
              <a:lnTo>
                <a:pt x="278863" y="0"/>
              </a:lnTo>
            </a:path>
          </a:pathLst>
        </a:custGeom>
        <a:noFill/>
        <a:ln w="12700" cap="flat" cmpd="sng" algn="ctr">
          <a:solidFill>
            <a:srgbClr val="84ACB6">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CO" sz="1400" b="1" kern="1200" dirty="0">
            <a:solidFill>
              <a:sysClr val="windowText" lastClr="000000"/>
            </a:solidFill>
            <a:latin typeface="Arial" panose="020B0604020202020204" pitchFamily="34" charset="0"/>
            <a:ea typeface="Verdana" panose="020B0604030504040204" pitchFamily="34" charset="0"/>
            <a:cs typeface="Arial" panose="020B0604020202020204" pitchFamily="34" charset="0"/>
          </a:endParaRPr>
        </a:p>
      </dsp:txBody>
      <dsp:txXfrm>
        <a:off x="3899875" y="2609625"/>
        <a:ext cx="0" cy="0"/>
      </dsp:txXfrm>
    </dsp:sp>
    <dsp:sp modelId="{72B14904-1D5C-4F2D-BCDE-C5E770305760}">
      <dsp:nvSpPr>
        <dsp:cNvPr id="0" name=""/>
        <dsp:cNvSpPr/>
      </dsp:nvSpPr>
      <dsp:spPr>
        <a:xfrm>
          <a:off x="3779613" y="1798587"/>
          <a:ext cx="278863" cy="1187350"/>
        </a:xfrm>
        <a:custGeom>
          <a:avLst/>
          <a:gdLst/>
          <a:ahLst/>
          <a:cxnLst/>
          <a:rect l="0" t="0" r="0" b="0"/>
          <a:pathLst>
            <a:path>
              <a:moveTo>
                <a:pt x="0" y="1187350"/>
              </a:moveTo>
              <a:lnTo>
                <a:pt x="139431" y="1187350"/>
              </a:lnTo>
              <a:lnTo>
                <a:pt x="139431" y="0"/>
              </a:lnTo>
              <a:lnTo>
                <a:pt x="278863" y="0"/>
              </a:lnTo>
            </a:path>
          </a:pathLst>
        </a:custGeom>
        <a:noFill/>
        <a:ln w="12700" cap="flat" cmpd="sng" algn="ctr">
          <a:solidFill>
            <a:srgbClr val="84ACB6">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CO" sz="1400" b="1" kern="1200" dirty="0">
            <a:solidFill>
              <a:sysClr val="windowText" lastClr="000000"/>
            </a:solidFill>
            <a:latin typeface="Arial" panose="020B0604020202020204" pitchFamily="34" charset="0"/>
            <a:ea typeface="Verdana" panose="020B0604030504040204" pitchFamily="34" charset="0"/>
            <a:cs typeface="Arial" panose="020B0604020202020204" pitchFamily="34" charset="0"/>
          </a:endParaRPr>
        </a:p>
      </dsp:txBody>
      <dsp:txXfrm>
        <a:off x="3888553" y="2361770"/>
        <a:ext cx="0" cy="0"/>
      </dsp:txXfrm>
    </dsp:sp>
    <dsp:sp modelId="{BF8CC04E-9A59-4CF1-8445-A0C7A8765501}">
      <dsp:nvSpPr>
        <dsp:cNvPr id="0" name=""/>
        <dsp:cNvSpPr/>
      </dsp:nvSpPr>
      <dsp:spPr>
        <a:xfrm>
          <a:off x="6749794" y="1022120"/>
          <a:ext cx="217666" cy="91440"/>
        </a:xfrm>
        <a:custGeom>
          <a:avLst/>
          <a:gdLst/>
          <a:ahLst/>
          <a:cxnLst/>
          <a:rect l="0" t="0" r="0" b="0"/>
          <a:pathLst>
            <a:path>
              <a:moveTo>
                <a:pt x="0" y="45720"/>
              </a:moveTo>
              <a:lnTo>
                <a:pt x="108833" y="45720"/>
              </a:lnTo>
              <a:lnTo>
                <a:pt x="108833" y="71553"/>
              </a:lnTo>
              <a:lnTo>
                <a:pt x="217666" y="71553"/>
              </a:lnTo>
            </a:path>
          </a:pathLst>
        </a:custGeom>
        <a:noFill/>
        <a:ln w="12700" cap="flat" cmpd="sng" algn="ctr">
          <a:solidFill>
            <a:srgbClr val="2683C6">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CO" sz="1400" b="1" kern="1200" dirty="0">
            <a:solidFill>
              <a:sysClr val="windowText" lastClr="000000"/>
            </a:solidFill>
            <a:latin typeface="Arial" panose="020B0604020202020204" pitchFamily="34" charset="0"/>
            <a:ea typeface="Verdana" panose="020B0604030504040204" pitchFamily="34" charset="0"/>
            <a:cs typeface="Arial" panose="020B0604020202020204" pitchFamily="34" charset="0"/>
          </a:endParaRPr>
        </a:p>
      </dsp:txBody>
      <dsp:txXfrm>
        <a:off x="6853147" y="1062360"/>
        <a:ext cx="0" cy="0"/>
      </dsp:txXfrm>
    </dsp:sp>
    <dsp:sp modelId="{63CB3912-7A81-4BC2-BDC5-87E3DF6F8742}">
      <dsp:nvSpPr>
        <dsp:cNvPr id="0" name=""/>
        <dsp:cNvSpPr/>
      </dsp:nvSpPr>
      <dsp:spPr>
        <a:xfrm>
          <a:off x="3779613" y="1067840"/>
          <a:ext cx="278863" cy="1918097"/>
        </a:xfrm>
        <a:custGeom>
          <a:avLst/>
          <a:gdLst/>
          <a:ahLst/>
          <a:cxnLst/>
          <a:rect l="0" t="0" r="0" b="0"/>
          <a:pathLst>
            <a:path>
              <a:moveTo>
                <a:pt x="0" y="1918097"/>
              </a:moveTo>
              <a:lnTo>
                <a:pt x="139431" y="1918097"/>
              </a:lnTo>
              <a:lnTo>
                <a:pt x="139431" y="0"/>
              </a:lnTo>
              <a:lnTo>
                <a:pt x="278863" y="0"/>
              </a:lnTo>
            </a:path>
          </a:pathLst>
        </a:custGeom>
        <a:noFill/>
        <a:ln w="12700" cap="flat" cmpd="sng" algn="ctr">
          <a:solidFill>
            <a:srgbClr val="84ACB6">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CO" sz="1400" b="1" kern="1200" dirty="0">
            <a:solidFill>
              <a:sysClr val="windowText" lastClr="000000"/>
            </a:solidFill>
            <a:latin typeface="Arial" panose="020B0604020202020204" pitchFamily="34" charset="0"/>
            <a:ea typeface="Verdana" panose="020B0604030504040204" pitchFamily="34" charset="0"/>
            <a:cs typeface="Arial" panose="020B0604020202020204" pitchFamily="34" charset="0"/>
          </a:endParaRPr>
        </a:p>
      </dsp:txBody>
      <dsp:txXfrm>
        <a:off x="3870588" y="1978432"/>
        <a:ext cx="0" cy="0"/>
      </dsp:txXfrm>
    </dsp:sp>
    <dsp:sp modelId="{F20B147E-A7F3-414B-ADAB-D143CBA3B13F}">
      <dsp:nvSpPr>
        <dsp:cNvPr id="0" name=""/>
        <dsp:cNvSpPr/>
      </dsp:nvSpPr>
      <dsp:spPr>
        <a:xfrm>
          <a:off x="3779613" y="337093"/>
          <a:ext cx="278863" cy="2648844"/>
        </a:xfrm>
        <a:custGeom>
          <a:avLst/>
          <a:gdLst/>
          <a:ahLst/>
          <a:cxnLst/>
          <a:rect l="0" t="0" r="0" b="0"/>
          <a:pathLst>
            <a:path>
              <a:moveTo>
                <a:pt x="0" y="2648844"/>
              </a:moveTo>
              <a:lnTo>
                <a:pt x="139431" y="2648844"/>
              </a:lnTo>
              <a:lnTo>
                <a:pt x="139431" y="0"/>
              </a:lnTo>
              <a:lnTo>
                <a:pt x="278863" y="0"/>
              </a:lnTo>
            </a:path>
          </a:pathLst>
        </a:custGeom>
        <a:noFill/>
        <a:ln w="12700" cap="flat" cmpd="sng" algn="ctr">
          <a:solidFill>
            <a:srgbClr val="84ACB6">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CO" sz="1400" b="1" kern="1200" dirty="0">
            <a:solidFill>
              <a:sysClr val="windowText" lastClr="000000"/>
            </a:solidFill>
            <a:latin typeface="Arial" panose="020B0604020202020204" pitchFamily="34" charset="0"/>
            <a:ea typeface="Verdana" panose="020B0604030504040204" pitchFamily="34" charset="0"/>
            <a:cs typeface="Arial" panose="020B0604020202020204" pitchFamily="34" charset="0"/>
          </a:endParaRPr>
        </a:p>
      </dsp:txBody>
      <dsp:txXfrm>
        <a:off x="3852458" y="1594928"/>
        <a:ext cx="0" cy="0"/>
      </dsp:txXfrm>
    </dsp:sp>
    <dsp:sp modelId="{0F294F2F-8E35-4894-A692-072C1AA19167}">
      <dsp:nvSpPr>
        <dsp:cNvPr id="0" name=""/>
        <dsp:cNvSpPr/>
      </dsp:nvSpPr>
      <dsp:spPr>
        <a:xfrm>
          <a:off x="840030" y="2985937"/>
          <a:ext cx="248265" cy="438878"/>
        </a:xfrm>
        <a:custGeom>
          <a:avLst/>
          <a:gdLst/>
          <a:ahLst/>
          <a:cxnLst/>
          <a:rect l="0" t="0" r="0" b="0"/>
          <a:pathLst>
            <a:path>
              <a:moveTo>
                <a:pt x="0" y="438878"/>
              </a:moveTo>
              <a:lnTo>
                <a:pt x="124132" y="438878"/>
              </a:lnTo>
              <a:lnTo>
                <a:pt x="124132" y="0"/>
              </a:lnTo>
              <a:lnTo>
                <a:pt x="248265" y="0"/>
              </a:lnTo>
            </a:path>
          </a:pathLst>
        </a:custGeom>
        <a:noFill/>
        <a:ln w="12700" cap="flat" cmpd="sng" algn="ctr">
          <a:solidFill>
            <a:srgbClr val="7A8C8E">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CO" sz="1400" b="1" kern="1200" dirty="0">
            <a:solidFill>
              <a:sysClr val="windowText" lastClr="000000"/>
            </a:solidFill>
            <a:latin typeface="Arial" panose="020B0604020202020204" pitchFamily="34" charset="0"/>
            <a:ea typeface="Verdana" panose="020B0604030504040204" pitchFamily="34" charset="0"/>
            <a:cs typeface="Arial" panose="020B0604020202020204" pitchFamily="34" charset="0"/>
          </a:endParaRPr>
        </a:p>
      </dsp:txBody>
      <dsp:txXfrm>
        <a:off x="951557" y="3192770"/>
        <a:ext cx="0" cy="0"/>
      </dsp:txXfrm>
    </dsp:sp>
    <dsp:sp modelId="{3EF767ED-9912-451E-A685-6306F6D61873}">
      <dsp:nvSpPr>
        <dsp:cNvPr id="0" name=""/>
        <dsp:cNvSpPr/>
      </dsp:nvSpPr>
      <dsp:spPr>
        <a:xfrm rot="16200000">
          <a:off x="-2398465" y="3008103"/>
          <a:ext cx="5643568" cy="833425"/>
        </a:xfrm>
        <a:prstGeom prst="rect">
          <a:avLst/>
        </a:prstGeom>
        <a:solidFill>
          <a:srgbClr val="58B6C0">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CO" sz="1400" b="1" kern="1200" dirty="0">
              <a:solidFill>
                <a:sysClr val="windowText" lastClr="000000"/>
              </a:solidFill>
              <a:latin typeface="Arial" panose="020B0604020202020204" pitchFamily="34" charset="0"/>
              <a:ea typeface="Verdana" panose="020B0604030504040204" pitchFamily="34" charset="0"/>
              <a:cs typeface="Arial" panose="020B0604020202020204" pitchFamily="34" charset="0"/>
            </a:rPr>
            <a:t>Sistema de administración de riesgo integral </a:t>
          </a:r>
        </a:p>
      </dsp:txBody>
      <dsp:txXfrm>
        <a:off x="-2398465" y="3008103"/>
        <a:ext cx="5643568" cy="833425"/>
      </dsp:txXfrm>
    </dsp:sp>
    <dsp:sp modelId="{22111790-B498-4FA8-80ED-0EDCE80AA9CE}">
      <dsp:nvSpPr>
        <dsp:cNvPr id="0" name=""/>
        <dsp:cNvSpPr/>
      </dsp:nvSpPr>
      <dsp:spPr>
        <a:xfrm>
          <a:off x="1088295" y="2721450"/>
          <a:ext cx="2691317" cy="528974"/>
        </a:xfrm>
        <a:prstGeom prst="rect">
          <a:avLst/>
        </a:prstGeom>
        <a:solidFill>
          <a:srgbClr val="7A8C8E">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CO" sz="1400" b="1" kern="1200" dirty="0">
              <a:solidFill>
                <a:sysClr val="windowText" lastClr="000000"/>
              </a:solidFill>
              <a:latin typeface="Arial" panose="020B0604020202020204" pitchFamily="34" charset="0"/>
              <a:ea typeface="Verdana" panose="020B0604030504040204" pitchFamily="34" charset="0"/>
              <a:cs typeface="Arial" panose="020B0604020202020204" pitchFamily="34" charset="0"/>
            </a:rPr>
            <a:t>Gobierno corporativo</a:t>
          </a:r>
        </a:p>
      </dsp:txBody>
      <dsp:txXfrm>
        <a:off x="1088295" y="2721450"/>
        <a:ext cx="2691317" cy="528974"/>
      </dsp:txXfrm>
    </dsp:sp>
    <dsp:sp modelId="{0086CBE7-DBCF-440A-A494-ED4E1586847F}">
      <dsp:nvSpPr>
        <dsp:cNvPr id="0" name=""/>
        <dsp:cNvSpPr/>
      </dsp:nvSpPr>
      <dsp:spPr>
        <a:xfrm>
          <a:off x="4058477" y="147866"/>
          <a:ext cx="2691317" cy="378452"/>
        </a:xfrm>
        <a:prstGeom prst="rect">
          <a:avLst/>
        </a:prstGeom>
        <a:solidFill>
          <a:srgbClr val="84ACB6">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CO" sz="1400" b="1" kern="1200" dirty="0">
              <a:solidFill>
                <a:sysClr val="windowText" lastClr="000000"/>
              </a:solidFill>
              <a:latin typeface="Arial" panose="020B0604020202020204" pitchFamily="34" charset="0"/>
              <a:ea typeface="Verdana" panose="020B0604030504040204" pitchFamily="34" charset="0"/>
              <a:cs typeface="Arial" panose="020B0604020202020204" pitchFamily="34" charset="0"/>
            </a:rPr>
            <a:t>R.LA/FT-PADM</a:t>
          </a:r>
        </a:p>
      </dsp:txBody>
      <dsp:txXfrm>
        <a:off x="4058477" y="147866"/>
        <a:ext cx="2691317" cy="378452"/>
      </dsp:txXfrm>
    </dsp:sp>
    <dsp:sp modelId="{67042F20-2458-4748-A6F1-5B47C10E4DA3}">
      <dsp:nvSpPr>
        <dsp:cNvPr id="0" name=""/>
        <dsp:cNvSpPr/>
      </dsp:nvSpPr>
      <dsp:spPr>
        <a:xfrm>
          <a:off x="4058477" y="620932"/>
          <a:ext cx="2691317" cy="893814"/>
        </a:xfrm>
        <a:prstGeom prst="rect">
          <a:avLst/>
        </a:prstGeom>
        <a:solidFill>
          <a:srgbClr val="84ACB6">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CO" sz="1400" b="1" kern="1200" dirty="0">
              <a:solidFill>
                <a:sysClr val="windowText" lastClr="000000"/>
              </a:solidFill>
              <a:latin typeface="Arial" panose="020B0604020202020204" pitchFamily="34" charset="0"/>
              <a:ea typeface="Verdana" panose="020B0604030504040204" pitchFamily="34" charset="0"/>
              <a:cs typeface="Arial" panose="020B0604020202020204" pitchFamily="34" charset="0"/>
            </a:rPr>
            <a:t>SICOF</a:t>
          </a:r>
        </a:p>
        <a:p>
          <a:pPr marL="0" lvl="0" indent="0" algn="ctr" defTabSz="622300">
            <a:lnSpc>
              <a:spcPct val="90000"/>
            </a:lnSpc>
            <a:spcBef>
              <a:spcPct val="0"/>
            </a:spcBef>
            <a:spcAft>
              <a:spcPct val="35000"/>
            </a:spcAft>
            <a:buNone/>
          </a:pPr>
          <a:r>
            <a:rPr lang="es-CO" sz="1400" b="1" kern="1200" dirty="0">
              <a:solidFill>
                <a:sysClr val="windowText" lastClr="000000"/>
              </a:solidFill>
              <a:latin typeface="Arial" panose="020B0604020202020204" pitchFamily="34" charset="0"/>
              <a:ea typeface="Verdana" panose="020B0604030504040204" pitchFamily="34" charset="0"/>
              <a:cs typeface="Arial" panose="020B0604020202020204" pitchFamily="34" charset="0"/>
            </a:rPr>
            <a:t>(Corrupción – Opacidad – Fraude)</a:t>
          </a:r>
        </a:p>
      </dsp:txBody>
      <dsp:txXfrm>
        <a:off x="4058477" y="620932"/>
        <a:ext cx="2691317" cy="893814"/>
      </dsp:txXfrm>
    </dsp:sp>
    <dsp:sp modelId="{8FAB0717-D477-4A2F-90A7-11C7AFBC71A2}">
      <dsp:nvSpPr>
        <dsp:cNvPr id="0" name=""/>
        <dsp:cNvSpPr/>
      </dsp:nvSpPr>
      <dsp:spPr>
        <a:xfrm>
          <a:off x="6967460" y="783991"/>
          <a:ext cx="1888403" cy="619364"/>
        </a:xfrm>
        <a:prstGeom prst="rect">
          <a:avLst/>
        </a:prstGeom>
        <a:solidFill>
          <a:srgbClr val="2683C6">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CO" sz="1400" b="1" kern="1200" dirty="0">
              <a:solidFill>
                <a:sysClr val="windowText" lastClr="000000"/>
              </a:solidFill>
              <a:latin typeface="Arial" panose="020B0604020202020204" pitchFamily="34" charset="0"/>
              <a:ea typeface="Verdana" panose="020B0604030504040204" pitchFamily="34" charset="0"/>
              <a:cs typeface="Arial" panose="020B0604020202020204" pitchFamily="34" charset="0"/>
            </a:rPr>
            <a:t> Programa de transparencia y ética empresarial-PTEE</a:t>
          </a:r>
        </a:p>
      </dsp:txBody>
      <dsp:txXfrm>
        <a:off x="6967460" y="783991"/>
        <a:ext cx="1888403" cy="619364"/>
      </dsp:txXfrm>
    </dsp:sp>
    <dsp:sp modelId="{278C5794-E085-434C-BA19-8B6A9BDBB662}">
      <dsp:nvSpPr>
        <dsp:cNvPr id="0" name=""/>
        <dsp:cNvSpPr/>
      </dsp:nvSpPr>
      <dsp:spPr>
        <a:xfrm>
          <a:off x="4058477" y="1609360"/>
          <a:ext cx="2691317" cy="378452"/>
        </a:xfrm>
        <a:prstGeom prst="rect">
          <a:avLst/>
        </a:prstGeom>
        <a:solidFill>
          <a:srgbClr val="84ACB6">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CO" sz="1400" b="1" kern="1200" dirty="0">
              <a:solidFill>
                <a:sysClr val="windowText" lastClr="000000"/>
              </a:solidFill>
              <a:latin typeface="Arial" panose="020B0604020202020204" pitchFamily="34" charset="0"/>
              <a:ea typeface="Verdana" panose="020B0604030504040204" pitchFamily="34" charset="0"/>
              <a:cs typeface="Arial" panose="020B0604020202020204" pitchFamily="34" charset="0"/>
            </a:rPr>
            <a:t>R. operacional</a:t>
          </a:r>
        </a:p>
      </dsp:txBody>
      <dsp:txXfrm>
        <a:off x="4058477" y="1609360"/>
        <a:ext cx="2691317" cy="378452"/>
      </dsp:txXfrm>
    </dsp:sp>
    <dsp:sp modelId="{366E4508-1FB1-4DE4-B49C-6AEF02801CA5}">
      <dsp:nvSpPr>
        <dsp:cNvPr id="0" name=""/>
        <dsp:cNvSpPr/>
      </dsp:nvSpPr>
      <dsp:spPr>
        <a:xfrm>
          <a:off x="4058477" y="2082426"/>
          <a:ext cx="2691317" cy="378452"/>
        </a:xfrm>
        <a:prstGeom prst="rect">
          <a:avLst/>
        </a:prstGeom>
        <a:solidFill>
          <a:srgbClr val="84ACB6">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CO" sz="1400" b="1" kern="1200" dirty="0">
              <a:solidFill>
                <a:sysClr val="windowText" lastClr="000000"/>
              </a:solidFill>
              <a:latin typeface="Arial" panose="020B0604020202020204" pitchFamily="34" charset="0"/>
              <a:ea typeface="Verdana" panose="020B0604030504040204" pitchFamily="34" charset="0"/>
              <a:cs typeface="Arial" panose="020B0604020202020204" pitchFamily="34" charset="0"/>
            </a:rPr>
            <a:t>R. en salud</a:t>
          </a:r>
        </a:p>
      </dsp:txBody>
      <dsp:txXfrm>
        <a:off x="4058477" y="2082426"/>
        <a:ext cx="2691317" cy="378452"/>
      </dsp:txXfrm>
    </dsp:sp>
    <dsp:sp modelId="{BBBE600D-FDF5-40F9-BBC7-180BF50ED328}">
      <dsp:nvSpPr>
        <dsp:cNvPr id="0" name=""/>
        <dsp:cNvSpPr/>
      </dsp:nvSpPr>
      <dsp:spPr>
        <a:xfrm>
          <a:off x="4058477" y="2555492"/>
          <a:ext cx="2691317" cy="378452"/>
        </a:xfrm>
        <a:prstGeom prst="rect">
          <a:avLst/>
        </a:prstGeom>
        <a:solidFill>
          <a:srgbClr val="84ACB6">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CO" sz="1400" b="1" kern="1200" dirty="0">
              <a:solidFill>
                <a:sysClr val="windowText" lastClr="000000"/>
              </a:solidFill>
              <a:latin typeface="Arial" panose="020B0604020202020204" pitchFamily="34" charset="0"/>
              <a:ea typeface="Verdana" panose="020B0604030504040204" pitchFamily="34" charset="0"/>
              <a:cs typeface="Arial" panose="020B0604020202020204" pitchFamily="34" charset="0"/>
            </a:rPr>
            <a:t>R. liquidez</a:t>
          </a:r>
        </a:p>
      </dsp:txBody>
      <dsp:txXfrm>
        <a:off x="4058477" y="2555492"/>
        <a:ext cx="2691317" cy="378452"/>
      </dsp:txXfrm>
    </dsp:sp>
    <dsp:sp modelId="{A759531E-3E1C-440A-94AF-50E0F8235FAE}">
      <dsp:nvSpPr>
        <dsp:cNvPr id="0" name=""/>
        <dsp:cNvSpPr/>
      </dsp:nvSpPr>
      <dsp:spPr>
        <a:xfrm>
          <a:off x="4058477" y="3028558"/>
          <a:ext cx="2691317" cy="378452"/>
        </a:xfrm>
        <a:prstGeom prst="rect">
          <a:avLst/>
        </a:prstGeom>
        <a:solidFill>
          <a:srgbClr val="84ACB6">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CO" sz="1400" b="1" kern="1200" dirty="0">
              <a:solidFill>
                <a:sysClr val="windowText" lastClr="000000"/>
              </a:solidFill>
              <a:latin typeface="Arial" panose="020B0604020202020204" pitchFamily="34" charset="0"/>
              <a:ea typeface="Verdana" panose="020B0604030504040204" pitchFamily="34" charset="0"/>
              <a:cs typeface="Arial" panose="020B0604020202020204" pitchFamily="34" charset="0"/>
            </a:rPr>
            <a:t>R. crédito y cartera</a:t>
          </a:r>
        </a:p>
      </dsp:txBody>
      <dsp:txXfrm>
        <a:off x="4058477" y="3028558"/>
        <a:ext cx="2691317" cy="378452"/>
      </dsp:txXfrm>
    </dsp:sp>
    <dsp:sp modelId="{8B0E3417-1C88-49F4-917B-F67D7CCC7975}">
      <dsp:nvSpPr>
        <dsp:cNvPr id="0" name=""/>
        <dsp:cNvSpPr/>
      </dsp:nvSpPr>
      <dsp:spPr>
        <a:xfrm>
          <a:off x="4058477" y="3501624"/>
          <a:ext cx="2691317" cy="378452"/>
        </a:xfrm>
        <a:prstGeom prst="rect">
          <a:avLst/>
        </a:prstGeom>
        <a:solidFill>
          <a:srgbClr val="84ACB6">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CO" sz="1400" b="1" kern="1200" dirty="0">
              <a:solidFill>
                <a:sysClr val="windowText" lastClr="000000"/>
              </a:solidFill>
              <a:latin typeface="Arial" panose="020B0604020202020204" pitchFamily="34" charset="0"/>
              <a:ea typeface="Verdana" panose="020B0604030504040204" pitchFamily="34" charset="0"/>
              <a:cs typeface="Arial" panose="020B0604020202020204" pitchFamily="34" charset="0"/>
            </a:rPr>
            <a:t>R. Reputacional</a:t>
          </a:r>
        </a:p>
      </dsp:txBody>
      <dsp:txXfrm>
        <a:off x="4058477" y="3501624"/>
        <a:ext cx="2691317" cy="378452"/>
      </dsp:txXfrm>
    </dsp:sp>
    <dsp:sp modelId="{2DF85CA3-0797-443F-A6B2-159E4A1E895D}">
      <dsp:nvSpPr>
        <dsp:cNvPr id="0" name=""/>
        <dsp:cNvSpPr/>
      </dsp:nvSpPr>
      <dsp:spPr>
        <a:xfrm>
          <a:off x="4058477" y="3974690"/>
          <a:ext cx="2691317" cy="378452"/>
        </a:xfrm>
        <a:prstGeom prst="rect">
          <a:avLst/>
        </a:prstGeom>
        <a:solidFill>
          <a:srgbClr val="84ACB6">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CO" sz="1400" b="1" kern="1200" dirty="0">
              <a:solidFill>
                <a:sysClr val="windowText" lastClr="000000"/>
              </a:solidFill>
              <a:latin typeface="Arial" panose="020B0604020202020204" pitchFamily="34" charset="0"/>
              <a:ea typeface="Verdana" panose="020B0604030504040204" pitchFamily="34" charset="0"/>
              <a:cs typeface="Arial" panose="020B0604020202020204" pitchFamily="34" charset="0"/>
            </a:rPr>
            <a:t>R. Actuarial</a:t>
          </a:r>
        </a:p>
      </dsp:txBody>
      <dsp:txXfrm>
        <a:off x="4058477" y="3974690"/>
        <a:ext cx="2691317" cy="378452"/>
      </dsp:txXfrm>
    </dsp:sp>
    <dsp:sp modelId="{4FDF4CF9-DF4C-4D26-8129-687300D0730A}">
      <dsp:nvSpPr>
        <dsp:cNvPr id="0" name=""/>
        <dsp:cNvSpPr/>
      </dsp:nvSpPr>
      <dsp:spPr>
        <a:xfrm>
          <a:off x="4058477" y="4447756"/>
          <a:ext cx="2691317" cy="378452"/>
        </a:xfrm>
        <a:prstGeom prst="rect">
          <a:avLst/>
        </a:prstGeom>
        <a:solidFill>
          <a:srgbClr val="84ACB6">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CO" sz="1400" b="1" kern="1200" dirty="0">
              <a:solidFill>
                <a:sysClr val="windowText" lastClr="000000"/>
              </a:solidFill>
              <a:latin typeface="Arial" panose="020B0604020202020204" pitchFamily="34" charset="0"/>
              <a:ea typeface="Verdana" panose="020B0604030504040204" pitchFamily="34" charset="0"/>
              <a:cs typeface="Arial" panose="020B0604020202020204" pitchFamily="34" charset="0"/>
            </a:rPr>
            <a:t>R.Fallas de mercado</a:t>
          </a:r>
        </a:p>
      </dsp:txBody>
      <dsp:txXfrm>
        <a:off x="4058477" y="4447756"/>
        <a:ext cx="2691317" cy="378452"/>
      </dsp:txXfrm>
    </dsp:sp>
    <dsp:sp modelId="{8EA75536-0CD2-42E1-919F-DAE291161CD3}">
      <dsp:nvSpPr>
        <dsp:cNvPr id="0" name=""/>
        <dsp:cNvSpPr/>
      </dsp:nvSpPr>
      <dsp:spPr>
        <a:xfrm>
          <a:off x="4027878" y="4946656"/>
          <a:ext cx="2691317" cy="378452"/>
        </a:xfrm>
        <a:prstGeom prst="rect">
          <a:avLst/>
        </a:prstGeom>
        <a:solidFill>
          <a:srgbClr val="84ACB6">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CO" sz="1400" b="1" kern="1200" dirty="0">
              <a:solidFill>
                <a:sysClr val="windowText" lastClr="000000"/>
              </a:solidFill>
              <a:latin typeface="Arial" panose="020B0604020202020204" pitchFamily="34" charset="0"/>
              <a:ea typeface="Verdana" panose="020B0604030504040204" pitchFamily="34" charset="0"/>
              <a:cs typeface="Arial" panose="020B0604020202020204" pitchFamily="34" charset="0"/>
            </a:rPr>
            <a:t>R. Mercado de capital</a:t>
          </a:r>
        </a:p>
      </dsp:txBody>
      <dsp:txXfrm>
        <a:off x="4027878" y="4946656"/>
        <a:ext cx="2691317" cy="378452"/>
      </dsp:txXfrm>
    </dsp:sp>
    <dsp:sp modelId="{4D7635A6-FCBA-447D-80D1-2B35377CD59A}">
      <dsp:nvSpPr>
        <dsp:cNvPr id="0" name=""/>
        <dsp:cNvSpPr/>
      </dsp:nvSpPr>
      <dsp:spPr>
        <a:xfrm>
          <a:off x="4027878" y="5419722"/>
          <a:ext cx="2691317" cy="378452"/>
        </a:xfrm>
        <a:prstGeom prst="rect">
          <a:avLst/>
        </a:prstGeom>
        <a:solidFill>
          <a:srgbClr val="84ACB6">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CO" sz="1400" b="1" kern="1200" dirty="0">
              <a:solidFill>
                <a:sysClr val="windowText" lastClr="000000"/>
              </a:solidFill>
              <a:latin typeface="Arial" panose="020B0604020202020204" pitchFamily="34" charset="0"/>
              <a:ea typeface="Verdana" panose="020B0604030504040204" pitchFamily="34" charset="0"/>
              <a:cs typeface="Arial" panose="020B0604020202020204" pitchFamily="34" charset="0"/>
            </a:rPr>
            <a:t>R. Grupo</a:t>
          </a:r>
        </a:p>
      </dsp:txBody>
      <dsp:txXfrm>
        <a:off x="4027878" y="5419722"/>
        <a:ext cx="2691317" cy="378452"/>
      </dsp:txXfrm>
    </dsp:sp>
    <dsp:sp modelId="{6B01D1A0-BFE0-4958-BC88-AB32D3C53D15}">
      <dsp:nvSpPr>
        <dsp:cNvPr id="0" name=""/>
        <dsp:cNvSpPr/>
      </dsp:nvSpPr>
      <dsp:spPr>
        <a:xfrm>
          <a:off x="1088295" y="3345038"/>
          <a:ext cx="2691317" cy="783143"/>
        </a:xfrm>
        <a:prstGeom prst="rect">
          <a:avLst/>
        </a:prstGeom>
        <a:solidFill>
          <a:srgbClr val="7A8C8E">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CO" sz="1400" b="1" kern="1200" dirty="0">
              <a:solidFill>
                <a:sysClr val="windowText" lastClr="000000"/>
              </a:solidFill>
              <a:latin typeface="Arial" panose="020B0604020202020204" pitchFamily="34" charset="0"/>
              <a:ea typeface="Verdana" panose="020B0604030504040204" pitchFamily="34" charset="0"/>
              <a:cs typeface="Arial" panose="020B0604020202020204" pitchFamily="34" charset="0"/>
            </a:rPr>
            <a:t>Sistema gestión de seguridad de la información (SGSI)</a:t>
          </a:r>
        </a:p>
      </dsp:txBody>
      <dsp:txXfrm>
        <a:off x="1088295" y="3345038"/>
        <a:ext cx="2691317" cy="78314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0.18035</cdr:x>
      <cdr:y>0.00166</cdr:y>
    </cdr:from>
    <cdr:to>
      <cdr:x>0.89686</cdr:x>
      <cdr:y>0.08654</cdr:y>
    </cdr:to>
    <cdr:sp macro="" textlink="">
      <cdr:nvSpPr>
        <cdr:cNvPr id="2" name="CuadroTexto 9">
          <a:extLst xmlns:a="http://schemas.openxmlformats.org/drawingml/2006/main">
            <a:ext uri="{FF2B5EF4-FFF2-40B4-BE49-F238E27FC236}">
              <a16:creationId xmlns:a16="http://schemas.microsoft.com/office/drawing/2014/main" id="{A6BCFEB0-A891-885E-6051-365B14F5629D}"/>
            </a:ext>
          </a:extLst>
        </cdr:cNvPr>
        <cdr:cNvSpPr txBox="1"/>
      </cdr:nvSpPr>
      <cdr:spPr>
        <a:xfrm xmlns:a="http://schemas.openxmlformats.org/drawingml/2006/main">
          <a:off x="886968" y="7232"/>
          <a:ext cx="3523850"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ES" dirty="0"/>
            <a:t>Población por sexo y grupo de edad</a:t>
          </a:r>
          <a:endParaRPr lang="es-CO" dirty="0"/>
        </a:p>
      </cdr:txBody>
    </cdr:sp>
  </cdr:relSizeAnchor>
</c:userShapes>
</file>

<file path=ppt/drawings/drawing2.xml><?xml version="1.0" encoding="utf-8"?>
<c:userShapes xmlns:c="http://schemas.openxmlformats.org/drawingml/2006/chart">
  <cdr:relSizeAnchor xmlns:cdr="http://schemas.openxmlformats.org/drawingml/2006/chartDrawing">
    <cdr:from>
      <cdr:x>0.30834</cdr:x>
      <cdr:y>0.04244</cdr:y>
    </cdr:from>
    <cdr:to>
      <cdr:x>0.868</cdr:x>
      <cdr:y>0.12732</cdr:y>
    </cdr:to>
    <cdr:sp macro="" textlink="">
      <cdr:nvSpPr>
        <cdr:cNvPr id="2" name="CuadroTexto 9">
          <a:extLst xmlns:a="http://schemas.openxmlformats.org/drawingml/2006/main">
            <a:ext uri="{FF2B5EF4-FFF2-40B4-BE49-F238E27FC236}">
              <a16:creationId xmlns:a16="http://schemas.microsoft.com/office/drawing/2014/main" id="{A6BCFEB0-A891-885E-6051-365B14F5629D}"/>
            </a:ext>
          </a:extLst>
        </cdr:cNvPr>
        <cdr:cNvSpPr txBox="1"/>
      </cdr:nvSpPr>
      <cdr:spPr>
        <a:xfrm xmlns:a="http://schemas.openxmlformats.org/drawingml/2006/main">
          <a:off x="1516447" y="184665"/>
          <a:ext cx="2752420"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ES" dirty="0"/>
            <a:t>Morbilidad hospitalización</a:t>
          </a:r>
          <a:endParaRPr lang="es-CO"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194A81-8FA4-B44C-BAE3-C8BBB5275531}" type="datetimeFigureOut">
              <a:rPr lang="es-ES_tradnl" smtClean="0"/>
              <a:t>26/04/2024</a:t>
            </a:fld>
            <a:endParaRPr lang="es-ES_tradnl"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2DFB5-EDC0-B046-8CF7-2BB0DD7C3EA0}" type="slidenum">
              <a:rPr lang="es-ES_tradnl" smtClean="0"/>
              <a:t>‹Nº›</a:t>
            </a:fld>
            <a:endParaRPr lang="es-ES_tradnl" dirty="0"/>
          </a:p>
        </p:txBody>
      </p:sp>
    </p:spTree>
    <p:extLst>
      <p:ext uri="{BB962C8B-B14F-4D97-AF65-F5344CB8AC3E}">
        <p14:creationId xmlns:p14="http://schemas.microsoft.com/office/powerpoint/2010/main" val="278524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BA9480-992F-4640-B7D3-4DFE81676630}"/>
              </a:ext>
            </a:extLst>
          </p:cNvPr>
          <p:cNvSpPr>
            <a:spLocks noGrp="1" noChangeArrowheads="1"/>
          </p:cNvSpPr>
          <p:nvPr>
            <p:ph type="sldNum"/>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52C41F-3750-9F42-B226-2FC7407A59FA}"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505" name="Text Box 1">
            <a:extLst>
              <a:ext uri="{FF2B5EF4-FFF2-40B4-BE49-F238E27FC236}">
                <a16:creationId xmlns:a16="http://schemas.microsoft.com/office/drawing/2014/main" id="{75D95CD6-9B40-3747-9C08-8368A63CF63D}"/>
              </a:ext>
            </a:extLst>
          </p:cNvPr>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Text Box 2">
            <a:extLst>
              <a:ext uri="{FF2B5EF4-FFF2-40B4-BE49-F238E27FC236}">
                <a16:creationId xmlns:a16="http://schemas.microsoft.com/office/drawing/2014/main" id="{A8B707D0-FE8D-E14C-BD98-BD04313452EA}"/>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17188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BA9480-992F-4640-B7D3-4DFE81676630}"/>
              </a:ext>
            </a:extLst>
          </p:cNvPr>
          <p:cNvSpPr>
            <a:spLocks noGrp="1" noChangeArrowheads="1"/>
          </p:cNvSpPr>
          <p:nvPr>
            <p:ph type="sldNum"/>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52C41F-3750-9F42-B226-2FC7407A59FA}"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505" name="Text Box 1">
            <a:extLst>
              <a:ext uri="{FF2B5EF4-FFF2-40B4-BE49-F238E27FC236}">
                <a16:creationId xmlns:a16="http://schemas.microsoft.com/office/drawing/2014/main" id="{75D95CD6-9B40-3747-9C08-8368A63CF63D}"/>
              </a:ext>
            </a:extLst>
          </p:cNvPr>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Text Box 2">
            <a:extLst>
              <a:ext uri="{FF2B5EF4-FFF2-40B4-BE49-F238E27FC236}">
                <a16:creationId xmlns:a16="http://schemas.microsoft.com/office/drawing/2014/main" id="{A8B707D0-FE8D-E14C-BD98-BD04313452EA}"/>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19417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BA9480-992F-4640-B7D3-4DFE81676630}"/>
              </a:ext>
            </a:extLst>
          </p:cNvPr>
          <p:cNvSpPr>
            <a:spLocks noGrp="1" noChangeArrowheads="1"/>
          </p:cNvSpPr>
          <p:nvPr>
            <p:ph type="sldNum"/>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52C41F-3750-9F42-B226-2FC7407A59FA}"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505" name="Text Box 1">
            <a:extLst>
              <a:ext uri="{FF2B5EF4-FFF2-40B4-BE49-F238E27FC236}">
                <a16:creationId xmlns:a16="http://schemas.microsoft.com/office/drawing/2014/main" id="{75D95CD6-9B40-3747-9C08-8368A63CF63D}"/>
              </a:ext>
            </a:extLst>
          </p:cNvPr>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Text Box 2">
            <a:extLst>
              <a:ext uri="{FF2B5EF4-FFF2-40B4-BE49-F238E27FC236}">
                <a16:creationId xmlns:a16="http://schemas.microsoft.com/office/drawing/2014/main" id="{A8B707D0-FE8D-E14C-BD98-BD04313452EA}"/>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30732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BA9480-992F-4640-B7D3-4DFE81676630}"/>
              </a:ext>
            </a:extLst>
          </p:cNvPr>
          <p:cNvSpPr>
            <a:spLocks noGrp="1" noChangeArrowheads="1"/>
          </p:cNvSpPr>
          <p:nvPr>
            <p:ph type="sldNum"/>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52C41F-3750-9F42-B226-2FC7407A59FA}"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505" name="Text Box 1">
            <a:extLst>
              <a:ext uri="{FF2B5EF4-FFF2-40B4-BE49-F238E27FC236}">
                <a16:creationId xmlns:a16="http://schemas.microsoft.com/office/drawing/2014/main" id="{75D95CD6-9B40-3747-9C08-8368A63CF63D}"/>
              </a:ext>
            </a:extLst>
          </p:cNvPr>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Text Box 2">
            <a:extLst>
              <a:ext uri="{FF2B5EF4-FFF2-40B4-BE49-F238E27FC236}">
                <a16:creationId xmlns:a16="http://schemas.microsoft.com/office/drawing/2014/main" id="{A8B707D0-FE8D-E14C-BD98-BD04313452EA}"/>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758263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BA9480-992F-4640-B7D3-4DFE81676630}"/>
              </a:ext>
            </a:extLst>
          </p:cNvPr>
          <p:cNvSpPr>
            <a:spLocks noGrp="1" noChangeArrowheads="1"/>
          </p:cNvSpPr>
          <p:nvPr>
            <p:ph type="sldNum"/>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52C41F-3750-9F42-B226-2FC7407A59FA}"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505" name="Text Box 1">
            <a:extLst>
              <a:ext uri="{FF2B5EF4-FFF2-40B4-BE49-F238E27FC236}">
                <a16:creationId xmlns:a16="http://schemas.microsoft.com/office/drawing/2014/main" id="{75D95CD6-9B40-3747-9C08-8368A63CF63D}"/>
              </a:ext>
            </a:extLst>
          </p:cNvPr>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Text Box 2">
            <a:extLst>
              <a:ext uri="{FF2B5EF4-FFF2-40B4-BE49-F238E27FC236}">
                <a16:creationId xmlns:a16="http://schemas.microsoft.com/office/drawing/2014/main" id="{A8B707D0-FE8D-E14C-BD98-BD04313452EA}"/>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403956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BA9480-992F-4640-B7D3-4DFE81676630}"/>
              </a:ext>
            </a:extLst>
          </p:cNvPr>
          <p:cNvSpPr>
            <a:spLocks noGrp="1" noChangeArrowheads="1"/>
          </p:cNvSpPr>
          <p:nvPr>
            <p:ph type="sldNum"/>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52C41F-3750-9F42-B226-2FC7407A59FA}"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505" name="Text Box 1">
            <a:extLst>
              <a:ext uri="{FF2B5EF4-FFF2-40B4-BE49-F238E27FC236}">
                <a16:creationId xmlns:a16="http://schemas.microsoft.com/office/drawing/2014/main" id="{75D95CD6-9B40-3747-9C08-8368A63CF63D}"/>
              </a:ext>
            </a:extLst>
          </p:cNvPr>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Text Box 2">
            <a:extLst>
              <a:ext uri="{FF2B5EF4-FFF2-40B4-BE49-F238E27FC236}">
                <a16:creationId xmlns:a16="http://schemas.microsoft.com/office/drawing/2014/main" id="{A8B707D0-FE8D-E14C-BD98-BD04313452EA}"/>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003613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BA9480-992F-4640-B7D3-4DFE81676630}"/>
              </a:ext>
            </a:extLst>
          </p:cNvPr>
          <p:cNvSpPr>
            <a:spLocks noGrp="1" noChangeArrowheads="1"/>
          </p:cNvSpPr>
          <p:nvPr>
            <p:ph type="sldNum"/>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52C41F-3750-9F42-B226-2FC7407A59FA}"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505" name="Text Box 1">
            <a:extLst>
              <a:ext uri="{FF2B5EF4-FFF2-40B4-BE49-F238E27FC236}">
                <a16:creationId xmlns:a16="http://schemas.microsoft.com/office/drawing/2014/main" id="{75D95CD6-9B40-3747-9C08-8368A63CF63D}"/>
              </a:ext>
            </a:extLst>
          </p:cNvPr>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Text Box 2">
            <a:extLst>
              <a:ext uri="{FF2B5EF4-FFF2-40B4-BE49-F238E27FC236}">
                <a16:creationId xmlns:a16="http://schemas.microsoft.com/office/drawing/2014/main" id="{A8B707D0-FE8D-E14C-BD98-BD04313452EA}"/>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662279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BA9480-992F-4640-B7D3-4DFE81676630}"/>
              </a:ext>
            </a:extLst>
          </p:cNvPr>
          <p:cNvSpPr>
            <a:spLocks noGrp="1" noChangeArrowheads="1"/>
          </p:cNvSpPr>
          <p:nvPr>
            <p:ph type="sldNum"/>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52C41F-3750-9F42-B226-2FC7407A59FA}"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505" name="Text Box 1">
            <a:extLst>
              <a:ext uri="{FF2B5EF4-FFF2-40B4-BE49-F238E27FC236}">
                <a16:creationId xmlns:a16="http://schemas.microsoft.com/office/drawing/2014/main" id="{75D95CD6-9B40-3747-9C08-8368A63CF63D}"/>
              </a:ext>
            </a:extLst>
          </p:cNvPr>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Text Box 2">
            <a:extLst>
              <a:ext uri="{FF2B5EF4-FFF2-40B4-BE49-F238E27FC236}">
                <a16:creationId xmlns:a16="http://schemas.microsoft.com/office/drawing/2014/main" id="{A8B707D0-FE8D-E14C-BD98-BD04313452EA}"/>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715983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BA9480-992F-4640-B7D3-4DFE81676630}"/>
              </a:ext>
            </a:extLst>
          </p:cNvPr>
          <p:cNvSpPr>
            <a:spLocks noGrp="1" noChangeArrowheads="1"/>
          </p:cNvSpPr>
          <p:nvPr>
            <p:ph type="sldNum"/>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52C41F-3750-9F42-B226-2FC7407A59FA}"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505" name="Text Box 1">
            <a:extLst>
              <a:ext uri="{FF2B5EF4-FFF2-40B4-BE49-F238E27FC236}">
                <a16:creationId xmlns:a16="http://schemas.microsoft.com/office/drawing/2014/main" id="{75D95CD6-9B40-3747-9C08-8368A63CF63D}"/>
              </a:ext>
            </a:extLst>
          </p:cNvPr>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Text Box 2">
            <a:extLst>
              <a:ext uri="{FF2B5EF4-FFF2-40B4-BE49-F238E27FC236}">
                <a16:creationId xmlns:a16="http://schemas.microsoft.com/office/drawing/2014/main" id="{A8B707D0-FE8D-E14C-BD98-BD04313452EA}"/>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498170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BA9480-992F-4640-B7D3-4DFE81676630}"/>
              </a:ext>
            </a:extLst>
          </p:cNvPr>
          <p:cNvSpPr>
            <a:spLocks noGrp="1" noChangeArrowheads="1"/>
          </p:cNvSpPr>
          <p:nvPr>
            <p:ph type="sldNum"/>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52C41F-3750-9F42-B226-2FC7407A59FA}"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505" name="Text Box 1">
            <a:extLst>
              <a:ext uri="{FF2B5EF4-FFF2-40B4-BE49-F238E27FC236}">
                <a16:creationId xmlns:a16="http://schemas.microsoft.com/office/drawing/2014/main" id="{75D95CD6-9B40-3747-9C08-8368A63CF63D}"/>
              </a:ext>
            </a:extLst>
          </p:cNvPr>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Text Box 2">
            <a:extLst>
              <a:ext uri="{FF2B5EF4-FFF2-40B4-BE49-F238E27FC236}">
                <a16:creationId xmlns:a16="http://schemas.microsoft.com/office/drawing/2014/main" id="{A8B707D0-FE8D-E14C-BD98-BD04313452EA}"/>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673489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BA9480-992F-4640-B7D3-4DFE81676630}"/>
              </a:ext>
            </a:extLst>
          </p:cNvPr>
          <p:cNvSpPr>
            <a:spLocks noGrp="1" noChangeArrowheads="1"/>
          </p:cNvSpPr>
          <p:nvPr>
            <p:ph type="sldNum"/>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52C41F-3750-9F42-B226-2FC7407A59FA}"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505" name="Text Box 1">
            <a:extLst>
              <a:ext uri="{FF2B5EF4-FFF2-40B4-BE49-F238E27FC236}">
                <a16:creationId xmlns:a16="http://schemas.microsoft.com/office/drawing/2014/main" id="{75D95CD6-9B40-3747-9C08-8368A63CF63D}"/>
              </a:ext>
            </a:extLst>
          </p:cNvPr>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Text Box 2">
            <a:extLst>
              <a:ext uri="{FF2B5EF4-FFF2-40B4-BE49-F238E27FC236}">
                <a16:creationId xmlns:a16="http://schemas.microsoft.com/office/drawing/2014/main" id="{A8B707D0-FE8D-E14C-BD98-BD04313452EA}"/>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891512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BA9480-992F-4640-B7D3-4DFE81676630}"/>
              </a:ext>
            </a:extLst>
          </p:cNvPr>
          <p:cNvSpPr>
            <a:spLocks noGrp="1" noChangeArrowheads="1"/>
          </p:cNvSpPr>
          <p:nvPr>
            <p:ph type="sldNum"/>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52C41F-3750-9F42-B226-2FC7407A59FA}"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505" name="Text Box 1">
            <a:extLst>
              <a:ext uri="{FF2B5EF4-FFF2-40B4-BE49-F238E27FC236}">
                <a16:creationId xmlns:a16="http://schemas.microsoft.com/office/drawing/2014/main" id="{75D95CD6-9B40-3747-9C08-8368A63CF63D}"/>
              </a:ext>
            </a:extLst>
          </p:cNvPr>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Text Box 2">
            <a:extLst>
              <a:ext uri="{FF2B5EF4-FFF2-40B4-BE49-F238E27FC236}">
                <a16:creationId xmlns:a16="http://schemas.microsoft.com/office/drawing/2014/main" id="{A8B707D0-FE8D-E14C-BD98-BD04313452EA}"/>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2470066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BA9480-992F-4640-B7D3-4DFE81676630}"/>
              </a:ext>
            </a:extLst>
          </p:cNvPr>
          <p:cNvSpPr>
            <a:spLocks noGrp="1" noChangeArrowheads="1"/>
          </p:cNvSpPr>
          <p:nvPr>
            <p:ph type="sldNum"/>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52C41F-3750-9F42-B226-2FC7407A59FA}"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505" name="Text Box 1">
            <a:extLst>
              <a:ext uri="{FF2B5EF4-FFF2-40B4-BE49-F238E27FC236}">
                <a16:creationId xmlns:a16="http://schemas.microsoft.com/office/drawing/2014/main" id="{75D95CD6-9B40-3747-9C08-8368A63CF63D}"/>
              </a:ext>
            </a:extLst>
          </p:cNvPr>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Text Box 2">
            <a:extLst>
              <a:ext uri="{FF2B5EF4-FFF2-40B4-BE49-F238E27FC236}">
                <a16:creationId xmlns:a16="http://schemas.microsoft.com/office/drawing/2014/main" id="{A8B707D0-FE8D-E14C-BD98-BD04313452EA}"/>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842433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BA9480-992F-4640-B7D3-4DFE81676630}"/>
              </a:ext>
            </a:extLst>
          </p:cNvPr>
          <p:cNvSpPr>
            <a:spLocks noGrp="1" noChangeArrowheads="1"/>
          </p:cNvSpPr>
          <p:nvPr>
            <p:ph type="sldNum"/>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52C41F-3750-9F42-B226-2FC7407A59FA}"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505" name="Text Box 1">
            <a:extLst>
              <a:ext uri="{FF2B5EF4-FFF2-40B4-BE49-F238E27FC236}">
                <a16:creationId xmlns:a16="http://schemas.microsoft.com/office/drawing/2014/main" id="{75D95CD6-9B40-3747-9C08-8368A63CF63D}"/>
              </a:ext>
            </a:extLst>
          </p:cNvPr>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Text Box 2">
            <a:extLst>
              <a:ext uri="{FF2B5EF4-FFF2-40B4-BE49-F238E27FC236}">
                <a16:creationId xmlns:a16="http://schemas.microsoft.com/office/drawing/2014/main" id="{A8B707D0-FE8D-E14C-BD98-BD04313452EA}"/>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182863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BA9480-992F-4640-B7D3-4DFE81676630}"/>
              </a:ext>
            </a:extLst>
          </p:cNvPr>
          <p:cNvSpPr>
            <a:spLocks noGrp="1" noChangeArrowheads="1"/>
          </p:cNvSpPr>
          <p:nvPr>
            <p:ph type="sldNum"/>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52C41F-3750-9F42-B226-2FC7407A59FA}"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505" name="Text Box 1">
            <a:extLst>
              <a:ext uri="{FF2B5EF4-FFF2-40B4-BE49-F238E27FC236}">
                <a16:creationId xmlns:a16="http://schemas.microsoft.com/office/drawing/2014/main" id="{75D95CD6-9B40-3747-9C08-8368A63CF63D}"/>
              </a:ext>
            </a:extLst>
          </p:cNvPr>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Text Box 2">
            <a:extLst>
              <a:ext uri="{FF2B5EF4-FFF2-40B4-BE49-F238E27FC236}">
                <a16:creationId xmlns:a16="http://schemas.microsoft.com/office/drawing/2014/main" id="{A8B707D0-FE8D-E14C-BD98-BD04313452EA}"/>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141704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BA9480-992F-4640-B7D3-4DFE81676630}"/>
              </a:ext>
            </a:extLst>
          </p:cNvPr>
          <p:cNvSpPr>
            <a:spLocks noGrp="1" noChangeArrowheads="1"/>
          </p:cNvSpPr>
          <p:nvPr>
            <p:ph type="sldNum"/>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52C41F-3750-9F42-B226-2FC7407A59FA}"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505" name="Text Box 1">
            <a:extLst>
              <a:ext uri="{FF2B5EF4-FFF2-40B4-BE49-F238E27FC236}">
                <a16:creationId xmlns:a16="http://schemas.microsoft.com/office/drawing/2014/main" id="{75D95CD6-9B40-3747-9C08-8368A63CF63D}"/>
              </a:ext>
            </a:extLst>
          </p:cNvPr>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Text Box 2">
            <a:extLst>
              <a:ext uri="{FF2B5EF4-FFF2-40B4-BE49-F238E27FC236}">
                <a16:creationId xmlns:a16="http://schemas.microsoft.com/office/drawing/2014/main" id="{A8B707D0-FE8D-E14C-BD98-BD04313452EA}"/>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54451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BA9480-992F-4640-B7D3-4DFE81676630}"/>
              </a:ext>
            </a:extLst>
          </p:cNvPr>
          <p:cNvSpPr>
            <a:spLocks noGrp="1" noChangeArrowheads="1"/>
          </p:cNvSpPr>
          <p:nvPr>
            <p:ph type="sldNum"/>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52C41F-3750-9F42-B226-2FC7407A59FA}"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505" name="Text Box 1">
            <a:extLst>
              <a:ext uri="{FF2B5EF4-FFF2-40B4-BE49-F238E27FC236}">
                <a16:creationId xmlns:a16="http://schemas.microsoft.com/office/drawing/2014/main" id="{75D95CD6-9B40-3747-9C08-8368A63CF63D}"/>
              </a:ext>
            </a:extLst>
          </p:cNvPr>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Text Box 2">
            <a:extLst>
              <a:ext uri="{FF2B5EF4-FFF2-40B4-BE49-F238E27FC236}">
                <a16:creationId xmlns:a16="http://schemas.microsoft.com/office/drawing/2014/main" id="{A8B707D0-FE8D-E14C-BD98-BD04313452EA}"/>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630867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C02B58-A9E7-1343-B518-5C6FA85AFC26}"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1750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C02B58-A9E7-1343-B518-5C6FA85AFC26}"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5078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C02B58-A9E7-1343-B518-5C6FA85AFC26}"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9588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BA9480-992F-4640-B7D3-4DFE81676630}"/>
              </a:ext>
            </a:extLst>
          </p:cNvPr>
          <p:cNvSpPr>
            <a:spLocks noGrp="1" noChangeArrowheads="1"/>
          </p:cNvSpPr>
          <p:nvPr>
            <p:ph type="sldNum"/>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52C41F-3750-9F42-B226-2FC7407A59FA}"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505" name="Text Box 1">
            <a:extLst>
              <a:ext uri="{FF2B5EF4-FFF2-40B4-BE49-F238E27FC236}">
                <a16:creationId xmlns:a16="http://schemas.microsoft.com/office/drawing/2014/main" id="{75D95CD6-9B40-3747-9C08-8368A63CF63D}"/>
              </a:ext>
            </a:extLst>
          </p:cNvPr>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Text Box 2">
            <a:extLst>
              <a:ext uri="{FF2B5EF4-FFF2-40B4-BE49-F238E27FC236}">
                <a16:creationId xmlns:a16="http://schemas.microsoft.com/office/drawing/2014/main" id="{A8B707D0-FE8D-E14C-BD98-BD04313452EA}"/>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4363099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504950" y="1285649"/>
            <a:ext cx="9182100" cy="2387600"/>
          </a:xfrm>
        </p:spPr>
        <p:txBody>
          <a:bodyPr anchor="b"/>
          <a:lstStyle>
            <a:lvl1pPr algn="ctr">
              <a:defRPr sz="6000">
                <a:latin typeface="Arial" panose="020B0604020202020204" pitchFamily="34" charset="0"/>
                <a:cs typeface="Arial" panose="020B0604020202020204" pitchFamily="34" charset="0"/>
              </a:defRPr>
            </a:lvl1pPr>
          </a:lstStyle>
          <a:p>
            <a:r>
              <a:rPr lang="es-ES" dirty="0"/>
              <a:t>HAGA CLIC PARA MODIFICAR EL ESTILO DE TÍTULO DEL PATRÓN</a:t>
            </a:r>
            <a:endParaRPr lang="es-CO" dirty="0"/>
          </a:p>
        </p:txBody>
      </p:sp>
      <p:sp>
        <p:nvSpPr>
          <p:cNvPr id="3" name="Subtítulo 2"/>
          <p:cNvSpPr>
            <a:spLocks noGrp="1"/>
          </p:cNvSpPr>
          <p:nvPr>
            <p:ph type="subTitle" idx="1"/>
          </p:nvPr>
        </p:nvSpPr>
        <p:spPr>
          <a:xfrm>
            <a:off x="1504950" y="3765324"/>
            <a:ext cx="9182100" cy="1655762"/>
          </a:xfrm>
        </p:spPr>
        <p:txBody>
          <a:bodyPr/>
          <a:lstStyle>
            <a:lvl1pPr marL="0" indent="0" algn="ctr">
              <a:buNone/>
              <a:defRPr sz="2400">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
              <a:t>Haga clic para modificar el estilo de subtítulo del patrón</a:t>
            </a:r>
            <a:endParaRPr lang="es-CO"/>
          </a:p>
        </p:txBody>
      </p:sp>
    </p:spTree>
    <p:extLst>
      <p:ext uri="{BB962C8B-B14F-4D97-AF65-F5344CB8AC3E}">
        <p14:creationId xmlns:p14="http://schemas.microsoft.com/office/powerpoint/2010/main" val="3547177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5932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504950" y="1285649"/>
            <a:ext cx="9182100" cy="2387600"/>
          </a:xfrm>
        </p:spPr>
        <p:txBody>
          <a:bodyPr anchor="b"/>
          <a:lstStyle>
            <a:lvl1pPr algn="ctr">
              <a:defRPr sz="6000">
                <a:latin typeface="Arial" panose="020B0604020202020204" pitchFamily="34" charset="0"/>
                <a:cs typeface="Arial" panose="020B0604020202020204" pitchFamily="34" charset="0"/>
              </a:defRPr>
            </a:lvl1pPr>
          </a:lstStyle>
          <a:p>
            <a:r>
              <a:rPr lang="es-ES" dirty="0"/>
              <a:t>HAGA CLIC PARA MODIFICAR EL ESTILO DE TÍTULO DEL PATRÓN</a:t>
            </a:r>
            <a:endParaRPr lang="es-CO" dirty="0"/>
          </a:p>
        </p:txBody>
      </p:sp>
      <p:sp>
        <p:nvSpPr>
          <p:cNvPr id="3" name="Subtítulo 2"/>
          <p:cNvSpPr>
            <a:spLocks noGrp="1"/>
          </p:cNvSpPr>
          <p:nvPr>
            <p:ph type="subTitle" idx="1"/>
          </p:nvPr>
        </p:nvSpPr>
        <p:spPr>
          <a:xfrm>
            <a:off x="1504950" y="3765324"/>
            <a:ext cx="9182100" cy="1655762"/>
          </a:xfrm>
        </p:spPr>
        <p:txBody>
          <a:bodyPr/>
          <a:lstStyle>
            <a:lvl1pPr marL="0" indent="0" algn="ctr">
              <a:buNone/>
              <a:defRPr sz="2400">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
              <a:t>Haga clic para modificar el estilo de subtítulo del patrón</a:t>
            </a:r>
            <a:endParaRPr lang="es-CO"/>
          </a:p>
        </p:txBody>
      </p:sp>
    </p:spTree>
    <p:extLst>
      <p:ext uri="{BB962C8B-B14F-4D97-AF65-F5344CB8AC3E}">
        <p14:creationId xmlns:p14="http://schemas.microsoft.com/office/powerpoint/2010/main" val="1572463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688621" y="365127"/>
            <a:ext cx="10724445" cy="1325563"/>
          </a:xfrm>
        </p:spPr>
        <p:txBody>
          <a:bodyPr/>
          <a:lstStyle>
            <a:lvl1pPr>
              <a:defRPr>
                <a:latin typeface="Arial" panose="020B0604020202020204" pitchFamily="34" charset="0"/>
                <a:cs typeface="Arial" panose="020B0604020202020204" pitchFamily="34" charset="0"/>
              </a:defRPr>
            </a:lvl1pPr>
          </a:lstStyle>
          <a:p>
            <a:r>
              <a:rPr lang="es-ES" dirty="0"/>
              <a:t>HAGA CLIC PARA MODIFICAR EL ESTILO DE TÍTULO DEL PATRÓN</a:t>
            </a:r>
            <a:endParaRPr lang="es-CO" dirty="0"/>
          </a:p>
        </p:txBody>
      </p:sp>
      <p:sp>
        <p:nvSpPr>
          <p:cNvPr id="3" name="Marcador de contenido 2"/>
          <p:cNvSpPr>
            <a:spLocks noGrp="1"/>
          </p:cNvSpPr>
          <p:nvPr>
            <p:ph idx="1" hasCustomPrompt="1"/>
          </p:nvPr>
        </p:nvSpPr>
        <p:spPr>
          <a:xfrm>
            <a:off x="688621" y="1825625"/>
            <a:ext cx="10724445" cy="4351338"/>
          </a:xfrm>
        </p:spPr>
        <p:txBody>
          <a:bodyPr/>
          <a:lstStyle>
            <a:lvl1pPr>
              <a:lnSpc>
                <a:spcPct val="100000"/>
              </a:lnSpc>
              <a:defRPr>
                <a:latin typeface="Arial" panose="020B0604020202020204" pitchFamily="34" charset="0"/>
                <a:cs typeface="Arial" panose="020B0604020202020204" pitchFamily="34" charset="0"/>
              </a:defRPr>
            </a:lvl1pPr>
            <a:lvl2pPr>
              <a:lnSpc>
                <a:spcPct val="100000"/>
              </a:lnSpc>
              <a:defRPr>
                <a:latin typeface="Arial" panose="020B0604020202020204" pitchFamily="34" charset="0"/>
                <a:cs typeface="Arial" panose="020B0604020202020204" pitchFamily="34" charset="0"/>
              </a:defRPr>
            </a:lvl2pPr>
            <a:lvl3pPr>
              <a:lnSpc>
                <a:spcPct val="100000"/>
              </a:lnSpc>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3552028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617837" y="1709740"/>
            <a:ext cx="9182101" cy="2852737"/>
          </a:xfrm>
        </p:spPr>
        <p:txBody>
          <a:bodyPr anchor="b"/>
          <a:lstStyle>
            <a:lvl1pPr>
              <a:defRPr sz="6000">
                <a:latin typeface="Arial" panose="020B0604020202020204" pitchFamily="34" charset="0"/>
                <a:cs typeface="Arial" panose="020B0604020202020204" pitchFamily="34" charset="0"/>
              </a:defRPr>
            </a:lvl1pPr>
          </a:lstStyle>
          <a:p>
            <a:r>
              <a:rPr lang="es-ES" dirty="0"/>
              <a:t>HAGA CLIC PARA MODIFICAR EL ESTILO DE TÍTULO DEL PATRÓN</a:t>
            </a:r>
            <a:endParaRPr lang="es-CO" dirty="0"/>
          </a:p>
        </p:txBody>
      </p:sp>
      <p:sp>
        <p:nvSpPr>
          <p:cNvPr id="3" name="Marcador de texto 2"/>
          <p:cNvSpPr>
            <a:spLocks noGrp="1"/>
          </p:cNvSpPr>
          <p:nvPr>
            <p:ph type="body" idx="1" hasCustomPrompt="1"/>
          </p:nvPr>
        </p:nvSpPr>
        <p:spPr>
          <a:xfrm>
            <a:off x="1617837" y="4589465"/>
            <a:ext cx="9182101"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s-ES"/>
              <a:t>Haga clic para modificar el estilo de texto del patrón</a:t>
            </a:r>
          </a:p>
        </p:txBody>
      </p:sp>
    </p:spTree>
    <p:extLst>
      <p:ext uri="{BB962C8B-B14F-4D97-AF65-F5344CB8AC3E}">
        <p14:creationId xmlns:p14="http://schemas.microsoft.com/office/powerpoint/2010/main" val="2412610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050572" y="365127"/>
            <a:ext cx="10127280" cy="1325563"/>
          </a:xfrm>
        </p:spPr>
        <p:txBody>
          <a:bodyPr/>
          <a:lstStyle>
            <a:lvl1pPr>
              <a:defRPr>
                <a:latin typeface="Arial" panose="020B0604020202020204" pitchFamily="34" charset="0"/>
                <a:cs typeface="Arial" panose="020B0604020202020204" pitchFamily="34" charset="0"/>
              </a:defRPr>
            </a:lvl1pPr>
          </a:lstStyle>
          <a:p>
            <a:r>
              <a:rPr lang="es-ES" dirty="0"/>
              <a:t>HAGA CLIC PARA MODIFICAR EL ESTILO DE TÍTULO DEL PATRÓN</a:t>
            </a:r>
            <a:endParaRPr lang="es-CO" dirty="0"/>
          </a:p>
        </p:txBody>
      </p:sp>
      <p:sp>
        <p:nvSpPr>
          <p:cNvPr id="3" name="Marcador de contenido 2"/>
          <p:cNvSpPr>
            <a:spLocks noGrp="1"/>
          </p:cNvSpPr>
          <p:nvPr>
            <p:ph sz="half" idx="1" hasCustomPrompt="1"/>
          </p:nvPr>
        </p:nvSpPr>
        <p:spPr>
          <a:xfrm>
            <a:off x="1062255" y="1825625"/>
            <a:ext cx="4917620" cy="4351338"/>
          </a:xfrm>
        </p:spPr>
        <p:txBody>
          <a:bodyPr/>
          <a:lstStyle>
            <a:lvl1pPr>
              <a:lnSpc>
                <a:spcPct val="100000"/>
              </a:lnSpc>
              <a:defRPr>
                <a:latin typeface="Arial" panose="020B0604020202020204" pitchFamily="34" charset="0"/>
                <a:cs typeface="Arial" panose="020B0604020202020204" pitchFamily="34" charset="0"/>
              </a:defRPr>
            </a:lvl1pPr>
            <a:lvl2pPr>
              <a:lnSpc>
                <a:spcPct val="100000"/>
              </a:lnSpc>
              <a:defRPr>
                <a:latin typeface="Arial" panose="020B0604020202020204" pitchFamily="34" charset="0"/>
                <a:cs typeface="Arial" panose="020B0604020202020204" pitchFamily="34" charset="0"/>
              </a:defRPr>
            </a:lvl2pPr>
            <a:lvl3pPr>
              <a:lnSpc>
                <a:spcPct val="100000"/>
              </a:lnSpc>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contenido 3"/>
          <p:cNvSpPr>
            <a:spLocks noGrp="1"/>
          </p:cNvSpPr>
          <p:nvPr>
            <p:ph sz="half" idx="2" hasCustomPrompt="1"/>
          </p:nvPr>
        </p:nvSpPr>
        <p:spPr>
          <a:xfrm>
            <a:off x="6260232" y="1825625"/>
            <a:ext cx="4917620" cy="4351338"/>
          </a:xfrm>
        </p:spPr>
        <p:txBody>
          <a:bodyPr/>
          <a:lstStyle>
            <a:lvl1pPr>
              <a:lnSpc>
                <a:spcPct val="100000"/>
              </a:lnSpc>
              <a:defRPr>
                <a:latin typeface="Arial" panose="020B0604020202020204" pitchFamily="34" charset="0"/>
                <a:cs typeface="Arial" panose="020B0604020202020204" pitchFamily="34" charset="0"/>
              </a:defRPr>
            </a:lvl1pPr>
            <a:lvl2pPr>
              <a:lnSpc>
                <a:spcPct val="100000"/>
              </a:lnSpc>
              <a:defRPr>
                <a:latin typeface="Arial" panose="020B0604020202020204" pitchFamily="34" charset="0"/>
                <a:cs typeface="Arial" panose="020B0604020202020204" pitchFamily="34" charset="0"/>
              </a:defRPr>
            </a:lvl2pPr>
            <a:lvl3pPr>
              <a:lnSpc>
                <a:spcPct val="100000"/>
              </a:lnSpc>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1698097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49842" y="365127"/>
            <a:ext cx="10444342" cy="1149347"/>
          </a:xfrm>
        </p:spPr>
        <p:txBody>
          <a:bodyPr/>
          <a:lstStyle>
            <a:lvl1pPr>
              <a:defRPr>
                <a:latin typeface="Arial" panose="020B0604020202020204" pitchFamily="34" charset="0"/>
                <a:cs typeface="Arial" panose="020B0604020202020204" pitchFamily="34" charset="0"/>
              </a:defRPr>
            </a:lvl1pPr>
          </a:lstStyle>
          <a:p>
            <a:r>
              <a:rPr lang="es-ES" dirty="0"/>
              <a:t>HAGA CLIC PARA MODIFICAR EL ESTILO DE TÍTULO DEL PATRÓN</a:t>
            </a:r>
            <a:endParaRPr lang="es-CO" dirty="0"/>
          </a:p>
        </p:txBody>
      </p:sp>
      <p:sp>
        <p:nvSpPr>
          <p:cNvPr id="3" name="Marcador de texto 2"/>
          <p:cNvSpPr>
            <a:spLocks noGrp="1"/>
          </p:cNvSpPr>
          <p:nvPr>
            <p:ph type="body" idx="1" hasCustomPrompt="1"/>
          </p:nvPr>
        </p:nvSpPr>
        <p:spPr>
          <a:xfrm>
            <a:off x="849842" y="1681163"/>
            <a:ext cx="5149853" cy="823912"/>
          </a:xfrm>
        </p:spPr>
        <p:txBody>
          <a:bodyPr anchor="b"/>
          <a:lstStyle>
            <a:lvl1pPr marL="0" indent="0">
              <a:buNone/>
              <a:defRPr sz="2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el estilo de texto del patrón</a:t>
            </a:r>
          </a:p>
        </p:txBody>
      </p:sp>
      <p:sp>
        <p:nvSpPr>
          <p:cNvPr id="4" name="Marcador de contenido 3"/>
          <p:cNvSpPr>
            <a:spLocks noGrp="1"/>
          </p:cNvSpPr>
          <p:nvPr>
            <p:ph sz="half" idx="2" hasCustomPrompt="1"/>
          </p:nvPr>
        </p:nvSpPr>
        <p:spPr>
          <a:xfrm>
            <a:off x="849842" y="2671763"/>
            <a:ext cx="5123038" cy="3517899"/>
          </a:xfrm>
        </p:spPr>
        <p:txBody>
          <a:bodyPr/>
          <a:lstStyle>
            <a:lvl1pPr>
              <a:lnSpc>
                <a:spcPct val="100000"/>
              </a:lnSpc>
              <a:defRPr>
                <a:latin typeface="Arial" panose="020B0604020202020204" pitchFamily="34" charset="0"/>
                <a:cs typeface="Arial" panose="020B0604020202020204" pitchFamily="34" charset="0"/>
              </a:defRPr>
            </a:lvl1pPr>
            <a:lvl2pPr>
              <a:lnSpc>
                <a:spcPct val="100000"/>
              </a:lnSpc>
              <a:defRPr>
                <a:latin typeface="Arial" panose="020B0604020202020204" pitchFamily="34" charset="0"/>
                <a:cs typeface="Arial" panose="020B0604020202020204" pitchFamily="34" charset="0"/>
              </a:defRPr>
            </a:lvl2pPr>
            <a:lvl3pPr>
              <a:lnSpc>
                <a:spcPct val="100000"/>
              </a:lnSpc>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0" name="Marcador de texto 2">
            <a:extLst>
              <a:ext uri="{FF2B5EF4-FFF2-40B4-BE49-F238E27FC236}">
                <a16:creationId xmlns:a16="http://schemas.microsoft.com/office/drawing/2014/main" id="{C20CE973-ADFF-0141-8C9F-B67E8D3D69C1}"/>
              </a:ext>
            </a:extLst>
          </p:cNvPr>
          <p:cNvSpPr>
            <a:spLocks noGrp="1"/>
          </p:cNvSpPr>
          <p:nvPr>
            <p:ph type="body" idx="13" hasCustomPrompt="1"/>
          </p:nvPr>
        </p:nvSpPr>
        <p:spPr>
          <a:xfrm>
            <a:off x="6144331" y="1681163"/>
            <a:ext cx="5149853" cy="823912"/>
          </a:xfrm>
        </p:spPr>
        <p:txBody>
          <a:bodyPr anchor="b"/>
          <a:lstStyle>
            <a:lvl1pPr marL="0" indent="0">
              <a:buNone/>
              <a:defRPr sz="2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el estilo de texto del patrón</a:t>
            </a:r>
          </a:p>
        </p:txBody>
      </p:sp>
      <p:sp>
        <p:nvSpPr>
          <p:cNvPr id="11" name="Marcador de contenido 3">
            <a:extLst>
              <a:ext uri="{FF2B5EF4-FFF2-40B4-BE49-F238E27FC236}">
                <a16:creationId xmlns:a16="http://schemas.microsoft.com/office/drawing/2014/main" id="{09464D66-1C61-E747-8C58-5F1E7A54FA04}"/>
              </a:ext>
            </a:extLst>
          </p:cNvPr>
          <p:cNvSpPr>
            <a:spLocks noGrp="1"/>
          </p:cNvSpPr>
          <p:nvPr>
            <p:ph sz="half" idx="14" hasCustomPrompt="1"/>
          </p:nvPr>
        </p:nvSpPr>
        <p:spPr>
          <a:xfrm>
            <a:off x="6144331" y="2671763"/>
            <a:ext cx="5123038" cy="3517899"/>
          </a:xfrm>
        </p:spPr>
        <p:txBody>
          <a:bodyPr/>
          <a:lstStyle>
            <a:lvl1pPr>
              <a:lnSpc>
                <a:spcPct val="100000"/>
              </a:lnSpc>
              <a:defRPr>
                <a:latin typeface="Arial" panose="020B0604020202020204" pitchFamily="34" charset="0"/>
                <a:cs typeface="Arial" panose="020B0604020202020204" pitchFamily="34" charset="0"/>
              </a:defRPr>
            </a:lvl1pPr>
            <a:lvl2pPr>
              <a:lnSpc>
                <a:spcPct val="100000"/>
              </a:lnSpc>
              <a:defRPr>
                <a:latin typeface="Arial" panose="020B0604020202020204" pitchFamily="34" charset="0"/>
                <a:cs typeface="Arial" panose="020B0604020202020204" pitchFamily="34" charset="0"/>
              </a:defRPr>
            </a:lvl2pPr>
            <a:lvl3pPr>
              <a:lnSpc>
                <a:spcPct val="100000"/>
              </a:lnSpc>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283815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s-ES" dirty="0"/>
              <a:t>HAGA CLIC PARA MODIFICAR EL ESTILO DE TÍTULO DEL PATRÓN</a:t>
            </a:r>
            <a:endParaRPr lang="es-CO" dirty="0"/>
          </a:p>
        </p:txBody>
      </p:sp>
    </p:spTree>
    <p:extLst>
      <p:ext uri="{BB962C8B-B14F-4D97-AF65-F5344CB8AC3E}">
        <p14:creationId xmlns:p14="http://schemas.microsoft.com/office/powerpoint/2010/main" val="3980236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50193" y="457199"/>
            <a:ext cx="4476749" cy="1947333"/>
          </a:xfrm>
        </p:spPr>
        <p:txBody>
          <a:bodyPr anchor="b"/>
          <a:lstStyle>
            <a:lvl1pPr>
              <a:defRPr sz="3200">
                <a:latin typeface="Arial" panose="020B0604020202020204" pitchFamily="34" charset="0"/>
                <a:cs typeface="Arial" panose="020B0604020202020204" pitchFamily="34" charset="0"/>
              </a:defRPr>
            </a:lvl1pPr>
          </a:lstStyle>
          <a:p>
            <a:r>
              <a:rPr lang="es-ES" dirty="0"/>
              <a:t>HAGA CLIC PARA MODIFICAR EL ESTILO DE TÍTULO DEL PATRÓN</a:t>
            </a:r>
            <a:endParaRPr lang="es-CO" dirty="0"/>
          </a:p>
        </p:txBody>
      </p:sp>
      <p:sp>
        <p:nvSpPr>
          <p:cNvPr id="3" name="Marcador de contenido 2"/>
          <p:cNvSpPr>
            <a:spLocks noGrp="1"/>
          </p:cNvSpPr>
          <p:nvPr>
            <p:ph idx="1" hasCustomPrompt="1"/>
          </p:nvPr>
        </p:nvSpPr>
        <p:spPr>
          <a:xfrm>
            <a:off x="5678311" y="457201"/>
            <a:ext cx="5810250" cy="5403852"/>
          </a:xfrm>
        </p:spPr>
        <p:txBody>
          <a:bodyPr/>
          <a:lstStyle>
            <a:lvl1pPr>
              <a:lnSpc>
                <a:spcPct val="100000"/>
              </a:lnSpc>
              <a:defRPr sz="3200">
                <a:latin typeface="Arial" panose="020B0604020202020204" pitchFamily="34" charset="0"/>
                <a:cs typeface="Arial" panose="020B0604020202020204" pitchFamily="34" charset="0"/>
              </a:defRPr>
            </a:lvl1pPr>
            <a:lvl2pPr>
              <a:lnSpc>
                <a:spcPct val="100000"/>
              </a:lnSpc>
              <a:defRPr sz="2800">
                <a:latin typeface="Arial" panose="020B0604020202020204" pitchFamily="34" charset="0"/>
                <a:cs typeface="Arial" panose="020B0604020202020204" pitchFamily="34" charset="0"/>
              </a:defRPr>
            </a:lvl2pPr>
            <a:lvl3pPr>
              <a:lnSpc>
                <a:spcPct val="100000"/>
              </a:lnSpc>
              <a:defRPr sz="2400">
                <a:latin typeface="Arial" panose="020B0604020202020204" pitchFamily="34" charset="0"/>
                <a:cs typeface="Arial" panose="020B0604020202020204" pitchFamily="34" charset="0"/>
              </a:defRPr>
            </a:lvl3pPr>
            <a:lvl4pPr>
              <a:lnSpc>
                <a:spcPct val="100000"/>
              </a:lnSpc>
              <a:defRPr sz="2000">
                <a:latin typeface="Arial" panose="020B0604020202020204" pitchFamily="34" charset="0"/>
                <a:cs typeface="Arial" panose="020B0604020202020204" pitchFamily="34" charset="0"/>
              </a:defRPr>
            </a:lvl4pPr>
            <a:lvl5pPr>
              <a:lnSpc>
                <a:spcPct val="100000"/>
              </a:lnSpc>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hasCustomPrompt="1"/>
          </p:nvPr>
        </p:nvSpPr>
        <p:spPr>
          <a:xfrm>
            <a:off x="850193" y="2552700"/>
            <a:ext cx="4476749" cy="3316288"/>
          </a:xfrm>
        </p:spPr>
        <p:txBody>
          <a:bodyPr/>
          <a:lstStyle>
            <a:lvl1pPr marL="0" indent="0">
              <a:lnSpc>
                <a:spcPct val="100000"/>
              </a:lnSpc>
              <a:buNone/>
              <a:defRPr sz="1600">
                <a:latin typeface="Arial" panose="020B0604020202020204" pitchFamily="34" charset="0"/>
                <a:cs typeface="Arial" panose="020B060402020202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Haga clic para modificar el estilo de texto del patrón</a:t>
            </a:r>
          </a:p>
        </p:txBody>
      </p:sp>
    </p:spTree>
    <p:extLst>
      <p:ext uri="{BB962C8B-B14F-4D97-AF65-F5344CB8AC3E}">
        <p14:creationId xmlns:p14="http://schemas.microsoft.com/office/powerpoint/2010/main" val="2057131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75417"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s-ES" dirty="0"/>
              <a:t>HAGA CLIC PARA MODIFICAR EL ESTILO DE TÍTULO DEL PATRÓN</a:t>
            </a:r>
            <a:endParaRPr lang="es-CO" dirty="0"/>
          </a:p>
        </p:txBody>
      </p:sp>
      <p:sp>
        <p:nvSpPr>
          <p:cNvPr id="3" name="Marcador de posición de imagen 2"/>
          <p:cNvSpPr>
            <a:spLocks noGrp="1"/>
          </p:cNvSpPr>
          <p:nvPr>
            <p:ph type="pic" idx="1"/>
          </p:nvPr>
        </p:nvSpPr>
        <p:spPr>
          <a:xfrm>
            <a:off x="5350933" y="457201"/>
            <a:ext cx="6441016" cy="5403852"/>
          </a:xfrm>
        </p:spPr>
        <p:txBody>
          <a:bodyPr/>
          <a:lstStyle>
            <a:lvl1pPr marL="0" indent="0">
              <a:buNone/>
              <a:defRPr sz="3200">
                <a:latin typeface="Arial" panose="020B0604020202020204" pitchFamily="34" charset="0"/>
                <a:cs typeface="Arial" panose="020B0604020202020204"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s-CO" dirty="0"/>
          </a:p>
        </p:txBody>
      </p:sp>
      <p:sp>
        <p:nvSpPr>
          <p:cNvPr id="4" name="Marcador de texto 3"/>
          <p:cNvSpPr>
            <a:spLocks noGrp="1"/>
          </p:cNvSpPr>
          <p:nvPr>
            <p:ph type="body" sz="half" idx="2" hasCustomPrompt="1"/>
          </p:nvPr>
        </p:nvSpPr>
        <p:spPr>
          <a:xfrm>
            <a:off x="875417" y="2348088"/>
            <a:ext cx="3932237" cy="3520899"/>
          </a:xfrm>
        </p:spPr>
        <p:txBody>
          <a:bodyPr/>
          <a:lstStyle>
            <a:lvl1pPr marL="0" indent="0">
              <a:lnSpc>
                <a:spcPct val="100000"/>
              </a:lnSpc>
              <a:buNone/>
              <a:defRPr sz="1600">
                <a:latin typeface="Arial" panose="020B0604020202020204" pitchFamily="34" charset="0"/>
                <a:cs typeface="Arial" panose="020B060402020202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Haga clic para modificar el estilo de texto del patrón</a:t>
            </a:r>
          </a:p>
        </p:txBody>
      </p:sp>
    </p:spTree>
    <p:extLst>
      <p:ext uri="{BB962C8B-B14F-4D97-AF65-F5344CB8AC3E}">
        <p14:creationId xmlns:p14="http://schemas.microsoft.com/office/powerpoint/2010/main" val="4228231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0299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688621" y="365127"/>
            <a:ext cx="10724445" cy="1325563"/>
          </a:xfrm>
        </p:spPr>
        <p:txBody>
          <a:bodyPr/>
          <a:lstStyle>
            <a:lvl1pPr>
              <a:defRPr>
                <a:latin typeface="Arial" panose="020B0604020202020204" pitchFamily="34" charset="0"/>
                <a:cs typeface="Arial" panose="020B0604020202020204" pitchFamily="34" charset="0"/>
              </a:defRPr>
            </a:lvl1pPr>
          </a:lstStyle>
          <a:p>
            <a:r>
              <a:rPr lang="es-ES" dirty="0"/>
              <a:t>HAGA CLIC PARA MODIFICAR EL ESTILO DE TÍTULO DEL PATRÓN</a:t>
            </a:r>
            <a:endParaRPr lang="es-CO" dirty="0"/>
          </a:p>
        </p:txBody>
      </p:sp>
      <p:sp>
        <p:nvSpPr>
          <p:cNvPr id="3" name="Marcador de contenido 2"/>
          <p:cNvSpPr>
            <a:spLocks noGrp="1"/>
          </p:cNvSpPr>
          <p:nvPr>
            <p:ph idx="1" hasCustomPrompt="1"/>
          </p:nvPr>
        </p:nvSpPr>
        <p:spPr>
          <a:xfrm>
            <a:off x="688621" y="1825625"/>
            <a:ext cx="10724445" cy="4351338"/>
          </a:xfrm>
        </p:spPr>
        <p:txBody>
          <a:bodyPr/>
          <a:lstStyle>
            <a:lvl1pPr>
              <a:lnSpc>
                <a:spcPct val="100000"/>
              </a:lnSpc>
              <a:defRPr>
                <a:latin typeface="Arial" panose="020B0604020202020204" pitchFamily="34" charset="0"/>
                <a:cs typeface="Arial" panose="020B0604020202020204" pitchFamily="34" charset="0"/>
              </a:defRPr>
            </a:lvl1pPr>
            <a:lvl2pPr>
              <a:lnSpc>
                <a:spcPct val="100000"/>
              </a:lnSpc>
              <a:defRPr>
                <a:latin typeface="Arial" panose="020B0604020202020204" pitchFamily="34" charset="0"/>
                <a:cs typeface="Arial" panose="020B0604020202020204" pitchFamily="34" charset="0"/>
              </a:defRPr>
            </a:lvl2pPr>
            <a:lvl3pPr>
              <a:lnSpc>
                <a:spcPct val="100000"/>
              </a:lnSpc>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3988649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617837" y="1709740"/>
            <a:ext cx="9182101" cy="2852737"/>
          </a:xfrm>
        </p:spPr>
        <p:txBody>
          <a:bodyPr anchor="b"/>
          <a:lstStyle>
            <a:lvl1pPr>
              <a:defRPr sz="6000">
                <a:latin typeface="Arial" panose="020B0604020202020204" pitchFamily="34" charset="0"/>
                <a:cs typeface="Arial" panose="020B0604020202020204" pitchFamily="34" charset="0"/>
              </a:defRPr>
            </a:lvl1pPr>
          </a:lstStyle>
          <a:p>
            <a:r>
              <a:rPr lang="es-ES" dirty="0"/>
              <a:t>HAGA CLIC PARA MODIFICAR EL ESTILO DE TÍTULO DEL PATRÓN</a:t>
            </a:r>
            <a:endParaRPr lang="es-CO" dirty="0"/>
          </a:p>
        </p:txBody>
      </p:sp>
      <p:sp>
        <p:nvSpPr>
          <p:cNvPr id="3" name="Marcador de texto 2"/>
          <p:cNvSpPr>
            <a:spLocks noGrp="1"/>
          </p:cNvSpPr>
          <p:nvPr>
            <p:ph type="body" idx="1" hasCustomPrompt="1"/>
          </p:nvPr>
        </p:nvSpPr>
        <p:spPr>
          <a:xfrm>
            <a:off x="1617837" y="4589465"/>
            <a:ext cx="9182101"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s-ES"/>
              <a:t>Haga clic para modificar el estilo de texto del patrón</a:t>
            </a:r>
          </a:p>
        </p:txBody>
      </p:sp>
    </p:spTree>
    <p:extLst>
      <p:ext uri="{BB962C8B-B14F-4D97-AF65-F5344CB8AC3E}">
        <p14:creationId xmlns:p14="http://schemas.microsoft.com/office/powerpoint/2010/main" val="628021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050572" y="365127"/>
            <a:ext cx="10127280" cy="1325563"/>
          </a:xfrm>
        </p:spPr>
        <p:txBody>
          <a:bodyPr/>
          <a:lstStyle>
            <a:lvl1pPr>
              <a:defRPr>
                <a:latin typeface="Arial" panose="020B0604020202020204" pitchFamily="34" charset="0"/>
                <a:cs typeface="Arial" panose="020B0604020202020204" pitchFamily="34" charset="0"/>
              </a:defRPr>
            </a:lvl1pPr>
          </a:lstStyle>
          <a:p>
            <a:r>
              <a:rPr lang="es-ES" dirty="0"/>
              <a:t>HAGA CLIC PARA MODIFICAR EL ESTILO DE TÍTULO DEL PATRÓN</a:t>
            </a:r>
            <a:endParaRPr lang="es-CO" dirty="0"/>
          </a:p>
        </p:txBody>
      </p:sp>
      <p:sp>
        <p:nvSpPr>
          <p:cNvPr id="3" name="Marcador de contenido 2"/>
          <p:cNvSpPr>
            <a:spLocks noGrp="1"/>
          </p:cNvSpPr>
          <p:nvPr>
            <p:ph sz="half" idx="1" hasCustomPrompt="1"/>
          </p:nvPr>
        </p:nvSpPr>
        <p:spPr>
          <a:xfrm>
            <a:off x="1062255" y="1825625"/>
            <a:ext cx="4917620" cy="4351338"/>
          </a:xfrm>
        </p:spPr>
        <p:txBody>
          <a:bodyPr/>
          <a:lstStyle>
            <a:lvl1pPr>
              <a:lnSpc>
                <a:spcPct val="100000"/>
              </a:lnSpc>
              <a:defRPr>
                <a:latin typeface="Arial" panose="020B0604020202020204" pitchFamily="34" charset="0"/>
                <a:cs typeface="Arial" panose="020B0604020202020204" pitchFamily="34" charset="0"/>
              </a:defRPr>
            </a:lvl1pPr>
            <a:lvl2pPr>
              <a:lnSpc>
                <a:spcPct val="100000"/>
              </a:lnSpc>
              <a:defRPr>
                <a:latin typeface="Arial" panose="020B0604020202020204" pitchFamily="34" charset="0"/>
                <a:cs typeface="Arial" panose="020B0604020202020204" pitchFamily="34" charset="0"/>
              </a:defRPr>
            </a:lvl2pPr>
            <a:lvl3pPr>
              <a:lnSpc>
                <a:spcPct val="100000"/>
              </a:lnSpc>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contenido 3"/>
          <p:cNvSpPr>
            <a:spLocks noGrp="1"/>
          </p:cNvSpPr>
          <p:nvPr>
            <p:ph sz="half" idx="2" hasCustomPrompt="1"/>
          </p:nvPr>
        </p:nvSpPr>
        <p:spPr>
          <a:xfrm>
            <a:off x="6260232" y="1825625"/>
            <a:ext cx="4917620" cy="4351338"/>
          </a:xfrm>
        </p:spPr>
        <p:txBody>
          <a:bodyPr/>
          <a:lstStyle>
            <a:lvl1pPr>
              <a:lnSpc>
                <a:spcPct val="100000"/>
              </a:lnSpc>
              <a:defRPr>
                <a:latin typeface="Arial" panose="020B0604020202020204" pitchFamily="34" charset="0"/>
                <a:cs typeface="Arial" panose="020B0604020202020204" pitchFamily="34" charset="0"/>
              </a:defRPr>
            </a:lvl1pPr>
            <a:lvl2pPr>
              <a:lnSpc>
                <a:spcPct val="100000"/>
              </a:lnSpc>
              <a:defRPr>
                <a:latin typeface="Arial" panose="020B0604020202020204" pitchFamily="34" charset="0"/>
                <a:cs typeface="Arial" panose="020B0604020202020204" pitchFamily="34" charset="0"/>
              </a:defRPr>
            </a:lvl2pPr>
            <a:lvl3pPr>
              <a:lnSpc>
                <a:spcPct val="100000"/>
              </a:lnSpc>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3334618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49842" y="365127"/>
            <a:ext cx="10444342" cy="1149347"/>
          </a:xfrm>
        </p:spPr>
        <p:txBody>
          <a:bodyPr/>
          <a:lstStyle>
            <a:lvl1pPr>
              <a:defRPr>
                <a:latin typeface="Arial" panose="020B0604020202020204" pitchFamily="34" charset="0"/>
                <a:cs typeface="Arial" panose="020B0604020202020204" pitchFamily="34" charset="0"/>
              </a:defRPr>
            </a:lvl1pPr>
          </a:lstStyle>
          <a:p>
            <a:r>
              <a:rPr lang="es-ES" dirty="0"/>
              <a:t>HAGA CLIC PARA MODIFICAR EL ESTILO DE TÍTULO DEL PATRÓN</a:t>
            </a:r>
            <a:endParaRPr lang="es-CO" dirty="0"/>
          </a:p>
        </p:txBody>
      </p:sp>
      <p:sp>
        <p:nvSpPr>
          <p:cNvPr id="3" name="Marcador de texto 2"/>
          <p:cNvSpPr>
            <a:spLocks noGrp="1"/>
          </p:cNvSpPr>
          <p:nvPr>
            <p:ph type="body" idx="1" hasCustomPrompt="1"/>
          </p:nvPr>
        </p:nvSpPr>
        <p:spPr>
          <a:xfrm>
            <a:off x="849842" y="1681163"/>
            <a:ext cx="5149853" cy="823912"/>
          </a:xfrm>
        </p:spPr>
        <p:txBody>
          <a:bodyPr anchor="b"/>
          <a:lstStyle>
            <a:lvl1pPr marL="0" indent="0">
              <a:buNone/>
              <a:defRPr sz="2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el estilo de texto del patrón</a:t>
            </a:r>
          </a:p>
        </p:txBody>
      </p:sp>
      <p:sp>
        <p:nvSpPr>
          <p:cNvPr id="4" name="Marcador de contenido 3"/>
          <p:cNvSpPr>
            <a:spLocks noGrp="1"/>
          </p:cNvSpPr>
          <p:nvPr>
            <p:ph sz="half" idx="2" hasCustomPrompt="1"/>
          </p:nvPr>
        </p:nvSpPr>
        <p:spPr>
          <a:xfrm>
            <a:off x="849842" y="2671763"/>
            <a:ext cx="5123038" cy="3517899"/>
          </a:xfrm>
        </p:spPr>
        <p:txBody>
          <a:bodyPr/>
          <a:lstStyle>
            <a:lvl1pPr>
              <a:lnSpc>
                <a:spcPct val="100000"/>
              </a:lnSpc>
              <a:defRPr>
                <a:latin typeface="Arial" panose="020B0604020202020204" pitchFamily="34" charset="0"/>
                <a:cs typeface="Arial" panose="020B0604020202020204" pitchFamily="34" charset="0"/>
              </a:defRPr>
            </a:lvl1pPr>
            <a:lvl2pPr>
              <a:lnSpc>
                <a:spcPct val="100000"/>
              </a:lnSpc>
              <a:defRPr>
                <a:latin typeface="Arial" panose="020B0604020202020204" pitchFamily="34" charset="0"/>
                <a:cs typeface="Arial" panose="020B0604020202020204" pitchFamily="34" charset="0"/>
              </a:defRPr>
            </a:lvl2pPr>
            <a:lvl3pPr>
              <a:lnSpc>
                <a:spcPct val="100000"/>
              </a:lnSpc>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0" name="Marcador de texto 2">
            <a:extLst>
              <a:ext uri="{FF2B5EF4-FFF2-40B4-BE49-F238E27FC236}">
                <a16:creationId xmlns:a16="http://schemas.microsoft.com/office/drawing/2014/main" id="{C20CE973-ADFF-0141-8C9F-B67E8D3D69C1}"/>
              </a:ext>
            </a:extLst>
          </p:cNvPr>
          <p:cNvSpPr>
            <a:spLocks noGrp="1"/>
          </p:cNvSpPr>
          <p:nvPr>
            <p:ph type="body" idx="13" hasCustomPrompt="1"/>
          </p:nvPr>
        </p:nvSpPr>
        <p:spPr>
          <a:xfrm>
            <a:off x="6144331" y="1681163"/>
            <a:ext cx="5149853" cy="823912"/>
          </a:xfrm>
        </p:spPr>
        <p:txBody>
          <a:bodyPr anchor="b"/>
          <a:lstStyle>
            <a:lvl1pPr marL="0" indent="0">
              <a:buNone/>
              <a:defRPr sz="2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el estilo de texto del patrón</a:t>
            </a:r>
          </a:p>
        </p:txBody>
      </p:sp>
      <p:sp>
        <p:nvSpPr>
          <p:cNvPr id="11" name="Marcador de contenido 3">
            <a:extLst>
              <a:ext uri="{FF2B5EF4-FFF2-40B4-BE49-F238E27FC236}">
                <a16:creationId xmlns:a16="http://schemas.microsoft.com/office/drawing/2014/main" id="{09464D66-1C61-E747-8C58-5F1E7A54FA04}"/>
              </a:ext>
            </a:extLst>
          </p:cNvPr>
          <p:cNvSpPr>
            <a:spLocks noGrp="1"/>
          </p:cNvSpPr>
          <p:nvPr>
            <p:ph sz="half" idx="14" hasCustomPrompt="1"/>
          </p:nvPr>
        </p:nvSpPr>
        <p:spPr>
          <a:xfrm>
            <a:off x="6144331" y="2671763"/>
            <a:ext cx="5123038" cy="3517899"/>
          </a:xfrm>
        </p:spPr>
        <p:txBody>
          <a:bodyPr/>
          <a:lstStyle>
            <a:lvl1pPr>
              <a:lnSpc>
                <a:spcPct val="100000"/>
              </a:lnSpc>
              <a:defRPr>
                <a:latin typeface="Arial" panose="020B0604020202020204" pitchFamily="34" charset="0"/>
                <a:cs typeface="Arial" panose="020B0604020202020204" pitchFamily="34" charset="0"/>
              </a:defRPr>
            </a:lvl1pPr>
            <a:lvl2pPr>
              <a:lnSpc>
                <a:spcPct val="100000"/>
              </a:lnSpc>
              <a:defRPr>
                <a:latin typeface="Arial" panose="020B0604020202020204" pitchFamily="34" charset="0"/>
                <a:cs typeface="Arial" panose="020B0604020202020204" pitchFamily="34" charset="0"/>
              </a:defRPr>
            </a:lvl2pPr>
            <a:lvl3pPr>
              <a:lnSpc>
                <a:spcPct val="100000"/>
              </a:lnSpc>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1207363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s-ES" dirty="0"/>
              <a:t>HAGA CLIC PARA MODIFICAR EL ESTILO DE TÍTULO DEL PATRÓN</a:t>
            </a:r>
            <a:endParaRPr lang="es-CO" dirty="0"/>
          </a:p>
        </p:txBody>
      </p:sp>
    </p:spTree>
    <p:extLst>
      <p:ext uri="{BB962C8B-B14F-4D97-AF65-F5344CB8AC3E}">
        <p14:creationId xmlns:p14="http://schemas.microsoft.com/office/powerpoint/2010/main" val="4241717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50193" y="457199"/>
            <a:ext cx="4476749" cy="1947333"/>
          </a:xfrm>
        </p:spPr>
        <p:txBody>
          <a:bodyPr anchor="b"/>
          <a:lstStyle>
            <a:lvl1pPr>
              <a:defRPr sz="3200">
                <a:latin typeface="Arial" panose="020B0604020202020204" pitchFamily="34" charset="0"/>
                <a:cs typeface="Arial" panose="020B0604020202020204" pitchFamily="34" charset="0"/>
              </a:defRPr>
            </a:lvl1pPr>
          </a:lstStyle>
          <a:p>
            <a:r>
              <a:rPr lang="es-ES" dirty="0"/>
              <a:t>HAGA CLIC PARA MODIFICAR EL ESTILO DE TÍTULO DEL PATRÓN</a:t>
            </a:r>
            <a:endParaRPr lang="es-CO" dirty="0"/>
          </a:p>
        </p:txBody>
      </p:sp>
      <p:sp>
        <p:nvSpPr>
          <p:cNvPr id="3" name="Marcador de contenido 2"/>
          <p:cNvSpPr>
            <a:spLocks noGrp="1"/>
          </p:cNvSpPr>
          <p:nvPr>
            <p:ph idx="1" hasCustomPrompt="1"/>
          </p:nvPr>
        </p:nvSpPr>
        <p:spPr>
          <a:xfrm>
            <a:off x="5678311" y="457201"/>
            <a:ext cx="5810250" cy="5403852"/>
          </a:xfrm>
        </p:spPr>
        <p:txBody>
          <a:bodyPr/>
          <a:lstStyle>
            <a:lvl1pPr>
              <a:lnSpc>
                <a:spcPct val="100000"/>
              </a:lnSpc>
              <a:defRPr sz="3200">
                <a:latin typeface="Arial" panose="020B0604020202020204" pitchFamily="34" charset="0"/>
                <a:cs typeface="Arial" panose="020B0604020202020204" pitchFamily="34" charset="0"/>
              </a:defRPr>
            </a:lvl1pPr>
            <a:lvl2pPr>
              <a:lnSpc>
                <a:spcPct val="100000"/>
              </a:lnSpc>
              <a:defRPr sz="2800">
                <a:latin typeface="Arial" panose="020B0604020202020204" pitchFamily="34" charset="0"/>
                <a:cs typeface="Arial" panose="020B0604020202020204" pitchFamily="34" charset="0"/>
              </a:defRPr>
            </a:lvl2pPr>
            <a:lvl3pPr>
              <a:lnSpc>
                <a:spcPct val="100000"/>
              </a:lnSpc>
              <a:defRPr sz="2400">
                <a:latin typeface="Arial" panose="020B0604020202020204" pitchFamily="34" charset="0"/>
                <a:cs typeface="Arial" panose="020B0604020202020204" pitchFamily="34" charset="0"/>
              </a:defRPr>
            </a:lvl3pPr>
            <a:lvl4pPr>
              <a:lnSpc>
                <a:spcPct val="100000"/>
              </a:lnSpc>
              <a:defRPr sz="2000">
                <a:latin typeface="Arial" panose="020B0604020202020204" pitchFamily="34" charset="0"/>
                <a:cs typeface="Arial" panose="020B0604020202020204" pitchFamily="34" charset="0"/>
              </a:defRPr>
            </a:lvl4pPr>
            <a:lvl5pPr>
              <a:lnSpc>
                <a:spcPct val="100000"/>
              </a:lnSpc>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hasCustomPrompt="1"/>
          </p:nvPr>
        </p:nvSpPr>
        <p:spPr>
          <a:xfrm>
            <a:off x="850193" y="2552700"/>
            <a:ext cx="4476749" cy="3316288"/>
          </a:xfrm>
        </p:spPr>
        <p:txBody>
          <a:bodyPr/>
          <a:lstStyle>
            <a:lvl1pPr marL="0" indent="0">
              <a:lnSpc>
                <a:spcPct val="100000"/>
              </a:lnSpc>
              <a:buNone/>
              <a:defRPr sz="1600">
                <a:latin typeface="Arial" panose="020B0604020202020204" pitchFamily="34" charset="0"/>
                <a:cs typeface="Arial" panose="020B060402020202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Haga clic para modificar el estilo de texto del patrón</a:t>
            </a:r>
          </a:p>
        </p:txBody>
      </p:sp>
    </p:spTree>
    <p:extLst>
      <p:ext uri="{BB962C8B-B14F-4D97-AF65-F5344CB8AC3E}">
        <p14:creationId xmlns:p14="http://schemas.microsoft.com/office/powerpoint/2010/main" val="2793154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75417"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s-ES" dirty="0"/>
              <a:t>HAGA CLIC PARA MODIFICAR EL ESTILO DE TÍTULO DEL PATRÓN</a:t>
            </a:r>
            <a:endParaRPr lang="es-CO" dirty="0"/>
          </a:p>
        </p:txBody>
      </p:sp>
      <p:sp>
        <p:nvSpPr>
          <p:cNvPr id="3" name="Marcador de posición de imagen 2"/>
          <p:cNvSpPr>
            <a:spLocks noGrp="1"/>
          </p:cNvSpPr>
          <p:nvPr>
            <p:ph type="pic" idx="1"/>
          </p:nvPr>
        </p:nvSpPr>
        <p:spPr>
          <a:xfrm>
            <a:off x="5350933" y="457201"/>
            <a:ext cx="6441016" cy="5403852"/>
          </a:xfrm>
        </p:spPr>
        <p:txBody>
          <a:bodyPr/>
          <a:lstStyle>
            <a:lvl1pPr marL="0" indent="0">
              <a:buNone/>
              <a:defRPr sz="3200">
                <a:latin typeface="Arial" panose="020B0604020202020204" pitchFamily="34" charset="0"/>
                <a:cs typeface="Arial" panose="020B0604020202020204"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s-CO" dirty="0"/>
          </a:p>
        </p:txBody>
      </p:sp>
      <p:sp>
        <p:nvSpPr>
          <p:cNvPr id="4" name="Marcador de texto 3"/>
          <p:cNvSpPr>
            <a:spLocks noGrp="1"/>
          </p:cNvSpPr>
          <p:nvPr>
            <p:ph type="body" sz="half" idx="2" hasCustomPrompt="1"/>
          </p:nvPr>
        </p:nvSpPr>
        <p:spPr>
          <a:xfrm>
            <a:off x="875417" y="2348088"/>
            <a:ext cx="3932237" cy="3520899"/>
          </a:xfrm>
        </p:spPr>
        <p:txBody>
          <a:bodyPr/>
          <a:lstStyle>
            <a:lvl1pPr marL="0" indent="0">
              <a:lnSpc>
                <a:spcPct val="100000"/>
              </a:lnSpc>
              <a:buNone/>
              <a:defRPr sz="1600">
                <a:latin typeface="Arial" panose="020B0604020202020204" pitchFamily="34" charset="0"/>
                <a:cs typeface="Arial" panose="020B060402020202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Haga clic para modificar el estilo de texto del patrón</a:t>
            </a:r>
          </a:p>
        </p:txBody>
      </p:sp>
    </p:spTree>
    <p:extLst>
      <p:ext uri="{BB962C8B-B14F-4D97-AF65-F5344CB8AC3E}">
        <p14:creationId xmlns:p14="http://schemas.microsoft.com/office/powerpoint/2010/main" val="1740233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129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2.jp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54756" y="365127"/>
            <a:ext cx="10769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p:cNvSpPr>
            <a:spLocks noGrp="1"/>
          </p:cNvSpPr>
          <p:nvPr>
            <p:ph type="body" idx="1"/>
          </p:nvPr>
        </p:nvSpPr>
        <p:spPr>
          <a:xfrm>
            <a:off x="654756" y="1825625"/>
            <a:ext cx="10769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3502649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5" r:id="rId9"/>
    <p:sldLayoutId id="2147483658" r:id="rId10"/>
  </p:sldLayoutIdLst>
  <p:txStyles>
    <p:titleStyle>
      <a:lvl1pPr algn="l" defTabSz="914377" rtl="0" eaLnBrk="1" latinLnBrk="0" hangingPunct="1">
        <a:lnSpc>
          <a:spcPct val="90000"/>
        </a:lnSpc>
        <a:spcBef>
          <a:spcPct val="0"/>
        </a:spcBef>
        <a:buNone/>
        <a:defRPr sz="3400" b="1" kern="1200">
          <a:solidFill>
            <a:srgbClr val="0D5084"/>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54756" y="365127"/>
            <a:ext cx="10769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p:cNvSpPr>
            <a:spLocks noGrp="1"/>
          </p:cNvSpPr>
          <p:nvPr>
            <p:ph type="body" idx="1"/>
          </p:nvPr>
        </p:nvSpPr>
        <p:spPr>
          <a:xfrm>
            <a:off x="654756" y="1825625"/>
            <a:ext cx="10769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92203120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txStyles>
    <p:titleStyle>
      <a:lvl1pPr algn="l" defTabSz="914377" rtl="0" eaLnBrk="1" latinLnBrk="0" hangingPunct="1">
        <a:lnSpc>
          <a:spcPct val="90000"/>
        </a:lnSpc>
        <a:spcBef>
          <a:spcPct val="0"/>
        </a:spcBef>
        <a:buNone/>
        <a:defRPr sz="3400" b="1" kern="1200">
          <a:solidFill>
            <a:srgbClr val="0D5084"/>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chart" Target="../charts/chart4.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chart" Target="../charts/chart6.xml"/></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3011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07A7CF7-3E4F-3F76-2F0D-5EB39F458169}"/>
              </a:ext>
            </a:extLst>
          </p:cNvPr>
          <p:cNvSpPr>
            <a:spLocks noGrp="1"/>
          </p:cNvSpPr>
          <p:nvPr>
            <p:ph type="ctrTitle"/>
          </p:nvPr>
        </p:nvSpPr>
        <p:spPr>
          <a:xfrm>
            <a:off x="403411" y="268942"/>
            <a:ext cx="7476565" cy="739588"/>
          </a:xfrm>
        </p:spPr>
        <p:txBody>
          <a:bodyPr>
            <a:normAutofit/>
          </a:bodyPr>
          <a:lstStyle/>
          <a:p>
            <a:pPr algn="l"/>
            <a:r>
              <a:rPr lang="es-ES" sz="4000" dirty="0"/>
              <a:t>COSTEO DE AMBULANCIA</a:t>
            </a:r>
            <a:endParaRPr lang="es-CO" sz="4000" dirty="0"/>
          </a:p>
        </p:txBody>
      </p:sp>
      <p:graphicFrame>
        <p:nvGraphicFramePr>
          <p:cNvPr id="6" name="Tabla 5">
            <a:extLst>
              <a:ext uri="{FF2B5EF4-FFF2-40B4-BE49-F238E27FC236}">
                <a16:creationId xmlns:a16="http://schemas.microsoft.com/office/drawing/2014/main" id="{6449AAEC-EDFA-7458-7072-8BBA49B0CFD4}"/>
              </a:ext>
            </a:extLst>
          </p:cNvPr>
          <p:cNvGraphicFramePr>
            <a:graphicFrameLocks noGrp="1"/>
          </p:cNvGraphicFramePr>
          <p:nvPr>
            <p:extLst>
              <p:ext uri="{D42A27DB-BD31-4B8C-83A1-F6EECF244321}">
                <p14:modId xmlns:p14="http://schemas.microsoft.com/office/powerpoint/2010/main" val="2180949954"/>
              </p:ext>
            </p:extLst>
          </p:nvPr>
        </p:nvGraphicFramePr>
        <p:xfrm>
          <a:off x="903873" y="1366823"/>
          <a:ext cx="9432823" cy="4583564"/>
        </p:xfrm>
        <a:graphic>
          <a:graphicData uri="http://schemas.openxmlformats.org/drawingml/2006/table">
            <a:tbl>
              <a:tblPr/>
              <a:tblGrid>
                <a:gridCol w="2067468">
                  <a:extLst>
                    <a:ext uri="{9D8B030D-6E8A-4147-A177-3AD203B41FA5}">
                      <a16:colId xmlns:a16="http://schemas.microsoft.com/office/drawing/2014/main" val="2583954094"/>
                    </a:ext>
                  </a:extLst>
                </a:gridCol>
                <a:gridCol w="4407727">
                  <a:extLst>
                    <a:ext uri="{9D8B030D-6E8A-4147-A177-3AD203B41FA5}">
                      <a16:colId xmlns:a16="http://schemas.microsoft.com/office/drawing/2014/main" val="1571570403"/>
                    </a:ext>
                  </a:extLst>
                </a:gridCol>
                <a:gridCol w="2957628">
                  <a:extLst>
                    <a:ext uri="{9D8B030D-6E8A-4147-A177-3AD203B41FA5}">
                      <a16:colId xmlns:a16="http://schemas.microsoft.com/office/drawing/2014/main" val="3487887312"/>
                    </a:ext>
                  </a:extLst>
                </a:gridCol>
              </a:tblGrid>
              <a:tr h="176066">
                <a:tc gridSpan="3">
                  <a:txBody>
                    <a:bodyPr/>
                    <a:lstStyle/>
                    <a:p>
                      <a:pPr algn="ctr" fontAlgn="ctr"/>
                      <a:r>
                        <a:rPr lang="es-CO" sz="1400" b="1" i="0" u="none" strike="noStrike">
                          <a:solidFill>
                            <a:srgbClr val="000000"/>
                          </a:solidFill>
                          <a:effectLst/>
                          <a:highlight>
                            <a:srgbClr val="D6DCE4"/>
                          </a:highlight>
                          <a:latin typeface="Calibri" panose="020F0502020204030204" pitchFamily="34" charset="0"/>
                        </a:rPr>
                        <a:t>CÁLCULOS AMBULANCIAS 2024</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61200610"/>
                  </a:ext>
                </a:extLst>
              </a:tr>
              <a:tr h="344875">
                <a:tc rowSpan="5">
                  <a:txBody>
                    <a:bodyPr/>
                    <a:lstStyle/>
                    <a:p>
                      <a:pPr algn="ctr" fontAlgn="ctr"/>
                      <a:r>
                        <a:rPr lang="es-CO" sz="1400" b="0" i="0" u="none" strike="noStrike">
                          <a:solidFill>
                            <a:srgbClr val="000000"/>
                          </a:solidFill>
                          <a:effectLst/>
                          <a:latin typeface="Calibri" panose="020F0502020204030204" pitchFamily="34" charset="0"/>
                        </a:rPr>
                        <a:t>COSTOS Y GASTOS</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400" b="0" i="0" u="none" strike="noStrike">
                          <a:solidFill>
                            <a:srgbClr val="000000"/>
                          </a:solidFill>
                          <a:effectLst/>
                          <a:latin typeface="Calibri" panose="020F0502020204030204" pitchFamily="34" charset="0"/>
                        </a:rPr>
                        <a:t>Costos Fijos Mensuales</a:t>
                      </a:r>
                    </a:p>
                  </a:txBody>
                  <a:tcPr marL="9172" marR="9172" marT="9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400" b="0" i="0" u="none" strike="noStrike">
                          <a:solidFill>
                            <a:srgbClr val="000000"/>
                          </a:solidFill>
                          <a:effectLst/>
                          <a:latin typeface="Calibri" panose="020F0502020204030204" pitchFamily="34" charset="0"/>
                        </a:rPr>
                        <a:t> $                                               567.811 </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2157533"/>
                  </a:ext>
                </a:extLst>
              </a:tr>
              <a:tr h="344875">
                <a:tc vMerge="1">
                  <a:txBody>
                    <a:bodyPr/>
                    <a:lstStyle/>
                    <a:p>
                      <a:endParaRPr lang="es-CO"/>
                    </a:p>
                  </a:txBody>
                  <a:tcPr/>
                </a:tc>
                <a:tc>
                  <a:txBody>
                    <a:bodyPr/>
                    <a:lstStyle/>
                    <a:p>
                      <a:pPr algn="l" fontAlgn="b"/>
                      <a:r>
                        <a:rPr lang="es-CO" sz="1400" b="0" i="0" u="none" strike="noStrike">
                          <a:solidFill>
                            <a:srgbClr val="000000"/>
                          </a:solidFill>
                          <a:effectLst/>
                          <a:latin typeface="Calibri" panose="020F0502020204030204" pitchFamily="34" charset="0"/>
                        </a:rPr>
                        <a:t>Costos Variables Mes</a:t>
                      </a:r>
                    </a:p>
                  </a:txBody>
                  <a:tcPr marL="9172" marR="9172" marT="9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400" b="0" i="0" u="none" strike="noStrike">
                          <a:solidFill>
                            <a:srgbClr val="000000"/>
                          </a:solidFill>
                          <a:effectLst/>
                          <a:latin typeface="Calibri" panose="020F0502020204030204" pitchFamily="34" charset="0"/>
                        </a:rPr>
                        <a:t> $                                           5.876.900 </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5961275"/>
                  </a:ext>
                </a:extLst>
              </a:tr>
              <a:tr h="344875">
                <a:tc vMerge="1">
                  <a:txBody>
                    <a:bodyPr/>
                    <a:lstStyle/>
                    <a:p>
                      <a:endParaRPr lang="es-CO"/>
                    </a:p>
                  </a:txBody>
                  <a:tcPr/>
                </a:tc>
                <a:tc>
                  <a:txBody>
                    <a:bodyPr/>
                    <a:lstStyle/>
                    <a:p>
                      <a:pPr algn="l" fontAlgn="b"/>
                      <a:r>
                        <a:rPr lang="es-ES" sz="1400" b="0" i="0" u="none" strike="noStrike">
                          <a:solidFill>
                            <a:srgbClr val="000000"/>
                          </a:solidFill>
                          <a:effectLst/>
                          <a:latin typeface="Calibri" panose="020F0502020204030204" pitchFamily="34" charset="0"/>
                        </a:rPr>
                        <a:t>Costo Mano de Obra Mensual</a:t>
                      </a:r>
                    </a:p>
                  </a:txBody>
                  <a:tcPr marL="9172" marR="9172" marT="9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400" b="0" i="0" u="none" strike="noStrike">
                          <a:solidFill>
                            <a:srgbClr val="000000"/>
                          </a:solidFill>
                          <a:effectLst/>
                          <a:latin typeface="Calibri" panose="020F0502020204030204" pitchFamily="34" charset="0"/>
                        </a:rPr>
                        <a:t> $                                         42.425.186 </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63853219"/>
                  </a:ext>
                </a:extLst>
              </a:tr>
              <a:tr h="344875">
                <a:tc vMerge="1">
                  <a:txBody>
                    <a:bodyPr/>
                    <a:lstStyle/>
                    <a:p>
                      <a:endParaRPr lang="es-CO"/>
                    </a:p>
                  </a:txBody>
                  <a:tcPr/>
                </a:tc>
                <a:tc>
                  <a:txBody>
                    <a:bodyPr/>
                    <a:lstStyle/>
                    <a:p>
                      <a:pPr algn="l" fontAlgn="b"/>
                      <a:r>
                        <a:rPr lang="es-CO" sz="1400" b="0" i="0" u="none" strike="noStrike">
                          <a:solidFill>
                            <a:srgbClr val="000000"/>
                          </a:solidFill>
                          <a:effectLst/>
                          <a:highlight>
                            <a:srgbClr val="E7E6E6"/>
                          </a:highlight>
                          <a:latin typeface="Calibri" panose="020F0502020204030204" pitchFamily="34" charset="0"/>
                        </a:rPr>
                        <a:t>VALOR AMBULANCIA PROMEDIO MENSUAL 2023</a:t>
                      </a:r>
                    </a:p>
                  </a:txBody>
                  <a:tcPr marL="9172" marR="9172" marT="9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s-CO" sz="1400" b="1" i="0" u="none" strike="noStrike">
                          <a:solidFill>
                            <a:srgbClr val="000000"/>
                          </a:solidFill>
                          <a:effectLst/>
                          <a:highlight>
                            <a:srgbClr val="E7E6E6"/>
                          </a:highlight>
                          <a:latin typeface="Calibri" panose="020F0502020204030204" pitchFamily="34" charset="0"/>
                        </a:rPr>
                        <a:t> $                                         48.869.897 </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964529844"/>
                  </a:ext>
                </a:extLst>
              </a:tr>
              <a:tr h="344875">
                <a:tc vMerge="1">
                  <a:txBody>
                    <a:bodyPr/>
                    <a:lstStyle/>
                    <a:p>
                      <a:endParaRPr lang="es-CO"/>
                    </a:p>
                  </a:txBody>
                  <a:tcPr/>
                </a:tc>
                <a:tc>
                  <a:txBody>
                    <a:bodyPr/>
                    <a:lstStyle/>
                    <a:p>
                      <a:pPr algn="l" fontAlgn="b"/>
                      <a:r>
                        <a:rPr lang="es-ES" sz="1400" b="0" i="0" u="none" strike="noStrike">
                          <a:solidFill>
                            <a:srgbClr val="000000"/>
                          </a:solidFill>
                          <a:effectLst/>
                          <a:highlight>
                            <a:srgbClr val="D6DCE4"/>
                          </a:highlight>
                          <a:latin typeface="Calibri" panose="020F0502020204030204" pitchFamily="34" charset="0"/>
                        </a:rPr>
                        <a:t>CON INCREMENTO IPC 9,28% PARA 2024</a:t>
                      </a:r>
                    </a:p>
                  </a:txBody>
                  <a:tcPr marL="9172" marR="9172" marT="9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s-CO" sz="1400" b="1" i="0" u="none" strike="noStrike">
                          <a:solidFill>
                            <a:srgbClr val="000000"/>
                          </a:solidFill>
                          <a:effectLst/>
                          <a:highlight>
                            <a:srgbClr val="D6DCE4"/>
                          </a:highlight>
                          <a:latin typeface="Calibri" panose="020F0502020204030204" pitchFamily="34" charset="0"/>
                        </a:rPr>
                        <a:t> $                                         53.405.024 </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3085852682"/>
                  </a:ext>
                </a:extLst>
              </a:tr>
              <a:tr h="176066">
                <a:tc>
                  <a:txBody>
                    <a:bodyPr/>
                    <a:lstStyle/>
                    <a:p>
                      <a:pPr algn="l" fontAlgn="b"/>
                      <a:endParaRPr lang="es-CO" sz="1400" b="0" i="0" u="none" strike="noStrike">
                        <a:solidFill>
                          <a:srgbClr val="000000"/>
                        </a:solidFill>
                        <a:effectLst/>
                        <a:latin typeface="Calibri" panose="020F0502020204030204" pitchFamily="34" charset="0"/>
                      </a:endParaRPr>
                    </a:p>
                  </a:txBody>
                  <a:tcPr marL="9172" marR="9172" marT="917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CO" sz="1400" b="0" i="0" u="none" strike="noStrike">
                        <a:solidFill>
                          <a:srgbClr val="000000"/>
                        </a:solidFill>
                        <a:effectLst/>
                        <a:latin typeface="Calibri" panose="020F0502020204030204" pitchFamily="34" charset="0"/>
                      </a:endParaRPr>
                    </a:p>
                  </a:txBody>
                  <a:tcPr marL="9172" marR="9172" marT="917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CO" sz="1400" b="1" i="0" u="none" strike="noStrike">
                        <a:solidFill>
                          <a:srgbClr val="000000"/>
                        </a:solidFill>
                        <a:effectLst/>
                        <a:latin typeface="Calibri" panose="020F0502020204030204" pitchFamily="34" charset="0"/>
                      </a:endParaRPr>
                    </a:p>
                  </a:txBody>
                  <a:tcPr marL="9172" marR="9172" marT="917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2961417"/>
                  </a:ext>
                </a:extLst>
              </a:tr>
              <a:tr h="344875">
                <a:tc rowSpan="7">
                  <a:txBody>
                    <a:bodyPr/>
                    <a:lstStyle/>
                    <a:p>
                      <a:pPr algn="ctr" fontAlgn="ctr"/>
                      <a:r>
                        <a:rPr lang="es-CO" sz="1400" b="0" i="0" u="none" strike="noStrike" dirty="0">
                          <a:solidFill>
                            <a:srgbClr val="000000"/>
                          </a:solidFill>
                          <a:effectLst/>
                          <a:latin typeface="Calibri" panose="020F0502020204030204" pitchFamily="34" charset="0"/>
                        </a:rPr>
                        <a:t>CÁLCULO DE TARIFA</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400" b="0" i="0" u="none" strike="noStrike">
                          <a:solidFill>
                            <a:srgbClr val="000000"/>
                          </a:solidFill>
                          <a:effectLst/>
                          <a:highlight>
                            <a:srgbClr val="BFBFBF"/>
                          </a:highlight>
                          <a:latin typeface="Calibri" panose="020F0502020204030204" pitchFamily="34" charset="0"/>
                        </a:rPr>
                        <a:t>SUMA 50% UTILIDAD PARA LA E.S.E precio base</a:t>
                      </a:r>
                    </a:p>
                  </a:txBody>
                  <a:tcPr marL="9172" marR="9172" marT="9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1400" b="1" i="0" u="none" strike="noStrike">
                          <a:solidFill>
                            <a:srgbClr val="000000"/>
                          </a:solidFill>
                          <a:effectLst/>
                          <a:highlight>
                            <a:srgbClr val="BFBFBF"/>
                          </a:highlight>
                          <a:latin typeface="Calibri" panose="020F0502020204030204" pitchFamily="34" charset="0"/>
                        </a:rPr>
                        <a:t> $                                       106.810.048 </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985749397"/>
                  </a:ext>
                </a:extLst>
              </a:tr>
              <a:tr h="344875">
                <a:tc vMerge="1">
                  <a:txBody>
                    <a:bodyPr/>
                    <a:lstStyle/>
                    <a:p>
                      <a:endParaRPr lang="es-CO"/>
                    </a:p>
                  </a:txBody>
                  <a:tcPr/>
                </a:tc>
                <a:tc>
                  <a:txBody>
                    <a:bodyPr/>
                    <a:lstStyle/>
                    <a:p>
                      <a:pPr algn="l" fontAlgn="b"/>
                      <a:r>
                        <a:rPr lang="es-CO" sz="1400" b="0" i="0" u="none" strike="noStrike">
                          <a:solidFill>
                            <a:srgbClr val="000000"/>
                          </a:solidFill>
                          <a:effectLst/>
                          <a:highlight>
                            <a:srgbClr val="BFBFBF"/>
                          </a:highlight>
                          <a:latin typeface="Calibri" panose="020F0502020204030204" pitchFamily="34" charset="0"/>
                        </a:rPr>
                        <a:t>VALOR DIA </a:t>
                      </a:r>
                    </a:p>
                  </a:txBody>
                  <a:tcPr marL="9172" marR="9172" marT="9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1400" b="1" i="0" u="none" strike="noStrike">
                          <a:solidFill>
                            <a:srgbClr val="000000"/>
                          </a:solidFill>
                          <a:effectLst/>
                          <a:highlight>
                            <a:srgbClr val="BFBFBF"/>
                          </a:highlight>
                          <a:latin typeface="Calibri" panose="020F0502020204030204" pitchFamily="34" charset="0"/>
                        </a:rPr>
                        <a:t> $                                           3.560.335 </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592742520"/>
                  </a:ext>
                </a:extLst>
              </a:tr>
              <a:tr h="344875">
                <a:tc vMerge="1">
                  <a:txBody>
                    <a:bodyPr/>
                    <a:lstStyle/>
                    <a:p>
                      <a:endParaRPr lang="es-CO"/>
                    </a:p>
                  </a:txBody>
                  <a:tcPr/>
                </a:tc>
                <a:tc>
                  <a:txBody>
                    <a:bodyPr/>
                    <a:lstStyle/>
                    <a:p>
                      <a:pPr algn="l" fontAlgn="b"/>
                      <a:r>
                        <a:rPr lang="es-CO" sz="1400" b="0" i="0" u="none" strike="noStrike">
                          <a:solidFill>
                            <a:srgbClr val="000000"/>
                          </a:solidFill>
                          <a:effectLst/>
                          <a:highlight>
                            <a:srgbClr val="BFBFBF"/>
                          </a:highlight>
                          <a:latin typeface="Calibri" panose="020F0502020204030204" pitchFamily="34" charset="0"/>
                        </a:rPr>
                        <a:t>VALOR HORA</a:t>
                      </a:r>
                    </a:p>
                  </a:txBody>
                  <a:tcPr marL="9172" marR="9172" marT="9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1400" b="1" i="0" u="none" strike="noStrike">
                          <a:solidFill>
                            <a:srgbClr val="000000"/>
                          </a:solidFill>
                          <a:effectLst/>
                          <a:highlight>
                            <a:srgbClr val="BFBFBF"/>
                          </a:highlight>
                          <a:latin typeface="Calibri" panose="020F0502020204030204" pitchFamily="34" charset="0"/>
                        </a:rPr>
                        <a:t> $                                               148.347 </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2414668"/>
                  </a:ext>
                </a:extLst>
              </a:tr>
              <a:tr h="344875">
                <a:tc vMerge="1">
                  <a:txBody>
                    <a:bodyPr/>
                    <a:lstStyle/>
                    <a:p>
                      <a:endParaRPr lang="es-CO"/>
                    </a:p>
                  </a:txBody>
                  <a:tcPr/>
                </a:tc>
                <a:tc>
                  <a:txBody>
                    <a:bodyPr/>
                    <a:lstStyle/>
                    <a:p>
                      <a:pPr algn="l" fontAlgn="b"/>
                      <a:r>
                        <a:rPr lang="es-CO" sz="1400" b="0" i="0" u="none" strike="noStrike">
                          <a:solidFill>
                            <a:srgbClr val="000000"/>
                          </a:solidFill>
                          <a:effectLst/>
                          <a:highlight>
                            <a:srgbClr val="BFBFBF"/>
                          </a:highlight>
                          <a:latin typeface="Calibri" panose="020F0502020204030204" pitchFamily="34" charset="0"/>
                        </a:rPr>
                        <a:t>VALOR MINUTO</a:t>
                      </a:r>
                    </a:p>
                  </a:txBody>
                  <a:tcPr marL="9172" marR="9172" marT="9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1400" b="1" i="0" u="none" strike="noStrike">
                          <a:solidFill>
                            <a:srgbClr val="000000"/>
                          </a:solidFill>
                          <a:effectLst/>
                          <a:highlight>
                            <a:srgbClr val="BFBFBF"/>
                          </a:highlight>
                          <a:latin typeface="Calibri" panose="020F0502020204030204" pitchFamily="34" charset="0"/>
                        </a:rPr>
                        <a:t> $                                                    2.472 </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475065904"/>
                  </a:ext>
                </a:extLst>
              </a:tr>
              <a:tr h="344875">
                <a:tc vMerge="1">
                  <a:txBody>
                    <a:bodyPr/>
                    <a:lstStyle/>
                    <a:p>
                      <a:endParaRPr lang="es-CO"/>
                    </a:p>
                  </a:txBody>
                  <a:tcPr/>
                </a:tc>
                <a:tc>
                  <a:txBody>
                    <a:bodyPr/>
                    <a:lstStyle/>
                    <a:p>
                      <a:pPr algn="l" fontAlgn="b"/>
                      <a:r>
                        <a:rPr lang="es-CO" sz="1400" b="0" i="0" u="none" strike="noStrike">
                          <a:solidFill>
                            <a:srgbClr val="000000"/>
                          </a:solidFill>
                          <a:effectLst/>
                          <a:highlight>
                            <a:srgbClr val="BFBFBF"/>
                          </a:highlight>
                          <a:latin typeface="Calibri" panose="020F0502020204030204" pitchFamily="34" charset="0"/>
                        </a:rPr>
                        <a:t>TIEMPO Km en minutos</a:t>
                      </a:r>
                    </a:p>
                  </a:txBody>
                  <a:tcPr marL="9172" marR="9172" marT="9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1400" b="1" i="0" u="none" strike="noStrike">
                          <a:solidFill>
                            <a:srgbClr val="000000"/>
                          </a:solidFill>
                          <a:effectLst/>
                          <a:highlight>
                            <a:srgbClr val="BFBFBF"/>
                          </a:highlight>
                          <a:latin typeface="Calibri" panose="020F0502020204030204" pitchFamily="34" charset="0"/>
                        </a:rPr>
                        <a:t>                                                       15,00 </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33139558"/>
                  </a:ext>
                </a:extLst>
              </a:tr>
              <a:tr h="344875">
                <a:tc vMerge="1">
                  <a:txBody>
                    <a:bodyPr/>
                    <a:lstStyle/>
                    <a:p>
                      <a:endParaRPr lang="es-CO"/>
                    </a:p>
                  </a:txBody>
                  <a:tcPr/>
                </a:tc>
                <a:tc>
                  <a:txBody>
                    <a:bodyPr/>
                    <a:lstStyle/>
                    <a:p>
                      <a:pPr algn="l" fontAlgn="b"/>
                      <a:r>
                        <a:rPr lang="es-CO" sz="1400" b="0" i="0" u="none" strike="noStrike">
                          <a:solidFill>
                            <a:srgbClr val="000000"/>
                          </a:solidFill>
                          <a:effectLst/>
                          <a:highlight>
                            <a:srgbClr val="BFBFBF"/>
                          </a:highlight>
                          <a:latin typeface="Calibri" panose="020F0502020204030204" pitchFamily="34" charset="0"/>
                        </a:rPr>
                        <a:t>VALOR Km </a:t>
                      </a:r>
                    </a:p>
                  </a:txBody>
                  <a:tcPr marL="9172" marR="9172" marT="9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1400" b="1" i="0" u="none" strike="noStrike">
                          <a:solidFill>
                            <a:srgbClr val="000000"/>
                          </a:solidFill>
                          <a:effectLst/>
                          <a:highlight>
                            <a:srgbClr val="BFBFBF"/>
                          </a:highlight>
                          <a:latin typeface="Calibri" panose="020F0502020204030204" pitchFamily="34" charset="0"/>
                        </a:rPr>
                        <a:t> $                                                 37.087 </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171417805"/>
                  </a:ext>
                </a:extLst>
              </a:tr>
              <a:tr h="344875">
                <a:tc vMerge="1">
                  <a:txBody>
                    <a:bodyPr/>
                    <a:lstStyle/>
                    <a:p>
                      <a:endParaRPr lang="es-CO"/>
                    </a:p>
                  </a:txBody>
                  <a:tcPr/>
                </a:tc>
                <a:tc>
                  <a:txBody>
                    <a:bodyPr/>
                    <a:lstStyle/>
                    <a:p>
                      <a:pPr algn="l" fontAlgn="b"/>
                      <a:r>
                        <a:rPr lang="es-CO" sz="1400" b="0" i="0" u="none" strike="noStrike">
                          <a:solidFill>
                            <a:srgbClr val="000000"/>
                          </a:solidFill>
                          <a:effectLst/>
                          <a:highlight>
                            <a:srgbClr val="BFBFBF"/>
                          </a:highlight>
                          <a:latin typeface="Calibri" panose="020F0502020204030204" pitchFamily="34" charset="0"/>
                        </a:rPr>
                        <a:t>tiempo espera 30 minutos</a:t>
                      </a:r>
                    </a:p>
                  </a:txBody>
                  <a:tcPr marL="9172" marR="9172" marT="9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1400" b="1" i="0" u="none" strike="noStrike" dirty="0">
                          <a:solidFill>
                            <a:srgbClr val="000000"/>
                          </a:solidFill>
                          <a:effectLst/>
                          <a:highlight>
                            <a:srgbClr val="BFBFBF"/>
                          </a:highlight>
                          <a:latin typeface="Calibri" panose="020F0502020204030204" pitchFamily="34" charset="0"/>
                        </a:rPr>
                        <a:t> $                                                 74.174 </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063164848"/>
                  </a:ext>
                </a:extLst>
              </a:tr>
            </a:tbl>
          </a:graphicData>
        </a:graphic>
      </p:graphicFrame>
    </p:spTree>
    <p:extLst>
      <p:ext uri="{BB962C8B-B14F-4D97-AF65-F5344CB8AC3E}">
        <p14:creationId xmlns:p14="http://schemas.microsoft.com/office/powerpoint/2010/main" val="2266784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4">
            <a:extLst>
              <a:ext uri="{FF2B5EF4-FFF2-40B4-BE49-F238E27FC236}">
                <a16:creationId xmlns:a16="http://schemas.microsoft.com/office/drawing/2014/main" id="{68E79627-7E71-5E66-48E7-EEA93F31F2FF}"/>
              </a:ext>
            </a:extLst>
          </p:cNvPr>
          <p:cNvSpPr txBox="1">
            <a:spLocks/>
          </p:cNvSpPr>
          <p:nvPr/>
        </p:nvSpPr>
        <p:spPr>
          <a:xfrm>
            <a:off x="630306" y="703827"/>
            <a:ext cx="6035537" cy="581084"/>
          </a:xfrm>
          <a:prstGeom prst="rect">
            <a:avLst/>
          </a:prstGeom>
        </p:spPr>
        <p:txBody>
          <a:bodyPr>
            <a:normAutofit fontScale="92500"/>
          </a:bodyPr>
          <a:lstStyle>
            <a:lvl1pPr algn="l" defTabSz="914377" rtl="0" eaLnBrk="1" latinLnBrk="0" hangingPunct="1">
              <a:lnSpc>
                <a:spcPct val="90000"/>
              </a:lnSpc>
              <a:spcBef>
                <a:spcPct val="0"/>
              </a:spcBef>
              <a:buNone/>
              <a:defRPr sz="3400" b="1" kern="1200">
                <a:solidFill>
                  <a:srgbClr val="0D5084"/>
                </a:solidFill>
                <a:latin typeface="Arial" panose="020B0604020202020204" pitchFamily="34" charset="0"/>
                <a:ea typeface="+mj-ea"/>
                <a:cs typeface="Arial" panose="020B0604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s-ES" sz="3600" b="1" i="0" u="none" strike="noStrike" kern="1200" cap="none" spc="0" normalizeH="0" baseline="0" noProof="0" dirty="0">
                <a:ln>
                  <a:noFill/>
                </a:ln>
                <a:solidFill>
                  <a:srgbClr val="0D5084"/>
                </a:solidFill>
                <a:effectLst/>
                <a:uLnTx/>
                <a:uFillTx/>
                <a:latin typeface="Arial" panose="020B0604020202020204" pitchFamily="34" charset="0"/>
                <a:ea typeface="+mj-ea"/>
                <a:cs typeface="Arial" panose="020B0604020202020204" pitchFamily="34" charset="0"/>
              </a:rPr>
              <a:t>INFORME ADMINISTRATIVO</a:t>
            </a:r>
            <a:endParaRPr kumimoji="0" lang="es-ES_tradnl" sz="3600" b="1" i="0" u="none" strike="noStrike" kern="1200" cap="none" spc="0" normalizeH="0" baseline="0" noProof="0" dirty="0">
              <a:ln>
                <a:noFill/>
              </a:ln>
              <a:solidFill>
                <a:srgbClr val="0D5084"/>
              </a:solidFill>
              <a:effectLst/>
              <a:uLnTx/>
              <a:uFillTx/>
              <a:latin typeface="Arial" panose="020B0604020202020204" pitchFamily="34" charset="0"/>
              <a:ea typeface="+mj-ea"/>
              <a:cs typeface="Arial" panose="020B0604020202020204" pitchFamily="34" charset="0"/>
            </a:endParaRPr>
          </a:p>
        </p:txBody>
      </p:sp>
      <p:sp>
        <p:nvSpPr>
          <p:cNvPr id="6" name="CuadroTexto 5">
            <a:extLst>
              <a:ext uri="{FF2B5EF4-FFF2-40B4-BE49-F238E27FC236}">
                <a16:creationId xmlns:a16="http://schemas.microsoft.com/office/drawing/2014/main" id="{70CD44C8-2103-2F43-938C-DD3E7F9E6166}"/>
              </a:ext>
            </a:extLst>
          </p:cNvPr>
          <p:cNvSpPr txBox="1"/>
          <p:nvPr/>
        </p:nvSpPr>
        <p:spPr>
          <a:xfrm>
            <a:off x="630306" y="2090172"/>
            <a:ext cx="10827026" cy="2677656"/>
          </a:xfrm>
          <a:prstGeom prst="rect">
            <a:avLst/>
          </a:prstGeom>
          <a:noFill/>
        </p:spPr>
        <p:txBody>
          <a:bodyPr wrap="square">
            <a:spAutoFit/>
          </a:bodyPr>
          <a:lstStyle>
            <a:defPPr>
              <a:defRPr lang="es-CO"/>
            </a:defPPr>
            <a:lvl1pPr marL="342900" indent="-342900">
              <a:buFont typeface="+mj-lt"/>
              <a:buAutoNum type="arabicPeriod"/>
              <a:defRPr sz="2800">
                <a:latin typeface="Arial" panose="020B0604020202020204" pitchFamily="34" charset="0"/>
                <a:cs typeface="Arial" panose="020B0604020202020204" pitchFamily="34" charset="0"/>
              </a:defRPr>
            </a:lvl1p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s-ES" dirty="0">
                <a:solidFill>
                  <a:prstClr val="black"/>
                </a:solidFill>
              </a:rPr>
              <a:t>Revelaciones de la E.S.E</a:t>
            </a:r>
            <a:endPar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_tradnl"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Demandas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s-ES_tradnl" dirty="0">
                <a:solidFill>
                  <a:prstClr val="black"/>
                </a:solidFill>
              </a:rPr>
              <a:t>Sistema Integrado de Gestión de Riesgos</a:t>
            </a:r>
            <a:endParaRPr kumimoji="0" lang="es-ES_tradnl"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s-ES_tradnl"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s-ES_tradnl"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s-ES_tradnl"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169773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0B67075-0747-0D4B-9D44-ABC02D04095F}"/>
              </a:ext>
            </a:extLst>
          </p:cNvPr>
          <p:cNvSpPr txBox="1"/>
          <p:nvPr/>
        </p:nvSpPr>
        <p:spPr>
          <a:xfrm>
            <a:off x="1192891" y="1792395"/>
            <a:ext cx="10166058" cy="27084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400" b="1" dirty="0">
                <a:solidFill>
                  <a:srgbClr val="0D5084"/>
                </a:solidFill>
                <a:latin typeface="Arial" panose="020B0604020202020204" pitchFamily="34" charset="0"/>
                <a:cs typeface="Arial" panose="020B0604020202020204" pitchFamily="34" charset="0"/>
              </a:rPr>
              <a:t>INFORME DE REVELACIONES DE LA E.S.E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400" b="1" dirty="0">
              <a:solidFill>
                <a:srgbClr val="0D5084"/>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400" b="1" dirty="0">
                <a:solidFill>
                  <a:srgbClr val="0D5084"/>
                </a:solidFill>
                <a:latin typeface="Arial" panose="020B0604020202020204" pitchFamily="34" charset="0"/>
                <a:cs typeface="Arial" panose="020B0604020202020204" pitchFamily="34" charset="0"/>
              </a:rPr>
              <a:t>Presentado por el Doctor Ricardo Castrillón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400" b="1" dirty="0">
              <a:solidFill>
                <a:srgbClr val="0D5084"/>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400" b="1" dirty="0">
                <a:solidFill>
                  <a:srgbClr val="0D5084"/>
                </a:solidFill>
                <a:latin typeface="Arial" panose="020B0604020202020204" pitchFamily="34" charset="0"/>
                <a:cs typeface="Arial" panose="020B0604020202020204" pitchFamily="34" charset="0"/>
              </a:rPr>
              <a:t>Gerente (E) </a:t>
            </a:r>
            <a:endParaRPr kumimoji="0" lang="en-US" sz="3400" b="1" i="0" u="none" strike="noStrike" kern="1200" cap="none" spc="0" normalizeH="0" baseline="0" noProof="0" dirty="0">
              <a:ln>
                <a:noFill/>
              </a:ln>
              <a:solidFill>
                <a:srgbClr val="0D5084"/>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341140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0090A4-4095-839D-A8D6-E1A34696F704}"/>
              </a:ext>
            </a:extLst>
          </p:cNvPr>
          <p:cNvSpPr txBox="1">
            <a:spLocks/>
          </p:cNvSpPr>
          <p:nvPr/>
        </p:nvSpPr>
        <p:spPr>
          <a:xfrm>
            <a:off x="688621" y="365127"/>
            <a:ext cx="10724445" cy="1325563"/>
          </a:xfrm>
          <a:prstGeom prst="rect">
            <a:avLst/>
          </a:prstGeom>
        </p:spPr>
        <p:txBody>
          <a:bodyPr/>
          <a:lstStyle>
            <a:lvl1pPr algn="l" defTabSz="914377" rtl="0" eaLnBrk="1" latinLnBrk="0" hangingPunct="1">
              <a:lnSpc>
                <a:spcPct val="90000"/>
              </a:lnSpc>
              <a:spcBef>
                <a:spcPct val="0"/>
              </a:spcBef>
              <a:buNone/>
              <a:defRPr sz="3400" b="1" kern="1200">
                <a:solidFill>
                  <a:srgbClr val="0D5084"/>
                </a:solidFill>
                <a:latin typeface="Arial" panose="020B0604020202020204" pitchFamily="34" charset="0"/>
                <a:ea typeface="+mj-ea"/>
                <a:cs typeface="Arial" panose="020B0604020202020204" pitchFamily="34" charset="0"/>
              </a:defRPr>
            </a:lvl1pPr>
          </a:lstStyle>
          <a:p>
            <a:r>
              <a:rPr lang="es-ES_tradnl"/>
              <a:t>GENERALIDADES DEMANDAS </a:t>
            </a:r>
            <a:endParaRPr lang="es-ES_tradnl" dirty="0"/>
          </a:p>
        </p:txBody>
      </p:sp>
      <p:pic>
        <p:nvPicPr>
          <p:cNvPr id="3" name="Imagen 2">
            <a:extLst>
              <a:ext uri="{FF2B5EF4-FFF2-40B4-BE49-F238E27FC236}">
                <a16:creationId xmlns:a16="http://schemas.microsoft.com/office/drawing/2014/main" id="{D5663FBF-EE3D-2102-7819-2A437D9CEDDD}"/>
              </a:ext>
            </a:extLst>
          </p:cNvPr>
          <p:cNvPicPr>
            <a:picLocks noChangeAspect="1"/>
          </p:cNvPicPr>
          <p:nvPr/>
        </p:nvPicPr>
        <p:blipFill rotWithShape="1">
          <a:blip r:embed="rId3"/>
          <a:srcRect r="9065"/>
          <a:stretch/>
        </p:blipFill>
        <p:spPr>
          <a:xfrm>
            <a:off x="5027486" y="1508483"/>
            <a:ext cx="6695567" cy="4140149"/>
          </a:xfrm>
          <a:prstGeom prst="rect">
            <a:avLst/>
          </a:prstGeom>
        </p:spPr>
      </p:pic>
      <p:sp>
        <p:nvSpPr>
          <p:cNvPr id="4" name="CuadroTexto 3">
            <a:extLst>
              <a:ext uri="{FF2B5EF4-FFF2-40B4-BE49-F238E27FC236}">
                <a16:creationId xmlns:a16="http://schemas.microsoft.com/office/drawing/2014/main" id="{8B21245B-B657-62AA-A5C6-F32727F3D47E}"/>
              </a:ext>
            </a:extLst>
          </p:cNvPr>
          <p:cNvSpPr txBox="1"/>
          <p:nvPr/>
        </p:nvSpPr>
        <p:spPr>
          <a:xfrm>
            <a:off x="688621" y="1690690"/>
            <a:ext cx="4352116" cy="424731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La última información validada a corte de 31 de diciembre de 2023 los datos aquí contenidos. Encontrando que el total de procesos activos es de 65 procesos, indicando una reducción del 71%, se han ganaron 5 procesos en jurisdicción contencioso administrativo, reflejados en una reducción de afectación patrimonial de </a:t>
            </a:r>
            <a:r>
              <a:rPr kumimoji="0" lang="es-CO" sz="1800" b="1" i="0" u="none" strike="noStrike" kern="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MIL SETECIENTOS CUARENTA Y UN MILLONES SETECIENTOS QUINCE MIL NOVECIENTOS VEINTIÚN PESOS ($1.741.715.921) </a:t>
            </a:r>
            <a:r>
              <a:rPr kumimoji="0" lang="es-CO" sz="1800" b="0" i="0" u="none" strike="noStrike" kern="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reduciendo la cuantía de procesos a </a:t>
            </a:r>
            <a:r>
              <a:rPr kumimoji="0" lang="es-CO" sz="1800" b="1" i="0" u="none" strike="noStrike" kern="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CUARENTA Y CINCO MIL CUATROCIENTOS CINCUENTA Y DOS MILLONES CUATROCIENTOS SESENTA Y OCHO MIL QUINIENTOS OCHO  $45.452.468.508</a:t>
            </a:r>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84024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7B2D3E17-B126-8239-EF53-36C8C474BC35}"/>
              </a:ext>
            </a:extLst>
          </p:cNvPr>
          <p:cNvSpPr txBox="1">
            <a:spLocks/>
          </p:cNvSpPr>
          <p:nvPr/>
        </p:nvSpPr>
        <p:spPr>
          <a:xfrm>
            <a:off x="733776" y="120400"/>
            <a:ext cx="10724445" cy="1325563"/>
          </a:xfrm>
          <a:prstGeom prst="rect">
            <a:avLst/>
          </a:prstGeom>
        </p:spPr>
        <p:txBody>
          <a:bodyPr/>
          <a:lstStyle>
            <a:lvl1pPr algn="l" defTabSz="914377" rtl="0" eaLnBrk="1" latinLnBrk="0" hangingPunct="1">
              <a:lnSpc>
                <a:spcPct val="90000"/>
              </a:lnSpc>
              <a:spcBef>
                <a:spcPct val="0"/>
              </a:spcBef>
              <a:buNone/>
              <a:defRPr sz="3400" b="1" kern="1200">
                <a:solidFill>
                  <a:srgbClr val="0D5084"/>
                </a:solidFill>
                <a:latin typeface="Arial" panose="020B0604020202020204" pitchFamily="34" charset="0"/>
                <a:ea typeface="+mj-ea"/>
                <a:cs typeface="Arial" panose="020B0604020202020204" pitchFamily="34" charset="0"/>
              </a:defRPr>
            </a:lvl1pPr>
          </a:lstStyle>
          <a:p>
            <a:pPr algn="ctr"/>
            <a:r>
              <a:rPr lang="es-ES"/>
              <a:t>PROCESO EJECUTIVO ACUMULADO</a:t>
            </a:r>
            <a:endParaRPr lang="es-CO" dirty="0"/>
          </a:p>
        </p:txBody>
      </p:sp>
      <p:graphicFrame>
        <p:nvGraphicFramePr>
          <p:cNvPr id="7" name="Tabla 6">
            <a:extLst>
              <a:ext uri="{FF2B5EF4-FFF2-40B4-BE49-F238E27FC236}">
                <a16:creationId xmlns:a16="http://schemas.microsoft.com/office/drawing/2014/main" id="{81E3C092-89DA-1053-300A-7EA7C04A05A9}"/>
              </a:ext>
            </a:extLst>
          </p:cNvPr>
          <p:cNvGraphicFramePr>
            <a:graphicFrameLocks noGrp="1"/>
          </p:cNvGraphicFramePr>
          <p:nvPr>
            <p:extLst>
              <p:ext uri="{D42A27DB-BD31-4B8C-83A1-F6EECF244321}">
                <p14:modId xmlns:p14="http://schemas.microsoft.com/office/powerpoint/2010/main" val="1964888551"/>
              </p:ext>
            </p:extLst>
          </p:nvPr>
        </p:nvGraphicFramePr>
        <p:xfrm>
          <a:off x="3173748" y="1264162"/>
          <a:ext cx="8970910" cy="4853306"/>
        </p:xfrm>
        <a:graphic>
          <a:graphicData uri="http://schemas.openxmlformats.org/drawingml/2006/table">
            <a:tbl>
              <a:tblPr firstRow="1" firstCol="1" bandRow="1">
                <a:tableStyleId>{5C22544A-7EE6-4342-B048-85BDC9FD1C3A}</a:tableStyleId>
              </a:tblPr>
              <a:tblGrid>
                <a:gridCol w="2208581">
                  <a:extLst>
                    <a:ext uri="{9D8B030D-6E8A-4147-A177-3AD203B41FA5}">
                      <a16:colId xmlns:a16="http://schemas.microsoft.com/office/drawing/2014/main" val="1532414638"/>
                    </a:ext>
                  </a:extLst>
                </a:gridCol>
                <a:gridCol w="1497657">
                  <a:extLst>
                    <a:ext uri="{9D8B030D-6E8A-4147-A177-3AD203B41FA5}">
                      <a16:colId xmlns:a16="http://schemas.microsoft.com/office/drawing/2014/main" val="879037655"/>
                    </a:ext>
                  </a:extLst>
                </a:gridCol>
                <a:gridCol w="1314980">
                  <a:extLst>
                    <a:ext uri="{9D8B030D-6E8A-4147-A177-3AD203B41FA5}">
                      <a16:colId xmlns:a16="http://schemas.microsoft.com/office/drawing/2014/main" val="2558713956"/>
                    </a:ext>
                  </a:extLst>
                </a:gridCol>
                <a:gridCol w="1488655">
                  <a:extLst>
                    <a:ext uri="{9D8B030D-6E8A-4147-A177-3AD203B41FA5}">
                      <a16:colId xmlns:a16="http://schemas.microsoft.com/office/drawing/2014/main" val="2603594410"/>
                    </a:ext>
                  </a:extLst>
                </a:gridCol>
                <a:gridCol w="1054468">
                  <a:extLst>
                    <a:ext uri="{9D8B030D-6E8A-4147-A177-3AD203B41FA5}">
                      <a16:colId xmlns:a16="http://schemas.microsoft.com/office/drawing/2014/main" val="1608745932"/>
                    </a:ext>
                  </a:extLst>
                </a:gridCol>
                <a:gridCol w="1406569">
                  <a:extLst>
                    <a:ext uri="{9D8B030D-6E8A-4147-A177-3AD203B41FA5}">
                      <a16:colId xmlns:a16="http://schemas.microsoft.com/office/drawing/2014/main" val="2086167791"/>
                    </a:ext>
                  </a:extLst>
                </a:gridCol>
              </a:tblGrid>
              <a:tr h="365218">
                <a:tc>
                  <a:txBody>
                    <a:bodyPr/>
                    <a:lstStyle/>
                    <a:p>
                      <a:pPr algn="ctr">
                        <a:lnSpc>
                          <a:spcPct val="107000"/>
                        </a:lnSpc>
                        <a:spcAft>
                          <a:spcPts val="800"/>
                        </a:spcAft>
                      </a:pPr>
                      <a:r>
                        <a:rPr lang="es-CO" sz="1000" b="0" dirty="0">
                          <a:effectLst/>
                        </a:rPr>
                        <a:t>DEMANDANTE</a:t>
                      </a:r>
                      <a:endParaRPr lang="es-CO"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O" sz="1000" b="0" dirty="0">
                          <a:effectLst/>
                        </a:rPr>
                        <a:t> VALOR DE LIQUIDACION CAPITAL </a:t>
                      </a:r>
                      <a:endParaRPr lang="es-CO"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O" sz="1000" b="0" dirty="0">
                          <a:effectLst/>
                        </a:rPr>
                        <a:t> VALOR DE LIQUIDACION INTERESES </a:t>
                      </a:r>
                      <a:endParaRPr lang="es-CO"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O" sz="1000" b="0" dirty="0">
                          <a:effectLst/>
                        </a:rPr>
                        <a:t>FECHA LIQUIDACION (AUTO DE APROBACIÓN)</a:t>
                      </a:r>
                      <a:endParaRPr lang="es-CO"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O" sz="1000" b="0" dirty="0">
                          <a:effectLst/>
                        </a:rPr>
                        <a:t> COSTAS </a:t>
                      </a:r>
                      <a:endParaRPr lang="es-CO"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O" sz="1000" b="0" dirty="0">
                          <a:effectLst/>
                        </a:rPr>
                        <a:t>  TOTAL LIQUIDACIÓN  </a:t>
                      </a:r>
                      <a:endParaRPr lang="es-CO"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258794919"/>
                  </a:ext>
                </a:extLst>
              </a:tr>
              <a:tr h="272896">
                <a:tc>
                  <a:txBody>
                    <a:bodyPr/>
                    <a:lstStyle/>
                    <a:p>
                      <a:pPr algn="just">
                        <a:lnSpc>
                          <a:spcPct val="107000"/>
                        </a:lnSpc>
                        <a:spcAft>
                          <a:spcPts val="800"/>
                        </a:spcAft>
                      </a:pPr>
                      <a:r>
                        <a:rPr lang="es-CO" sz="1000" b="0" dirty="0">
                          <a:effectLst/>
                        </a:rPr>
                        <a:t>SUMINISTROS Y DOTACIONES DE COLOMBIA S.A</a:t>
                      </a:r>
                      <a:endParaRPr lang="es-CO"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CO" sz="1200" dirty="0">
                          <a:effectLst/>
                        </a:rPr>
                        <a:t> $3.000.000.000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CO" sz="1200" dirty="0">
                          <a:effectLst/>
                        </a:rPr>
                        <a:t> $4.425.092.339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CO" sz="1200" dirty="0">
                          <a:effectLst/>
                        </a:rPr>
                        <a:t>11/04/2019</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CO" sz="1200" dirty="0">
                          <a:effectLst/>
                        </a:rPr>
                        <a:t> $24.781.300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CO" sz="1200" dirty="0">
                          <a:effectLst/>
                        </a:rPr>
                        <a:t> $7.449.873.639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802164883"/>
                  </a:ext>
                </a:extLst>
              </a:tr>
              <a:tr h="237551">
                <a:tc>
                  <a:txBody>
                    <a:bodyPr/>
                    <a:lstStyle/>
                    <a:p>
                      <a:pPr algn="just">
                        <a:lnSpc>
                          <a:spcPct val="107000"/>
                        </a:lnSpc>
                        <a:spcAft>
                          <a:spcPts val="800"/>
                        </a:spcAft>
                      </a:pPr>
                      <a:r>
                        <a:rPr lang="es-CO" sz="1000" b="0" dirty="0">
                          <a:effectLst/>
                        </a:rPr>
                        <a:t>FEDERACION GREMIAL DE TRABAJADORES DE LA SALUD FEDSALUD</a:t>
                      </a:r>
                      <a:endParaRPr lang="es-CO"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CO" sz="1200" dirty="0">
                          <a:effectLst/>
                        </a:rPr>
                        <a:t> $ 970.486.771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CO" sz="1200" dirty="0">
                          <a:effectLst/>
                        </a:rPr>
                        <a:t>N/R</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es-CO" sz="1200" dirty="0">
                          <a:effectLst/>
                        </a:rPr>
                        <a:t> N/R</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es-CO" sz="1200" dirty="0">
                          <a:effectLst/>
                        </a:rPr>
                        <a:t> N/R</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es-CO" sz="1200" dirty="0">
                          <a:effectLst/>
                        </a:rPr>
                        <a:t> $ 970.486.771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659686622"/>
                  </a:ext>
                </a:extLst>
              </a:tr>
              <a:tr h="272896">
                <a:tc>
                  <a:txBody>
                    <a:bodyPr/>
                    <a:lstStyle/>
                    <a:p>
                      <a:pPr algn="just">
                        <a:lnSpc>
                          <a:spcPct val="107000"/>
                        </a:lnSpc>
                        <a:spcAft>
                          <a:spcPts val="800"/>
                        </a:spcAft>
                      </a:pPr>
                      <a:r>
                        <a:rPr lang="es-CO" sz="1000" b="0" dirty="0">
                          <a:effectLst/>
                        </a:rPr>
                        <a:t>SMIT &amp; NEPHEW COLOMBIA </a:t>
                      </a:r>
                      <a:endParaRPr lang="es-CO"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CO" sz="1200" dirty="0">
                          <a:effectLst/>
                        </a:rPr>
                        <a:t> $1.355.724.545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CO" sz="1200" dirty="0">
                          <a:effectLst/>
                        </a:rPr>
                        <a:t> N/R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CO" sz="1200" dirty="0">
                          <a:effectLst/>
                        </a:rPr>
                        <a:t>07/11/2018</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CO" sz="1200" dirty="0">
                          <a:effectLst/>
                        </a:rPr>
                        <a:t> $10.139.000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CO" sz="1200" dirty="0">
                          <a:effectLst/>
                        </a:rPr>
                        <a:t> $ 1.365.863.545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206025512"/>
                  </a:ext>
                </a:extLst>
              </a:tr>
              <a:tr h="272896">
                <a:tc>
                  <a:txBody>
                    <a:bodyPr/>
                    <a:lstStyle/>
                    <a:p>
                      <a:pPr algn="just">
                        <a:lnSpc>
                          <a:spcPct val="107000"/>
                        </a:lnSpc>
                        <a:spcAft>
                          <a:spcPts val="800"/>
                        </a:spcAft>
                      </a:pPr>
                      <a:r>
                        <a:rPr lang="es-CO" sz="1000" b="0" dirty="0">
                          <a:effectLst/>
                        </a:rPr>
                        <a:t>INSUMOS PARA ORTOPEDIA INPORT S.A.S.</a:t>
                      </a:r>
                      <a:endParaRPr lang="es-CO"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CO" sz="1200" dirty="0">
                          <a:effectLst/>
                        </a:rPr>
                        <a:t> $125.416.966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CO" sz="1200" dirty="0">
                          <a:effectLst/>
                        </a:rPr>
                        <a:t> $ 107.285.978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CO" sz="1200" dirty="0">
                          <a:effectLst/>
                        </a:rPr>
                        <a:t>11/04/2019</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CO" sz="1200" dirty="0">
                          <a:effectLst/>
                        </a:rPr>
                        <a:t> $ 4.020.800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CO" sz="1200" dirty="0">
                          <a:effectLst/>
                        </a:rPr>
                        <a:t> $ 236.723.744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4271392"/>
                  </a:ext>
                </a:extLst>
              </a:tr>
              <a:tr h="272896">
                <a:tc>
                  <a:txBody>
                    <a:bodyPr/>
                    <a:lstStyle/>
                    <a:p>
                      <a:pPr algn="just">
                        <a:lnSpc>
                          <a:spcPct val="107000"/>
                        </a:lnSpc>
                        <a:spcAft>
                          <a:spcPts val="800"/>
                        </a:spcAft>
                      </a:pPr>
                      <a:r>
                        <a:rPr lang="es-CO" sz="1000" b="0" dirty="0">
                          <a:effectLst/>
                        </a:rPr>
                        <a:t>LABORATORIO MEDICO ECHAVARRIA S.A.S</a:t>
                      </a:r>
                      <a:endParaRPr lang="es-CO"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CO" sz="1200" dirty="0">
                          <a:effectLst/>
                        </a:rPr>
                        <a:t> $647.403.945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CO" sz="1200" dirty="0">
                          <a:effectLst/>
                        </a:rPr>
                        <a:t> $ 258.271.292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CO" sz="1200" dirty="0">
                          <a:effectLst/>
                        </a:rPr>
                        <a:t>1/08/2019</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CO" sz="1200" dirty="0">
                          <a:effectLst/>
                        </a:rPr>
                        <a:t> $ 5.018.500</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CO" sz="1200" dirty="0">
                          <a:effectLst/>
                        </a:rPr>
                        <a:t> $ 910.693.737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187435778"/>
                  </a:ext>
                </a:extLst>
              </a:tr>
              <a:tr h="272896">
                <a:tc>
                  <a:txBody>
                    <a:bodyPr/>
                    <a:lstStyle/>
                    <a:p>
                      <a:pPr algn="just">
                        <a:lnSpc>
                          <a:spcPct val="107000"/>
                        </a:lnSpc>
                        <a:spcAft>
                          <a:spcPts val="800"/>
                        </a:spcAft>
                      </a:pPr>
                      <a:r>
                        <a:rPr lang="es-CO" sz="1000" b="0" dirty="0">
                          <a:effectLst/>
                        </a:rPr>
                        <a:t>PRO-DIAGNOSTICO S. A</a:t>
                      </a:r>
                      <a:endParaRPr lang="es-CO"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CO" sz="1200" dirty="0">
                          <a:effectLst/>
                        </a:rPr>
                        <a:t> $680.309.829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CO" sz="1200" dirty="0">
                          <a:effectLst/>
                        </a:rPr>
                        <a:t> $ 680.309.829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CO" sz="1200" dirty="0">
                          <a:effectLst/>
                        </a:rPr>
                        <a:t>29/07/2019</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CO" sz="1200" dirty="0">
                          <a:effectLst/>
                        </a:rPr>
                        <a:t> $22.000.000</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CO" sz="1200" dirty="0">
                          <a:effectLst/>
                        </a:rPr>
                        <a:t> $ 702.309.829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475320440"/>
                  </a:ext>
                </a:extLst>
              </a:tr>
              <a:tr h="200742">
                <a:tc>
                  <a:txBody>
                    <a:bodyPr/>
                    <a:lstStyle/>
                    <a:p>
                      <a:pPr algn="just">
                        <a:lnSpc>
                          <a:spcPct val="107000"/>
                        </a:lnSpc>
                        <a:spcAft>
                          <a:spcPts val="800"/>
                        </a:spcAft>
                      </a:pPr>
                      <a:r>
                        <a:rPr lang="es-CO" sz="1000" b="0" dirty="0">
                          <a:effectLst/>
                        </a:rPr>
                        <a:t>JOHNSON &amp; JOHNSON DE COLOMBIA S. A</a:t>
                      </a:r>
                      <a:endParaRPr lang="es-CO"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CO" sz="1200" dirty="0">
                          <a:effectLst/>
                        </a:rPr>
                        <a:t> $ 439.836.768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CO" sz="1200" dirty="0">
                          <a:effectLst/>
                        </a:rPr>
                        <a:t> $ 499.925.334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CO" sz="1200" dirty="0">
                          <a:effectLst/>
                        </a:rPr>
                        <a:t>24/01/2019</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CO" sz="1200" dirty="0">
                          <a:effectLst/>
                        </a:rPr>
                        <a:t> $6.021.400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CO" sz="1200" dirty="0">
                          <a:effectLst/>
                        </a:rPr>
                        <a:t> $ 945.783.502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959847336"/>
                  </a:ext>
                </a:extLst>
              </a:tr>
              <a:tr h="410772">
                <a:tc>
                  <a:txBody>
                    <a:bodyPr/>
                    <a:lstStyle/>
                    <a:p>
                      <a:pPr algn="just">
                        <a:lnSpc>
                          <a:spcPct val="107000"/>
                        </a:lnSpc>
                        <a:spcAft>
                          <a:spcPts val="800"/>
                        </a:spcAft>
                      </a:pPr>
                      <a:r>
                        <a:rPr lang="es-CO" sz="1000" b="0" dirty="0">
                          <a:effectLst/>
                        </a:rPr>
                        <a:t>COOPERATIVA DE HOSPITALES DE ANTIOQUIA “COHAN”</a:t>
                      </a:r>
                      <a:endParaRPr lang="es-CO"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CO" sz="1200" dirty="0">
                          <a:effectLst/>
                        </a:rPr>
                        <a:t> $4.416.378.610</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CO" sz="1200" dirty="0">
                          <a:effectLst/>
                        </a:rPr>
                        <a:t> $ 3.174.388.820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CO" sz="1200" dirty="0">
                          <a:effectLst/>
                        </a:rPr>
                        <a:t>11/04/2019</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CO" sz="1200" dirty="0">
                          <a:effectLst/>
                        </a:rPr>
                        <a:t> $133.000.000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CO" sz="1200" dirty="0">
                          <a:effectLst/>
                        </a:rPr>
                        <a:t> $ 7.723.767.430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581196582"/>
                  </a:ext>
                </a:extLst>
              </a:tr>
              <a:tr h="272896">
                <a:tc>
                  <a:txBody>
                    <a:bodyPr/>
                    <a:lstStyle/>
                    <a:p>
                      <a:pPr algn="just">
                        <a:lnSpc>
                          <a:spcPct val="107000"/>
                        </a:lnSpc>
                        <a:spcAft>
                          <a:spcPts val="800"/>
                        </a:spcAft>
                      </a:pPr>
                      <a:r>
                        <a:rPr lang="es-CO" sz="1000" b="0" dirty="0">
                          <a:effectLst/>
                        </a:rPr>
                        <a:t>SEGURIDAD RECORD DE COLOMBIA S.A. "SEGURCOL"</a:t>
                      </a:r>
                      <a:endParaRPr lang="es-CO"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CO" sz="1200" dirty="0">
                          <a:effectLst/>
                        </a:rPr>
                        <a:t> $272.033.830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CO" sz="1200" dirty="0">
                          <a:effectLst/>
                        </a:rPr>
                        <a:t> $ 102.731.471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CO" sz="1200" dirty="0">
                          <a:effectLst/>
                        </a:rPr>
                        <a:t>19/03/2019</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CO" sz="1200" dirty="0">
                          <a:effectLst/>
                        </a:rPr>
                        <a:t> $4.000.000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CO" sz="1200" dirty="0">
                          <a:effectLst/>
                        </a:rPr>
                        <a:t> $ 378.765.301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703479079"/>
                  </a:ext>
                </a:extLst>
              </a:tr>
              <a:tr h="200742">
                <a:tc>
                  <a:txBody>
                    <a:bodyPr/>
                    <a:lstStyle/>
                    <a:p>
                      <a:pPr algn="just">
                        <a:lnSpc>
                          <a:spcPct val="107000"/>
                        </a:lnSpc>
                        <a:spcAft>
                          <a:spcPts val="800"/>
                        </a:spcAft>
                      </a:pPr>
                      <a:r>
                        <a:rPr lang="es-CO" sz="1000" b="0" dirty="0">
                          <a:effectLst/>
                        </a:rPr>
                        <a:t>DIVERQUIN S.A.S</a:t>
                      </a:r>
                      <a:endParaRPr lang="es-CO"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CO" sz="1200" dirty="0">
                          <a:effectLst/>
                        </a:rPr>
                        <a:t>$98.299.110</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CO" sz="1200" dirty="0">
                          <a:effectLst/>
                        </a:rPr>
                        <a:t> $ 40.012.734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CO" sz="1200" dirty="0">
                          <a:effectLst/>
                        </a:rPr>
                        <a:t>11/04/2019</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CO" sz="1200" dirty="0">
                          <a:effectLst/>
                        </a:rPr>
                        <a:t> $5.000.000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CO" sz="1200" dirty="0">
                          <a:effectLst/>
                        </a:rPr>
                        <a:t> $ 143.311.844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324886023"/>
                  </a:ext>
                </a:extLst>
              </a:tr>
              <a:tr h="272896">
                <a:tc>
                  <a:txBody>
                    <a:bodyPr/>
                    <a:lstStyle/>
                    <a:p>
                      <a:pPr algn="just">
                        <a:lnSpc>
                          <a:spcPct val="107000"/>
                        </a:lnSpc>
                        <a:spcAft>
                          <a:spcPts val="800"/>
                        </a:spcAft>
                      </a:pPr>
                      <a:r>
                        <a:rPr lang="es-CO" sz="1000" b="0" dirty="0">
                          <a:effectLst/>
                        </a:rPr>
                        <a:t>INBIOS S.A.S</a:t>
                      </a:r>
                      <a:endParaRPr lang="es-CO"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CO" sz="1200" dirty="0">
                          <a:effectLst/>
                        </a:rPr>
                        <a:t> $561.949.285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CO" sz="1200" dirty="0">
                          <a:effectLst/>
                        </a:rPr>
                        <a:t> $ 658.889.558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CO" sz="1200" dirty="0">
                          <a:effectLst/>
                        </a:rPr>
                        <a:t>30/11/2018</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CO" sz="1200" dirty="0">
                          <a:effectLst/>
                        </a:rPr>
                        <a:t> $20.000.000</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CO" sz="1200" dirty="0">
                          <a:effectLst/>
                        </a:rPr>
                        <a:t> $ 1.240.838.843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80355611"/>
                  </a:ext>
                </a:extLst>
              </a:tr>
              <a:tr h="272896">
                <a:tc>
                  <a:txBody>
                    <a:bodyPr/>
                    <a:lstStyle/>
                    <a:p>
                      <a:pPr algn="just">
                        <a:lnSpc>
                          <a:spcPct val="107000"/>
                        </a:lnSpc>
                        <a:spcAft>
                          <a:spcPts val="800"/>
                        </a:spcAft>
                      </a:pPr>
                      <a:r>
                        <a:rPr lang="es-CO" sz="1000" b="0" dirty="0">
                          <a:effectLst/>
                        </a:rPr>
                        <a:t>SALUD TREC S.A.S</a:t>
                      </a:r>
                      <a:endParaRPr lang="es-CO"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CO" sz="1200" dirty="0">
                          <a:effectLst/>
                        </a:rPr>
                        <a:t> $394.180.730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CO" sz="1200" dirty="0">
                          <a:effectLst/>
                        </a:rPr>
                        <a:t> $ 243.164.391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CO" sz="1200" dirty="0">
                          <a:effectLst/>
                        </a:rPr>
                        <a:t>19/11/2018</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CO" sz="1200" dirty="0">
                          <a:effectLst/>
                        </a:rPr>
                        <a:t> $15.000.000</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CO" sz="1200" dirty="0">
                          <a:effectLst/>
                        </a:rPr>
                        <a:t> $ 652.345.121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90659403"/>
                  </a:ext>
                </a:extLst>
              </a:tr>
              <a:tr h="272896">
                <a:tc>
                  <a:txBody>
                    <a:bodyPr/>
                    <a:lstStyle/>
                    <a:p>
                      <a:pPr algn="just">
                        <a:lnSpc>
                          <a:spcPct val="107000"/>
                        </a:lnSpc>
                        <a:spcAft>
                          <a:spcPts val="800"/>
                        </a:spcAft>
                      </a:pPr>
                      <a:r>
                        <a:rPr lang="es-CO" sz="1000" b="0" dirty="0">
                          <a:effectLst/>
                        </a:rPr>
                        <a:t>FEDERACION GREMIAL DE TRABAJADORES DE LA SALUD "FEDSALUD"</a:t>
                      </a:r>
                      <a:endParaRPr lang="es-CO"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CO" sz="1200" dirty="0">
                          <a:effectLst/>
                        </a:rPr>
                        <a:t> $528.609.518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CO" sz="1200" dirty="0">
                          <a:effectLst/>
                        </a:rPr>
                        <a:t> N/R</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CO" sz="1200" dirty="0">
                          <a:effectLst/>
                        </a:rPr>
                        <a:t>24/01/2019</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CO" sz="1200" dirty="0">
                          <a:effectLst/>
                        </a:rPr>
                        <a:t> $20.000.000</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CO" sz="1200" dirty="0">
                          <a:effectLst/>
                        </a:rPr>
                        <a:t> $ 548.609.518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86086944"/>
                  </a:ext>
                </a:extLst>
              </a:tr>
              <a:tr h="272896">
                <a:tc>
                  <a:txBody>
                    <a:bodyPr/>
                    <a:lstStyle/>
                    <a:p>
                      <a:endParaRPr lang="es-CO" sz="9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es-CO" sz="1400" b="1" dirty="0">
                          <a:effectLst/>
                        </a:rPr>
                        <a:t> $12.998.150.067</a:t>
                      </a:r>
                      <a:endParaRPr lang="es-C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endParaRPr lang="es-CO" sz="1600" b="1"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gn="r"/>
                      <a:endParaRPr lang="es-CO" sz="1600" b="1"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gn="r"/>
                      <a:endParaRPr lang="es-CO" sz="1600" b="1"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es-CO" sz="1400" b="1" dirty="0">
                          <a:effectLst/>
                        </a:rPr>
                        <a:t>$  23.249.379.825</a:t>
                      </a:r>
                      <a:endParaRPr lang="es-C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531160244"/>
                  </a:ext>
                </a:extLst>
              </a:tr>
            </a:tbl>
          </a:graphicData>
        </a:graphic>
      </p:graphicFrame>
      <p:sp>
        <p:nvSpPr>
          <p:cNvPr id="8" name="CuadroTexto 7">
            <a:extLst>
              <a:ext uri="{FF2B5EF4-FFF2-40B4-BE49-F238E27FC236}">
                <a16:creationId xmlns:a16="http://schemas.microsoft.com/office/drawing/2014/main" id="{C94B5B31-E019-5888-617C-AA27E7377AE4}"/>
              </a:ext>
            </a:extLst>
          </p:cNvPr>
          <p:cNvSpPr txBox="1"/>
          <p:nvPr/>
        </p:nvSpPr>
        <p:spPr>
          <a:xfrm>
            <a:off x="123666" y="1529409"/>
            <a:ext cx="2943999" cy="3180230"/>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La condena consolidada en 2016 en el proceso asciende a la suma de </a:t>
            </a:r>
            <a:r>
              <a:rPr kumimoji="0" lang="es-E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($23.249.379.825) </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s-CO" sz="18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Según liquidación de crédito que obra en el expediente, las siguientes corresponden a las sumas por concepto de capital, intereses, costas y total definitivo:</a:t>
            </a:r>
            <a:endParaRPr kumimoji="0" lang="es-CO"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828800" marR="0" lvl="4" indent="0" algn="just" defTabSz="914400" rtl="0" eaLnBrk="1" fontAlgn="auto" latinLnBrk="0" hangingPunct="1">
              <a:lnSpc>
                <a:spcPct val="100000"/>
              </a:lnSpc>
              <a:spcBef>
                <a:spcPts val="45"/>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Arial Narrow" panose="020B0606020202030204" pitchFamily="34" charset="0"/>
                <a:ea typeface="Arial MT"/>
                <a:cs typeface="Arial MT"/>
              </a:rPr>
              <a:t> </a:t>
            </a:r>
            <a:endParaRPr kumimoji="0" lang="es-CO" sz="1400" b="0" i="0" u="none" strike="noStrike" kern="1200" cap="none" spc="0" normalizeH="0" baseline="0" noProof="0" dirty="0">
              <a:ln>
                <a:noFill/>
              </a:ln>
              <a:solidFill>
                <a:prstClr val="black"/>
              </a:solidFill>
              <a:effectLst/>
              <a:uLnTx/>
              <a:uFillTx/>
              <a:latin typeface="Arial Narrow" panose="020B0606020202030204" pitchFamily="34" charset="0"/>
              <a:ea typeface="Arial MT"/>
              <a:cs typeface="Arial MT"/>
            </a:endParaRPr>
          </a:p>
        </p:txBody>
      </p:sp>
      <p:pic>
        <p:nvPicPr>
          <p:cNvPr id="9" name="Imagen 8">
            <a:extLst>
              <a:ext uri="{FF2B5EF4-FFF2-40B4-BE49-F238E27FC236}">
                <a16:creationId xmlns:a16="http://schemas.microsoft.com/office/drawing/2014/main" id="{3F897F1E-8F59-BA5A-EB0C-2405C551248E}"/>
              </a:ext>
            </a:extLst>
          </p:cNvPr>
          <p:cNvPicPr>
            <a:picLocks noChangeAspect="1"/>
          </p:cNvPicPr>
          <p:nvPr/>
        </p:nvPicPr>
        <p:blipFill>
          <a:blip r:embed="rId3"/>
          <a:stretch>
            <a:fillRect/>
          </a:stretch>
        </p:blipFill>
        <p:spPr>
          <a:xfrm>
            <a:off x="123666" y="4573949"/>
            <a:ext cx="3050082" cy="1325563"/>
          </a:xfrm>
          <a:prstGeom prst="rect">
            <a:avLst/>
          </a:prstGeom>
        </p:spPr>
      </p:pic>
    </p:spTree>
    <p:extLst>
      <p:ext uri="{BB962C8B-B14F-4D97-AF65-F5344CB8AC3E}">
        <p14:creationId xmlns:p14="http://schemas.microsoft.com/office/powerpoint/2010/main" val="12864882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4">
            <a:extLst>
              <a:ext uri="{FF2B5EF4-FFF2-40B4-BE49-F238E27FC236}">
                <a16:creationId xmlns:a16="http://schemas.microsoft.com/office/drawing/2014/main" id="{75D2D2A5-B749-03BA-A6D5-9596B110169C}"/>
              </a:ext>
            </a:extLst>
          </p:cNvPr>
          <p:cNvSpPr txBox="1">
            <a:spLocks/>
          </p:cNvSpPr>
          <p:nvPr/>
        </p:nvSpPr>
        <p:spPr>
          <a:xfrm>
            <a:off x="1086678" y="1666820"/>
            <a:ext cx="10018643" cy="2387600"/>
          </a:xfrm>
          <a:prstGeom prst="rect">
            <a:avLst/>
          </a:prstGeom>
        </p:spPr>
        <p:txBody>
          <a:bodyPr vert="horz" lIns="91440" tIns="45720" rIns="91440" bIns="45720" rtlCol="0" anchor="b">
            <a:noAutofit/>
          </a:bodyPr>
          <a:lstStyle>
            <a:lvl1pPr algn="ctr" defTabSz="914377" rtl="0" eaLnBrk="1" latinLnBrk="0" hangingPunct="1">
              <a:lnSpc>
                <a:spcPct val="90000"/>
              </a:lnSpc>
              <a:spcBef>
                <a:spcPct val="0"/>
              </a:spcBef>
              <a:buNone/>
              <a:defRPr sz="6000" b="1" kern="1200">
                <a:solidFill>
                  <a:srgbClr val="0D5084"/>
                </a:solidFill>
                <a:latin typeface="Arial" panose="020B0604020202020204" pitchFamily="34" charset="0"/>
                <a:ea typeface="+mj-ea"/>
                <a:cs typeface="Arial" panose="020B0604020202020204" pitchFamily="34" charset="0"/>
              </a:defRPr>
            </a:lvl1pPr>
          </a:lstStyle>
          <a:p>
            <a:pPr marL="0" marR="0" lvl="0" indent="0" defTabSz="914377" rtl="0" eaLnBrk="1" fontAlgn="auto" latinLnBrk="0" hangingPunct="1">
              <a:lnSpc>
                <a:spcPct val="90000"/>
              </a:lnSpc>
              <a:spcBef>
                <a:spcPct val="0"/>
              </a:spcBef>
              <a:spcAft>
                <a:spcPts val="0"/>
              </a:spcAft>
              <a:buClrTx/>
              <a:buSzTx/>
              <a:buFontTx/>
              <a:buNone/>
              <a:tabLst/>
              <a:defRPr/>
            </a:pPr>
            <a:r>
              <a:rPr kumimoji="0" lang="es-MX" sz="3200" b="1"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INFORME DEL SISTEMA INTEGRADO DE GESTIÓN DE RIESGOS Y SUS SUBSISTEMAS DE ADMINISTRACIÓN DE RIESGOS – SIGR 2023</a:t>
            </a:r>
            <a:endParaRPr kumimoji="0" lang="es-ES_tradnl" sz="3200" b="1"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1389654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1A42FE2F-78D8-50ED-9E5B-1A6FC31CCD2B}"/>
              </a:ext>
            </a:extLst>
          </p:cNvPr>
          <p:cNvGraphicFramePr/>
          <p:nvPr/>
        </p:nvGraphicFramePr>
        <p:xfrm>
          <a:off x="294125" y="277729"/>
          <a:ext cx="8862470" cy="6420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upo 3">
            <a:extLst>
              <a:ext uri="{FF2B5EF4-FFF2-40B4-BE49-F238E27FC236}">
                <a16:creationId xmlns:a16="http://schemas.microsoft.com/office/drawing/2014/main" id="{6E691A67-4B5B-33D6-065E-3842F2AC3E0B}"/>
              </a:ext>
            </a:extLst>
          </p:cNvPr>
          <p:cNvGrpSpPr/>
          <p:nvPr/>
        </p:nvGrpSpPr>
        <p:grpSpPr>
          <a:xfrm>
            <a:off x="7702971" y="1918218"/>
            <a:ext cx="2792210" cy="3139321"/>
            <a:chOff x="8518513" y="2481962"/>
            <a:chExt cx="2792210" cy="3139321"/>
          </a:xfrm>
        </p:grpSpPr>
        <p:sp>
          <p:nvSpPr>
            <p:cNvPr id="5" name="CuadroTexto 4">
              <a:extLst>
                <a:ext uri="{FF2B5EF4-FFF2-40B4-BE49-F238E27FC236}">
                  <a16:creationId xmlns:a16="http://schemas.microsoft.com/office/drawing/2014/main" id="{E69DC2DD-8E81-4A2E-5B96-E1FC98530491}"/>
                </a:ext>
              </a:extLst>
            </p:cNvPr>
            <p:cNvSpPr txBox="1"/>
            <p:nvPr/>
          </p:nvSpPr>
          <p:spPr>
            <a:xfrm>
              <a:off x="8518513" y="2481962"/>
              <a:ext cx="2792210" cy="3139321"/>
            </a:xfrm>
            <a:prstGeom prst="rect">
              <a:avLst/>
            </a:prstGeom>
            <a:solidFill>
              <a:sysClr val="window" lastClr="FFFFFF"/>
            </a:solidFill>
            <a:ln w="38100" cap="flat" cmpd="sng" algn="ctr">
              <a:solidFill>
                <a:srgbClr val="3494BA"/>
              </a:solidFill>
              <a:prstDash val="dash"/>
              <a:miter lim="800000"/>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C.E/SNS 09 DE 2016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C.E/SNS 03 DE 2018</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C.E/SNS 4-5 DE 2021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C.E/SNS 5-5 DE 2021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C.E/SNS </a:t>
              </a:r>
              <a:r>
                <a:rPr kumimoji="0" lang="pt-BR" sz="18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53-5 DE 2022</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Ley 1581 de 2012</a:t>
              </a:r>
            </a:p>
          </p:txBody>
        </p:sp>
        <p:pic>
          <p:nvPicPr>
            <p:cNvPr id="6" name="Imagen 5">
              <a:extLst>
                <a:ext uri="{FF2B5EF4-FFF2-40B4-BE49-F238E27FC236}">
                  <a16:creationId xmlns:a16="http://schemas.microsoft.com/office/drawing/2014/main" id="{AFBB29AC-404E-882D-11F5-56F6186A9822}"/>
                </a:ext>
              </a:extLst>
            </p:cNvPr>
            <p:cNvPicPr>
              <a:picLocks noChangeAspect="1"/>
            </p:cNvPicPr>
            <p:nvPr/>
          </p:nvPicPr>
          <p:blipFill>
            <a:blip r:embed="rId8"/>
            <a:stretch>
              <a:fillRect/>
            </a:stretch>
          </p:blipFill>
          <p:spPr>
            <a:xfrm>
              <a:off x="9066873" y="2481962"/>
              <a:ext cx="1744914" cy="593133"/>
            </a:xfrm>
            <a:prstGeom prst="rect">
              <a:avLst/>
            </a:prstGeom>
          </p:spPr>
        </p:pic>
        <p:pic>
          <p:nvPicPr>
            <p:cNvPr id="7" name="Imagen 6">
              <a:extLst>
                <a:ext uri="{FF2B5EF4-FFF2-40B4-BE49-F238E27FC236}">
                  <a16:creationId xmlns:a16="http://schemas.microsoft.com/office/drawing/2014/main" id="{41392319-2032-B400-0B5C-0C7981614105}"/>
                </a:ext>
              </a:extLst>
            </p:cNvPr>
            <p:cNvPicPr>
              <a:picLocks noChangeAspect="1"/>
            </p:cNvPicPr>
            <p:nvPr/>
          </p:nvPicPr>
          <p:blipFill>
            <a:blip r:embed="rId9"/>
            <a:stretch>
              <a:fillRect/>
            </a:stretch>
          </p:blipFill>
          <p:spPr>
            <a:xfrm>
              <a:off x="8945555" y="4758694"/>
              <a:ext cx="1987549" cy="490154"/>
            </a:xfrm>
            <a:prstGeom prst="rect">
              <a:avLst/>
            </a:prstGeom>
          </p:spPr>
        </p:pic>
      </p:grpSp>
    </p:spTree>
    <p:extLst>
      <p:ext uri="{BB962C8B-B14F-4D97-AF65-F5344CB8AC3E}">
        <p14:creationId xmlns:p14="http://schemas.microsoft.com/office/powerpoint/2010/main" val="29481992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9155">
            <a:extLst>
              <a:ext uri="{FF2B5EF4-FFF2-40B4-BE49-F238E27FC236}">
                <a16:creationId xmlns:a16="http://schemas.microsoft.com/office/drawing/2014/main" id="{2901ECAC-536D-2F85-108E-6A01E108503D}"/>
              </a:ext>
            </a:extLst>
          </p:cNvPr>
          <p:cNvSpPr/>
          <p:nvPr/>
        </p:nvSpPr>
        <p:spPr>
          <a:xfrm>
            <a:off x="7575670" y="2197032"/>
            <a:ext cx="1859597" cy="1859599"/>
          </a:xfrm>
          <a:prstGeom prst="ellipse">
            <a:avLst/>
          </a:prstGeom>
          <a:solidFill>
            <a:srgbClr val="2683C6"/>
          </a:solidFill>
          <a:ln w="12700" cap="flat">
            <a:noFill/>
            <a:miter lim="400000"/>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 name="Shape 9155">
            <a:extLst>
              <a:ext uri="{FF2B5EF4-FFF2-40B4-BE49-F238E27FC236}">
                <a16:creationId xmlns:a16="http://schemas.microsoft.com/office/drawing/2014/main" id="{715DECB2-CB67-3B23-8DA4-0487DF95E431}"/>
              </a:ext>
            </a:extLst>
          </p:cNvPr>
          <p:cNvSpPr/>
          <p:nvPr/>
        </p:nvSpPr>
        <p:spPr>
          <a:xfrm>
            <a:off x="2633515" y="2197032"/>
            <a:ext cx="1859597" cy="1859599"/>
          </a:xfrm>
          <a:prstGeom prst="ellipse">
            <a:avLst/>
          </a:prstGeom>
          <a:solidFill>
            <a:srgbClr val="58B6C0"/>
          </a:solidFill>
          <a:ln w="12700" cap="flat">
            <a:noFill/>
            <a:miter lim="400000"/>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 name="Shape 9155">
            <a:extLst>
              <a:ext uri="{FF2B5EF4-FFF2-40B4-BE49-F238E27FC236}">
                <a16:creationId xmlns:a16="http://schemas.microsoft.com/office/drawing/2014/main" id="{54BDAA24-C611-57FC-9D26-6430D395FF2B}"/>
              </a:ext>
            </a:extLst>
          </p:cNvPr>
          <p:cNvSpPr/>
          <p:nvPr/>
        </p:nvSpPr>
        <p:spPr>
          <a:xfrm>
            <a:off x="6538657" y="1549911"/>
            <a:ext cx="1859597" cy="1859599"/>
          </a:xfrm>
          <a:prstGeom prst="ellipse">
            <a:avLst/>
          </a:prstGeom>
          <a:solidFill>
            <a:srgbClr val="84ACB6"/>
          </a:solidFill>
          <a:ln w="12700" cap="flat">
            <a:noFill/>
            <a:miter lim="400000"/>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 name="Shape 9159">
            <a:extLst>
              <a:ext uri="{FF2B5EF4-FFF2-40B4-BE49-F238E27FC236}">
                <a16:creationId xmlns:a16="http://schemas.microsoft.com/office/drawing/2014/main" id="{2F6F635C-A986-2CA0-CC6D-D474F8553005}"/>
              </a:ext>
            </a:extLst>
          </p:cNvPr>
          <p:cNvSpPr/>
          <p:nvPr/>
        </p:nvSpPr>
        <p:spPr>
          <a:xfrm>
            <a:off x="3892929" y="1492044"/>
            <a:ext cx="1859597" cy="1859598"/>
          </a:xfrm>
          <a:prstGeom prst="ellipse">
            <a:avLst/>
          </a:prstGeom>
          <a:solidFill>
            <a:srgbClr val="75BDA7"/>
          </a:solidFill>
          <a:ln w="12700" cap="flat">
            <a:noFill/>
            <a:miter lim="400000"/>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1" name="Shape 9165">
            <a:extLst>
              <a:ext uri="{FF2B5EF4-FFF2-40B4-BE49-F238E27FC236}">
                <a16:creationId xmlns:a16="http://schemas.microsoft.com/office/drawing/2014/main" id="{DC2C0FBA-6444-0678-D635-130E46FC5ADC}"/>
              </a:ext>
            </a:extLst>
          </p:cNvPr>
          <p:cNvSpPr/>
          <p:nvPr/>
        </p:nvSpPr>
        <p:spPr>
          <a:xfrm>
            <a:off x="8899605" y="1492044"/>
            <a:ext cx="2176383" cy="2176386"/>
          </a:xfrm>
          <a:prstGeom prst="ellipse">
            <a:avLst/>
          </a:prstGeom>
          <a:solidFill>
            <a:srgbClr val="3494BA">
              <a:lumMod val="75000"/>
            </a:srgbClr>
          </a:solidFill>
          <a:ln w="12700" cap="flat">
            <a:noFill/>
            <a:miter lim="400000"/>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2" name="Shape 9168">
            <a:extLst>
              <a:ext uri="{FF2B5EF4-FFF2-40B4-BE49-F238E27FC236}">
                <a16:creationId xmlns:a16="http://schemas.microsoft.com/office/drawing/2014/main" id="{BB0E8A48-E59B-C67E-1B21-2F29092E8C37}"/>
              </a:ext>
            </a:extLst>
          </p:cNvPr>
          <p:cNvSpPr/>
          <p:nvPr/>
        </p:nvSpPr>
        <p:spPr>
          <a:xfrm>
            <a:off x="1116013" y="1492044"/>
            <a:ext cx="2181425" cy="2181428"/>
          </a:xfrm>
          <a:prstGeom prst="ellipse">
            <a:avLst/>
          </a:prstGeom>
          <a:solidFill>
            <a:srgbClr val="3494BA"/>
          </a:solidFill>
          <a:ln w="12700" cap="flat">
            <a:noFill/>
            <a:miter lim="400000"/>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3" name="Shape 9180">
            <a:extLst>
              <a:ext uri="{FF2B5EF4-FFF2-40B4-BE49-F238E27FC236}">
                <a16:creationId xmlns:a16="http://schemas.microsoft.com/office/drawing/2014/main" id="{FEA215E5-3801-B4F0-6F6E-39FD0CC0938C}"/>
              </a:ext>
            </a:extLst>
          </p:cNvPr>
          <p:cNvSpPr/>
          <p:nvPr/>
        </p:nvSpPr>
        <p:spPr>
          <a:xfrm>
            <a:off x="2116042" y="3846520"/>
            <a:ext cx="181366" cy="181367"/>
          </a:xfrm>
          <a:prstGeom prst="ellipse">
            <a:avLst/>
          </a:prstGeom>
          <a:solidFill>
            <a:srgbClr val="3494BA"/>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 name="Shape 9181">
            <a:extLst>
              <a:ext uri="{FF2B5EF4-FFF2-40B4-BE49-F238E27FC236}">
                <a16:creationId xmlns:a16="http://schemas.microsoft.com/office/drawing/2014/main" id="{EBAA73E2-BF10-1293-BA70-DACD8B4A0344}"/>
              </a:ext>
            </a:extLst>
          </p:cNvPr>
          <p:cNvSpPr/>
          <p:nvPr/>
        </p:nvSpPr>
        <p:spPr>
          <a:xfrm>
            <a:off x="4709733" y="3846520"/>
            <a:ext cx="181367" cy="181367"/>
          </a:xfrm>
          <a:prstGeom prst="ellipse">
            <a:avLst/>
          </a:prstGeom>
          <a:solidFill>
            <a:srgbClr val="75BDA7"/>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 name="Shape 9182">
            <a:extLst>
              <a:ext uri="{FF2B5EF4-FFF2-40B4-BE49-F238E27FC236}">
                <a16:creationId xmlns:a16="http://schemas.microsoft.com/office/drawing/2014/main" id="{CAF456EE-6516-08A9-729C-4A36ADBC4C53}"/>
              </a:ext>
            </a:extLst>
          </p:cNvPr>
          <p:cNvSpPr/>
          <p:nvPr/>
        </p:nvSpPr>
        <p:spPr>
          <a:xfrm>
            <a:off x="9897116" y="3846520"/>
            <a:ext cx="181367" cy="181367"/>
          </a:xfrm>
          <a:prstGeom prst="ellipse">
            <a:avLst/>
          </a:prstGeom>
          <a:solidFill>
            <a:srgbClr val="3494BA">
              <a:lumMod val="75000"/>
            </a:srgb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6" name="Shape 9183">
            <a:extLst>
              <a:ext uri="{FF2B5EF4-FFF2-40B4-BE49-F238E27FC236}">
                <a16:creationId xmlns:a16="http://schemas.microsoft.com/office/drawing/2014/main" id="{9AA9BA34-4B8B-8C88-41EC-764EDC7B48F0}"/>
              </a:ext>
            </a:extLst>
          </p:cNvPr>
          <p:cNvSpPr/>
          <p:nvPr/>
        </p:nvSpPr>
        <p:spPr>
          <a:xfrm>
            <a:off x="7303425" y="3846520"/>
            <a:ext cx="181367" cy="181367"/>
          </a:xfrm>
          <a:prstGeom prst="ellipse">
            <a:avLst/>
          </a:prstGeom>
          <a:solidFill>
            <a:srgbClr val="84ACB6"/>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7" name="Shape 9184">
            <a:extLst>
              <a:ext uri="{FF2B5EF4-FFF2-40B4-BE49-F238E27FC236}">
                <a16:creationId xmlns:a16="http://schemas.microsoft.com/office/drawing/2014/main" id="{D24590D6-5D67-38CF-C2AD-12D01E8DBFAC}"/>
              </a:ext>
            </a:extLst>
          </p:cNvPr>
          <p:cNvSpPr/>
          <p:nvPr/>
        </p:nvSpPr>
        <p:spPr>
          <a:xfrm>
            <a:off x="3412887" y="4704075"/>
            <a:ext cx="181367" cy="181367"/>
          </a:xfrm>
          <a:prstGeom prst="ellipse">
            <a:avLst/>
          </a:prstGeom>
          <a:solidFill>
            <a:srgbClr val="58B6C0"/>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8" name="Shape 9185">
            <a:extLst>
              <a:ext uri="{FF2B5EF4-FFF2-40B4-BE49-F238E27FC236}">
                <a16:creationId xmlns:a16="http://schemas.microsoft.com/office/drawing/2014/main" id="{0B879F75-23CD-45D3-EE08-E6EE376B8F03}"/>
              </a:ext>
            </a:extLst>
          </p:cNvPr>
          <p:cNvSpPr/>
          <p:nvPr/>
        </p:nvSpPr>
        <p:spPr>
          <a:xfrm>
            <a:off x="6006579" y="4704075"/>
            <a:ext cx="181367" cy="181367"/>
          </a:xfrm>
          <a:prstGeom prst="ellipse">
            <a:avLst/>
          </a:prstGeom>
          <a:solidFill>
            <a:srgbClr val="7A8C8E"/>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9" name="Shape 9186">
            <a:extLst>
              <a:ext uri="{FF2B5EF4-FFF2-40B4-BE49-F238E27FC236}">
                <a16:creationId xmlns:a16="http://schemas.microsoft.com/office/drawing/2014/main" id="{D49036C3-06EA-FBF0-F3F3-E5CD054E88FA}"/>
              </a:ext>
            </a:extLst>
          </p:cNvPr>
          <p:cNvSpPr/>
          <p:nvPr/>
        </p:nvSpPr>
        <p:spPr>
          <a:xfrm>
            <a:off x="8600270" y="4704075"/>
            <a:ext cx="181367" cy="181367"/>
          </a:xfrm>
          <a:prstGeom prst="ellipse">
            <a:avLst/>
          </a:prstGeom>
          <a:solidFill>
            <a:srgbClr val="2683C6"/>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0" name="Shape 9188">
            <a:extLst>
              <a:ext uri="{FF2B5EF4-FFF2-40B4-BE49-F238E27FC236}">
                <a16:creationId xmlns:a16="http://schemas.microsoft.com/office/drawing/2014/main" id="{9964CB97-6AE6-7CBF-AA4F-AC9DE3CF5C72}"/>
              </a:ext>
            </a:extLst>
          </p:cNvPr>
          <p:cNvSpPr/>
          <p:nvPr/>
        </p:nvSpPr>
        <p:spPr>
          <a:xfrm>
            <a:off x="2301481" y="3999087"/>
            <a:ext cx="1111406" cy="738953"/>
          </a:xfrm>
          <a:prstGeom prst="line">
            <a:avLst/>
          </a:prstGeom>
          <a:noFill/>
          <a:ln w="38100" cap="flat">
            <a:solidFill>
              <a:sysClr val="window" lastClr="FFFFFF">
                <a:lumMod val="85000"/>
              </a:sysClr>
            </a:solidFill>
            <a:prstDash val="solid"/>
            <a:miter lim="400000"/>
          </a:ln>
          <a:effectLst/>
        </p:spPr>
        <p:txBody>
          <a:bodyPr wrap="square" lIns="19050" tIns="19050" rIns="19050" bIns="1905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1" name="Shape 9189">
            <a:extLst>
              <a:ext uri="{FF2B5EF4-FFF2-40B4-BE49-F238E27FC236}">
                <a16:creationId xmlns:a16="http://schemas.microsoft.com/office/drawing/2014/main" id="{41000893-6115-75BB-7ADB-A11D129FA2AD}"/>
              </a:ext>
            </a:extLst>
          </p:cNvPr>
          <p:cNvSpPr/>
          <p:nvPr/>
        </p:nvSpPr>
        <p:spPr>
          <a:xfrm flipV="1">
            <a:off x="3598326" y="3999087"/>
            <a:ext cx="1111407" cy="738953"/>
          </a:xfrm>
          <a:prstGeom prst="line">
            <a:avLst/>
          </a:prstGeom>
          <a:noFill/>
          <a:ln w="38100" cap="flat">
            <a:solidFill>
              <a:sysClr val="window" lastClr="FFFFFF">
                <a:lumMod val="85000"/>
              </a:sysClr>
            </a:solidFill>
            <a:prstDash val="solid"/>
            <a:miter lim="400000"/>
          </a:ln>
          <a:effectLst/>
        </p:spPr>
        <p:txBody>
          <a:bodyPr wrap="square" lIns="19050" tIns="19050" rIns="19050" bIns="1905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2" name="Shape 9190">
            <a:extLst>
              <a:ext uri="{FF2B5EF4-FFF2-40B4-BE49-F238E27FC236}">
                <a16:creationId xmlns:a16="http://schemas.microsoft.com/office/drawing/2014/main" id="{E18E880C-1E41-2EBC-C937-7F27CB613C64}"/>
              </a:ext>
            </a:extLst>
          </p:cNvPr>
          <p:cNvSpPr/>
          <p:nvPr/>
        </p:nvSpPr>
        <p:spPr>
          <a:xfrm>
            <a:off x="4895172" y="3999087"/>
            <a:ext cx="1111407" cy="738953"/>
          </a:xfrm>
          <a:prstGeom prst="line">
            <a:avLst/>
          </a:prstGeom>
          <a:noFill/>
          <a:ln w="38100" cap="flat">
            <a:solidFill>
              <a:sysClr val="window" lastClr="FFFFFF">
                <a:lumMod val="85000"/>
              </a:sysClr>
            </a:solidFill>
            <a:prstDash val="solid"/>
            <a:miter lim="400000"/>
          </a:ln>
          <a:effectLst/>
        </p:spPr>
        <p:txBody>
          <a:bodyPr wrap="square" lIns="19050" tIns="19050" rIns="19050" bIns="1905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3" name="Shape 9191">
            <a:extLst>
              <a:ext uri="{FF2B5EF4-FFF2-40B4-BE49-F238E27FC236}">
                <a16:creationId xmlns:a16="http://schemas.microsoft.com/office/drawing/2014/main" id="{33C5E8E9-92D4-688B-13E2-7FF117D1E1F2}"/>
              </a:ext>
            </a:extLst>
          </p:cNvPr>
          <p:cNvSpPr/>
          <p:nvPr/>
        </p:nvSpPr>
        <p:spPr>
          <a:xfrm flipV="1">
            <a:off x="6192018" y="3999087"/>
            <a:ext cx="1111407" cy="738953"/>
          </a:xfrm>
          <a:prstGeom prst="line">
            <a:avLst/>
          </a:prstGeom>
          <a:noFill/>
          <a:ln w="38100" cap="flat">
            <a:solidFill>
              <a:sysClr val="window" lastClr="FFFFFF">
                <a:lumMod val="85000"/>
              </a:sysClr>
            </a:solidFill>
            <a:prstDash val="solid"/>
            <a:miter lim="400000"/>
          </a:ln>
          <a:effectLst/>
        </p:spPr>
        <p:txBody>
          <a:bodyPr wrap="square" lIns="19050" tIns="19050" rIns="19050" bIns="1905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4" name="Shape 9192">
            <a:extLst>
              <a:ext uri="{FF2B5EF4-FFF2-40B4-BE49-F238E27FC236}">
                <a16:creationId xmlns:a16="http://schemas.microsoft.com/office/drawing/2014/main" id="{9252A4E4-1283-8991-9C7A-6FC3ABD2F7B6}"/>
              </a:ext>
            </a:extLst>
          </p:cNvPr>
          <p:cNvSpPr/>
          <p:nvPr/>
        </p:nvSpPr>
        <p:spPr>
          <a:xfrm>
            <a:off x="7484989" y="3999087"/>
            <a:ext cx="1111407" cy="738953"/>
          </a:xfrm>
          <a:prstGeom prst="line">
            <a:avLst/>
          </a:prstGeom>
          <a:noFill/>
          <a:ln w="38100" cap="flat">
            <a:solidFill>
              <a:sysClr val="window" lastClr="FFFFFF">
                <a:lumMod val="85000"/>
              </a:sysClr>
            </a:solidFill>
            <a:prstDash val="solid"/>
            <a:miter lim="400000"/>
          </a:ln>
          <a:effectLst/>
        </p:spPr>
        <p:txBody>
          <a:bodyPr wrap="square" lIns="19050" tIns="19050" rIns="19050" bIns="1905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5" name="Shape 9193">
            <a:extLst>
              <a:ext uri="{FF2B5EF4-FFF2-40B4-BE49-F238E27FC236}">
                <a16:creationId xmlns:a16="http://schemas.microsoft.com/office/drawing/2014/main" id="{37C2B9AC-6E3E-3A50-78F5-654298EA0BB7}"/>
              </a:ext>
            </a:extLst>
          </p:cNvPr>
          <p:cNvSpPr/>
          <p:nvPr/>
        </p:nvSpPr>
        <p:spPr>
          <a:xfrm flipV="1">
            <a:off x="8781834" y="3999087"/>
            <a:ext cx="1111407" cy="738953"/>
          </a:xfrm>
          <a:prstGeom prst="line">
            <a:avLst/>
          </a:prstGeom>
          <a:noFill/>
          <a:ln w="38100" cap="flat">
            <a:solidFill>
              <a:sysClr val="window" lastClr="FFFFFF">
                <a:lumMod val="85000"/>
              </a:sysClr>
            </a:solidFill>
            <a:prstDash val="solid"/>
            <a:miter lim="400000"/>
          </a:ln>
          <a:effectLst/>
        </p:spPr>
        <p:txBody>
          <a:bodyPr wrap="square" lIns="19050" tIns="19050" rIns="19050" bIns="1905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6" name="Freeform 82">
            <a:extLst>
              <a:ext uri="{FF2B5EF4-FFF2-40B4-BE49-F238E27FC236}">
                <a16:creationId xmlns:a16="http://schemas.microsoft.com/office/drawing/2014/main" id="{DF765743-6B26-86B5-816E-A96DC6262BE5}"/>
              </a:ext>
            </a:extLst>
          </p:cNvPr>
          <p:cNvSpPr>
            <a:spLocks noChangeArrowheads="1"/>
          </p:cNvSpPr>
          <p:nvPr/>
        </p:nvSpPr>
        <p:spPr bwMode="auto">
          <a:xfrm>
            <a:off x="1791394" y="2191277"/>
            <a:ext cx="830660" cy="777920"/>
          </a:xfrm>
          <a:custGeom>
            <a:avLst/>
            <a:gdLst>
              <a:gd name="T0" fmla="*/ 28575 w 899753"/>
              <a:gd name="T1" fmla="*/ 444500 h 842603"/>
              <a:gd name="T2" fmla="*/ 65686 w 899753"/>
              <a:gd name="T3" fmla="*/ 449899 h 842603"/>
              <a:gd name="T4" fmla="*/ 366179 w 899753"/>
              <a:gd name="T5" fmla="*/ 475816 h 842603"/>
              <a:gd name="T6" fmla="*/ 366179 w 899753"/>
              <a:gd name="T7" fmla="*/ 533047 h 842603"/>
              <a:gd name="T8" fmla="*/ 535161 w 899753"/>
              <a:gd name="T9" fmla="*/ 533047 h 842603"/>
              <a:gd name="T10" fmla="*/ 535161 w 899753"/>
              <a:gd name="T11" fmla="*/ 475816 h 842603"/>
              <a:gd name="T12" fmla="*/ 835293 w 899753"/>
              <a:gd name="T13" fmla="*/ 449899 h 842603"/>
              <a:gd name="T14" fmla="*/ 872765 w 899753"/>
              <a:gd name="T15" fmla="*/ 444500 h 842603"/>
              <a:gd name="T16" fmla="*/ 872765 w 899753"/>
              <a:gd name="T17" fmla="*/ 769894 h 842603"/>
              <a:gd name="T18" fmla="*/ 799984 w 899753"/>
              <a:gd name="T19" fmla="*/ 842603 h 842603"/>
              <a:gd name="T20" fmla="*/ 101356 w 899753"/>
              <a:gd name="T21" fmla="*/ 842603 h 842603"/>
              <a:gd name="T22" fmla="*/ 28575 w 899753"/>
              <a:gd name="T23" fmla="*/ 769894 h 842603"/>
              <a:gd name="T24" fmla="*/ 348884 w 899753"/>
              <a:gd name="T25" fmla="*/ 56606 h 842603"/>
              <a:gd name="T26" fmla="*/ 337362 w 899753"/>
              <a:gd name="T27" fmla="*/ 68144 h 842603"/>
              <a:gd name="T28" fmla="*/ 337362 w 899753"/>
              <a:gd name="T29" fmla="*/ 112852 h 842603"/>
              <a:gd name="T30" fmla="*/ 562391 w 899753"/>
              <a:gd name="T31" fmla="*/ 112852 h 842603"/>
              <a:gd name="T32" fmla="*/ 562391 w 899753"/>
              <a:gd name="T33" fmla="*/ 68144 h 842603"/>
              <a:gd name="T34" fmla="*/ 550869 w 899753"/>
              <a:gd name="T35" fmla="*/ 56606 h 842603"/>
              <a:gd name="T36" fmla="*/ 325841 w 899753"/>
              <a:gd name="T37" fmla="*/ 0 h 842603"/>
              <a:gd name="T38" fmla="*/ 573912 w 899753"/>
              <a:gd name="T39" fmla="*/ 0 h 842603"/>
              <a:gd name="T40" fmla="*/ 618558 w 899753"/>
              <a:gd name="T41" fmla="*/ 44708 h 842603"/>
              <a:gd name="T42" fmla="*/ 618558 w 899753"/>
              <a:gd name="T43" fmla="*/ 112852 h 842603"/>
              <a:gd name="T44" fmla="*/ 855108 w 899753"/>
              <a:gd name="T45" fmla="*/ 112852 h 842603"/>
              <a:gd name="T46" fmla="*/ 899753 w 899753"/>
              <a:gd name="T47" fmla="*/ 157561 h 842603"/>
              <a:gd name="T48" fmla="*/ 899753 w 899753"/>
              <a:gd name="T49" fmla="*/ 390837 h 842603"/>
              <a:gd name="T50" fmla="*/ 816943 w 899753"/>
              <a:gd name="T51" fmla="*/ 402014 h 842603"/>
              <a:gd name="T52" fmla="*/ 534307 w 899753"/>
              <a:gd name="T53" fmla="*/ 425089 h 842603"/>
              <a:gd name="T54" fmla="*/ 534307 w 899753"/>
              <a:gd name="T55" fmla="*/ 366320 h 842603"/>
              <a:gd name="T56" fmla="*/ 365446 w 899753"/>
              <a:gd name="T57" fmla="*/ 366320 h 842603"/>
              <a:gd name="T58" fmla="*/ 365446 w 899753"/>
              <a:gd name="T59" fmla="*/ 425089 h 842603"/>
              <a:gd name="T60" fmla="*/ 83171 w 899753"/>
              <a:gd name="T61" fmla="*/ 402014 h 842603"/>
              <a:gd name="T62" fmla="*/ 0 w 899753"/>
              <a:gd name="T63" fmla="*/ 390837 h 842603"/>
              <a:gd name="T64" fmla="*/ 0 w 899753"/>
              <a:gd name="T65" fmla="*/ 157561 h 842603"/>
              <a:gd name="T66" fmla="*/ 44646 w 899753"/>
              <a:gd name="T67" fmla="*/ 112852 h 842603"/>
              <a:gd name="T68" fmla="*/ 281195 w 899753"/>
              <a:gd name="T69" fmla="*/ 112852 h 842603"/>
              <a:gd name="T70" fmla="*/ 281195 w 899753"/>
              <a:gd name="T71" fmla="*/ 44708 h 84260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9753" h="842603">
                <a:moveTo>
                  <a:pt x="28575" y="444500"/>
                </a:moveTo>
                <a:lnTo>
                  <a:pt x="65686" y="449899"/>
                </a:lnTo>
                <a:cubicBezTo>
                  <a:pt x="165490" y="463937"/>
                  <a:pt x="265654" y="472576"/>
                  <a:pt x="366179" y="475816"/>
                </a:cubicBezTo>
                <a:lnTo>
                  <a:pt x="366179" y="533047"/>
                </a:lnTo>
                <a:lnTo>
                  <a:pt x="535161" y="533047"/>
                </a:lnTo>
                <a:lnTo>
                  <a:pt x="535161" y="475816"/>
                </a:lnTo>
                <a:cubicBezTo>
                  <a:pt x="635325" y="472576"/>
                  <a:pt x="735850" y="463937"/>
                  <a:pt x="835293" y="449899"/>
                </a:cubicBezTo>
                <a:lnTo>
                  <a:pt x="872765" y="444500"/>
                </a:lnTo>
                <a:lnTo>
                  <a:pt x="872765" y="769894"/>
                </a:lnTo>
                <a:lnTo>
                  <a:pt x="799984" y="842603"/>
                </a:lnTo>
                <a:lnTo>
                  <a:pt x="101356" y="842603"/>
                </a:lnTo>
                <a:lnTo>
                  <a:pt x="28575" y="769894"/>
                </a:lnTo>
                <a:lnTo>
                  <a:pt x="28575" y="444500"/>
                </a:lnTo>
                <a:close/>
                <a:moveTo>
                  <a:pt x="348884" y="56606"/>
                </a:moveTo>
                <a:lnTo>
                  <a:pt x="337362" y="68144"/>
                </a:lnTo>
                <a:lnTo>
                  <a:pt x="337362" y="112852"/>
                </a:lnTo>
                <a:lnTo>
                  <a:pt x="562391" y="112852"/>
                </a:lnTo>
                <a:lnTo>
                  <a:pt x="562391" y="68144"/>
                </a:lnTo>
                <a:lnTo>
                  <a:pt x="550869" y="56606"/>
                </a:lnTo>
                <a:lnTo>
                  <a:pt x="348884" y="56606"/>
                </a:lnTo>
                <a:close/>
                <a:moveTo>
                  <a:pt x="325841" y="0"/>
                </a:moveTo>
                <a:lnTo>
                  <a:pt x="573912" y="0"/>
                </a:lnTo>
                <a:lnTo>
                  <a:pt x="618558" y="44708"/>
                </a:lnTo>
                <a:lnTo>
                  <a:pt x="618558" y="112852"/>
                </a:lnTo>
                <a:lnTo>
                  <a:pt x="855108" y="112852"/>
                </a:lnTo>
                <a:lnTo>
                  <a:pt x="899753" y="157561"/>
                </a:lnTo>
                <a:lnTo>
                  <a:pt x="899753" y="390837"/>
                </a:lnTo>
                <a:lnTo>
                  <a:pt x="816943" y="402014"/>
                </a:lnTo>
                <a:cubicBezTo>
                  <a:pt x="722971" y="414633"/>
                  <a:pt x="628639" y="422205"/>
                  <a:pt x="534307" y="425089"/>
                </a:cubicBezTo>
                <a:lnTo>
                  <a:pt x="534307" y="366320"/>
                </a:lnTo>
                <a:lnTo>
                  <a:pt x="365446" y="366320"/>
                </a:lnTo>
                <a:lnTo>
                  <a:pt x="365446" y="425089"/>
                </a:lnTo>
                <a:cubicBezTo>
                  <a:pt x="271114" y="422205"/>
                  <a:pt x="176782" y="414633"/>
                  <a:pt x="83171" y="402014"/>
                </a:cubicBezTo>
                <a:lnTo>
                  <a:pt x="0" y="390837"/>
                </a:lnTo>
                <a:lnTo>
                  <a:pt x="0" y="157561"/>
                </a:lnTo>
                <a:lnTo>
                  <a:pt x="44646" y="112852"/>
                </a:lnTo>
                <a:lnTo>
                  <a:pt x="281195" y="112852"/>
                </a:lnTo>
                <a:lnTo>
                  <a:pt x="281195" y="44708"/>
                </a:lnTo>
                <a:lnTo>
                  <a:pt x="325841" y="0"/>
                </a:lnTo>
                <a:close/>
              </a:path>
            </a:pathLst>
          </a:custGeom>
          <a:solidFill>
            <a:sysClr val="window" lastClr="FFFFFF"/>
          </a:solidFill>
          <a:ln>
            <a:noFill/>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7" name="Freeform 80">
            <a:extLst>
              <a:ext uri="{FF2B5EF4-FFF2-40B4-BE49-F238E27FC236}">
                <a16:creationId xmlns:a16="http://schemas.microsoft.com/office/drawing/2014/main" id="{B1F464B1-87A8-FDF2-8709-CE80EBBB17BD}"/>
              </a:ext>
            </a:extLst>
          </p:cNvPr>
          <p:cNvSpPr>
            <a:spLocks noChangeArrowheads="1"/>
          </p:cNvSpPr>
          <p:nvPr/>
        </p:nvSpPr>
        <p:spPr bwMode="auto">
          <a:xfrm>
            <a:off x="3317224" y="2732671"/>
            <a:ext cx="492179" cy="788319"/>
          </a:xfrm>
          <a:custGeom>
            <a:avLst/>
            <a:gdLst>
              <a:gd name="T0" fmla="*/ 252413 w 561616"/>
              <a:gd name="T1" fmla="*/ 533400 h 899752"/>
              <a:gd name="T2" fmla="*/ 309199 w 561616"/>
              <a:gd name="T3" fmla="*/ 533400 h 899752"/>
              <a:gd name="T4" fmla="*/ 309199 w 561616"/>
              <a:gd name="T5" fmla="*/ 590188 h 899752"/>
              <a:gd name="T6" fmla="*/ 252413 w 561616"/>
              <a:gd name="T7" fmla="*/ 590188 h 899752"/>
              <a:gd name="T8" fmla="*/ 252763 w 561616"/>
              <a:gd name="T9" fmla="*/ 478263 h 899752"/>
              <a:gd name="T10" fmla="*/ 252763 w 561616"/>
              <a:gd name="T11" fmla="*/ 490131 h 899752"/>
              <a:gd name="T12" fmla="*/ 153527 w 561616"/>
              <a:gd name="T13" fmla="*/ 589389 h 899752"/>
              <a:gd name="T14" fmla="*/ 112179 w 561616"/>
              <a:gd name="T15" fmla="*/ 688648 h 899752"/>
              <a:gd name="T16" fmla="*/ 112179 w 561616"/>
              <a:gd name="T17" fmla="*/ 703033 h 899752"/>
              <a:gd name="T18" fmla="*/ 252763 w 561616"/>
              <a:gd name="T19" fmla="*/ 646931 h 899752"/>
              <a:gd name="T20" fmla="*/ 308853 w 561616"/>
              <a:gd name="T21" fmla="*/ 646931 h 899752"/>
              <a:gd name="T22" fmla="*/ 449436 w 561616"/>
              <a:gd name="T23" fmla="*/ 703033 h 899752"/>
              <a:gd name="T24" fmla="*/ 449436 w 561616"/>
              <a:gd name="T25" fmla="*/ 688648 h 899752"/>
              <a:gd name="T26" fmla="*/ 408088 w 561616"/>
              <a:gd name="T27" fmla="*/ 589389 h 899752"/>
              <a:gd name="T28" fmla="*/ 308853 w 561616"/>
              <a:gd name="T29" fmla="*/ 490131 h 899752"/>
              <a:gd name="T30" fmla="*/ 308853 w 561616"/>
              <a:gd name="T31" fmla="*/ 478263 h 899752"/>
              <a:gd name="T32" fmla="*/ 56089 w 561616"/>
              <a:gd name="T33" fmla="*/ 141287 h 899752"/>
              <a:gd name="T34" fmla="*/ 112179 w 561616"/>
              <a:gd name="T35" fmla="*/ 141287 h 899752"/>
              <a:gd name="T36" fmla="*/ 112179 w 561616"/>
              <a:gd name="T37" fmla="*/ 212135 h 899752"/>
              <a:gd name="T38" fmla="*/ 152089 w 561616"/>
              <a:gd name="T39" fmla="*/ 309955 h 899752"/>
              <a:gd name="T40" fmla="*/ 409526 w 561616"/>
              <a:gd name="T41" fmla="*/ 309955 h 899752"/>
              <a:gd name="T42" fmla="*/ 449436 w 561616"/>
              <a:gd name="T43" fmla="*/ 212135 h 899752"/>
              <a:gd name="T44" fmla="*/ 449436 w 561616"/>
              <a:gd name="T45" fmla="*/ 141287 h 899752"/>
              <a:gd name="T46" fmla="*/ 505526 w 561616"/>
              <a:gd name="T47" fmla="*/ 141287 h 899752"/>
              <a:gd name="T48" fmla="*/ 505526 w 561616"/>
              <a:gd name="T49" fmla="*/ 212135 h 899752"/>
              <a:gd name="T50" fmla="*/ 447998 w 561616"/>
              <a:gd name="T51" fmla="*/ 350953 h 899752"/>
              <a:gd name="T52" fmla="*/ 364942 w 561616"/>
              <a:gd name="T53" fmla="*/ 434028 h 899752"/>
              <a:gd name="T54" fmla="*/ 364942 w 561616"/>
              <a:gd name="T55" fmla="*/ 466755 h 899752"/>
              <a:gd name="T56" fmla="*/ 447998 w 561616"/>
              <a:gd name="T57" fmla="*/ 549830 h 899752"/>
              <a:gd name="T58" fmla="*/ 505526 w 561616"/>
              <a:gd name="T59" fmla="*/ 688648 h 899752"/>
              <a:gd name="T60" fmla="*/ 505526 w 561616"/>
              <a:gd name="T61" fmla="*/ 787547 h 899752"/>
              <a:gd name="T62" fmla="*/ 561616 w 561616"/>
              <a:gd name="T63" fmla="*/ 787547 h 899752"/>
              <a:gd name="T64" fmla="*/ 561616 w 561616"/>
              <a:gd name="T65" fmla="*/ 899752 h 899752"/>
              <a:gd name="T66" fmla="*/ 0 w 561616"/>
              <a:gd name="T67" fmla="*/ 899752 h 899752"/>
              <a:gd name="T68" fmla="*/ 0 w 561616"/>
              <a:gd name="T69" fmla="*/ 787547 h 899752"/>
              <a:gd name="T70" fmla="*/ 56089 w 561616"/>
              <a:gd name="T71" fmla="*/ 787547 h 899752"/>
              <a:gd name="T72" fmla="*/ 56089 w 561616"/>
              <a:gd name="T73" fmla="*/ 688648 h 899752"/>
              <a:gd name="T74" fmla="*/ 113977 w 561616"/>
              <a:gd name="T75" fmla="*/ 549830 h 899752"/>
              <a:gd name="T76" fmla="*/ 196673 w 561616"/>
              <a:gd name="T77" fmla="*/ 466755 h 899752"/>
              <a:gd name="T78" fmla="*/ 196673 w 561616"/>
              <a:gd name="T79" fmla="*/ 434028 h 899752"/>
              <a:gd name="T80" fmla="*/ 113977 w 561616"/>
              <a:gd name="T81" fmla="*/ 350953 h 899752"/>
              <a:gd name="T82" fmla="*/ 56089 w 561616"/>
              <a:gd name="T83" fmla="*/ 212135 h 899752"/>
              <a:gd name="T84" fmla="*/ 0 w 561616"/>
              <a:gd name="T85" fmla="*/ 0 h 899752"/>
              <a:gd name="T86" fmla="*/ 561616 w 561616"/>
              <a:gd name="T87" fmla="*/ 0 h 899752"/>
              <a:gd name="T88" fmla="*/ 561616 w 561616"/>
              <a:gd name="T89" fmla="*/ 112352 h 899752"/>
              <a:gd name="T90" fmla="*/ 0 w 561616"/>
              <a:gd name="T91" fmla="*/ 112352 h 899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61616" h="899752">
                <a:moveTo>
                  <a:pt x="252413" y="533400"/>
                </a:moveTo>
                <a:lnTo>
                  <a:pt x="309199" y="533400"/>
                </a:lnTo>
                <a:lnTo>
                  <a:pt x="309199" y="590188"/>
                </a:lnTo>
                <a:lnTo>
                  <a:pt x="252413" y="590188"/>
                </a:lnTo>
                <a:lnTo>
                  <a:pt x="252413" y="533400"/>
                </a:lnTo>
                <a:close/>
                <a:moveTo>
                  <a:pt x="252763" y="478263"/>
                </a:moveTo>
                <a:lnTo>
                  <a:pt x="252763" y="490131"/>
                </a:lnTo>
                <a:lnTo>
                  <a:pt x="153527" y="589389"/>
                </a:lnTo>
                <a:cubicBezTo>
                  <a:pt x="126921" y="616002"/>
                  <a:pt x="112179" y="651246"/>
                  <a:pt x="112179" y="688648"/>
                </a:cubicBezTo>
                <a:lnTo>
                  <a:pt x="112179" y="703033"/>
                </a:lnTo>
                <a:lnTo>
                  <a:pt x="252763" y="646931"/>
                </a:lnTo>
                <a:lnTo>
                  <a:pt x="308853" y="646931"/>
                </a:lnTo>
                <a:lnTo>
                  <a:pt x="449436" y="703033"/>
                </a:lnTo>
                <a:lnTo>
                  <a:pt x="449436" y="688648"/>
                </a:lnTo>
                <a:cubicBezTo>
                  <a:pt x="449436" y="651246"/>
                  <a:pt x="434695" y="616002"/>
                  <a:pt x="408088" y="589389"/>
                </a:cubicBezTo>
                <a:lnTo>
                  <a:pt x="308853" y="490131"/>
                </a:lnTo>
                <a:lnTo>
                  <a:pt x="308853" y="478263"/>
                </a:lnTo>
                <a:lnTo>
                  <a:pt x="252763" y="478263"/>
                </a:lnTo>
                <a:close/>
                <a:moveTo>
                  <a:pt x="56089" y="141287"/>
                </a:moveTo>
                <a:lnTo>
                  <a:pt x="112179" y="141287"/>
                </a:lnTo>
                <a:lnTo>
                  <a:pt x="112179" y="212135"/>
                </a:lnTo>
                <a:cubicBezTo>
                  <a:pt x="112179" y="248817"/>
                  <a:pt x="126561" y="283701"/>
                  <a:pt x="152089" y="309955"/>
                </a:cubicBezTo>
                <a:lnTo>
                  <a:pt x="409526" y="309955"/>
                </a:lnTo>
                <a:cubicBezTo>
                  <a:pt x="435054" y="283701"/>
                  <a:pt x="449436" y="248817"/>
                  <a:pt x="449436" y="212135"/>
                </a:cubicBezTo>
                <a:lnTo>
                  <a:pt x="449436" y="141287"/>
                </a:lnTo>
                <a:lnTo>
                  <a:pt x="505526" y="141287"/>
                </a:lnTo>
                <a:lnTo>
                  <a:pt x="505526" y="212135"/>
                </a:lnTo>
                <a:cubicBezTo>
                  <a:pt x="505526" y="264641"/>
                  <a:pt x="485032" y="313911"/>
                  <a:pt x="447998" y="350953"/>
                </a:cubicBezTo>
                <a:lnTo>
                  <a:pt x="364942" y="434028"/>
                </a:lnTo>
                <a:lnTo>
                  <a:pt x="364942" y="466755"/>
                </a:lnTo>
                <a:lnTo>
                  <a:pt x="447998" y="549830"/>
                </a:lnTo>
                <a:cubicBezTo>
                  <a:pt x="485032" y="586872"/>
                  <a:pt x="505526" y="636142"/>
                  <a:pt x="505526" y="688648"/>
                </a:cubicBezTo>
                <a:lnTo>
                  <a:pt x="505526" y="787547"/>
                </a:lnTo>
                <a:lnTo>
                  <a:pt x="561616" y="787547"/>
                </a:lnTo>
                <a:lnTo>
                  <a:pt x="561616" y="899752"/>
                </a:lnTo>
                <a:lnTo>
                  <a:pt x="0" y="899752"/>
                </a:lnTo>
                <a:lnTo>
                  <a:pt x="0" y="787547"/>
                </a:lnTo>
                <a:lnTo>
                  <a:pt x="56089" y="787547"/>
                </a:lnTo>
                <a:lnTo>
                  <a:pt x="56089" y="688648"/>
                </a:lnTo>
                <a:cubicBezTo>
                  <a:pt x="56089" y="636142"/>
                  <a:pt x="76584" y="586872"/>
                  <a:pt x="113977" y="549830"/>
                </a:cubicBezTo>
                <a:lnTo>
                  <a:pt x="196673" y="466755"/>
                </a:lnTo>
                <a:lnTo>
                  <a:pt x="196673" y="434028"/>
                </a:lnTo>
                <a:lnTo>
                  <a:pt x="113977" y="350953"/>
                </a:lnTo>
                <a:cubicBezTo>
                  <a:pt x="76584" y="313911"/>
                  <a:pt x="56089" y="264641"/>
                  <a:pt x="56089" y="212135"/>
                </a:cubicBezTo>
                <a:lnTo>
                  <a:pt x="56089" y="141287"/>
                </a:lnTo>
                <a:close/>
                <a:moveTo>
                  <a:pt x="0" y="0"/>
                </a:moveTo>
                <a:lnTo>
                  <a:pt x="561616" y="0"/>
                </a:lnTo>
                <a:lnTo>
                  <a:pt x="561616" y="112352"/>
                </a:lnTo>
                <a:lnTo>
                  <a:pt x="0" y="112352"/>
                </a:lnTo>
                <a:lnTo>
                  <a:pt x="0" y="0"/>
                </a:lnTo>
                <a:close/>
              </a:path>
            </a:pathLst>
          </a:custGeom>
          <a:solidFill>
            <a:sysClr val="window" lastClr="FFFFFF"/>
          </a:solidFill>
          <a:ln>
            <a:noFill/>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8" name="Freeform 41">
            <a:extLst>
              <a:ext uri="{FF2B5EF4-FFF2-40B4-BE49-F238E27FC236}">
                <a16:creationId xmlns:a16="http://schemas.microsoft.com/office/drawing/2014/main" id="{891A5AE1-449B-8264-E8A7-C48CDB8F5D8D}"/>
              </a:ext>
            </a:extLst>
          </p:cNvPr>
          <p:cNvSpPr>
            <a:spLocks noChangeArrowheads="1"/>
          </p:cNvSpPr>
          <p:nvPr/>
        </p:nvSpPr>
        <p:spPr bwMode="auto">
          <a:xfrm>
            <a:off x="9598105" y="2164907"/>
            <a:ext cx="779383" cy="830660"/>
          </a:xfrm>
          <a:custGeom>
            <a:avLst/>
            <a:gdLst>
              <a:gd name="T0" fmla="*/ 450379 w 2344"/>
              <a:gd name="T1" fmla="*/ 478140 h 2500"/>
              <a:gd name="T2" fmla="*/ 731775 w 2344"/>
              <a:gd name="T3" fmla="*/ 421973 h 2500"/>
              <a:gd name="T4" fmla="*/ 731775 w 2344"/>
              <a:gd name="T5" fmla="*/ 703168 h 2500"/>
              <a:gd name="T6" fmla="*/ 450379 w 2344"/>
              <a:gd name="T7" fmla="*/ 646641 h 2500"/>
              <a:gd name="T8" fmla="*/ 731775 w 2344"/>
              <a:gd name="T9" fmla="*/ 703168 h 2500"/>
              <a:gd name="T10" fmla="*/ 366068 w 2344"/>
              <a:gd name="T11" fmla="*/ 365446 h 2500"/>
              <a:gd name="T12" fmla="*/ 337964 w 2344"/>
              <a:gd name="T13" fmla="*/ 337362 h 2500"/>
              <a:gd name="T14" fmla="*/ 366068 w 2344"/>
              <a:gd name="T15" fmla="*/ 309279 h 2500"/>
              <a:gd name="T16" fmla="*/ 394171 w 2344"/>
              <a:gd name="T17" fmla="*/ 337362 h 2500"/>
              <a:gd name="T18" fmla="*/ 366068 w 2344"/>
              <a:gd name="T19" fmla="*/ 478140 h 2500"/>
              <a:gd name="T20" fmla="*/ 337964 w 2344"/>
              <a:gd name="T21" fmla="*/ 449696 h 2500"/>
              <a:gd name="T22" fmla="*/ 366068 w 2344"/>
              <a:gd name="T23" fmla="*/ 421973 h 2500"/>
              <a:gd name="T24" fmla="*/ 394171 w 2344"/>
              <a:gd name="T25" fmla="*/ 449696 h 2500"/>
              <a:gd name="T26" fmla="*/ 366068 w 2344"/>
              <a:gd name="T27" fmla="*/ 478140 h 2500"/>
              <a:gd name="T28" fmla="*/ 366068 w 2344"/>
              <a:gd name="T29" fmla="*/ 590474 h 2500"/>
              <a:gd name="T30" fmla="*/ 337964 w 2344"/>
              <a:gd name="T31" fmla="*/ 562391 h 2500"/>
              <a:gd name="T32" fmla="*/ 366068 w 2344"/>
              <a:gd name="T33" fmla="*/ 534307 h 2500"/>
              <a:gd name="T34" fmla="*/ 394171 w 2344"/>
              <a:gd name="T35" fmla="*/ 562391 h 2500"/>
              <a:gd name="T36" fmla="*/ 366068 w 2344"/>
              <a:gd name="T37" fmla="*/ 703168 h 2500"/>
              <a:gd name="T38" fmla="*/ 337964 w 2344"/>
              <a:gd name="T39" fmla="*/ 674725 h 2500"/>
              <a:gd name="T40" fmla="*/ 366068 w 2344"/>
              <a:gd name="T41" fmla="*/ 646641 h 2500"/>
              <a:gd name="T42" fmla="*/ 394171 w 2344"/>
              <a:gd name="T43" fmla="*/ 674725 h 2500"/>
              <a:gd name="T44" fmla="*/ 366068 w 2344"/>
              <a:gd name="T45" fmla="*/ 703168 h 2500"/>
              <a:gd name="T46" fmla="*/ 619000 w 2344"/>
              <a:gd name="T47" fmla="*/ 534307 h 2500"/>
              <a:gd name="T48" fmla="*/ 450379 w 2344"/>
              <a:gd name="T49" fmla="*/ 590474 h 2500"/>
              <a:gd name="T50" fmla="*/ 450379 w 2344"/>
              <a:gd name="T51" fmla="*/ 309279 h 2500"/>
              <a:gd name="T52" fmla="*/ 703311 w 2344"/>
              <a:gd name="T53" fmla="*/ 365446 h 2500"/>
              <a:gd name="T54" fmla="*/ 450379 w 2344"/>
              <a:gd name="T55" fmla="*/ 309279 h 2500"/>
              <a:gd name="T56" fmla="*/ 647104 w 2344"/>
              <a:gd name="T57" fmla="*/ 140418 h 2500"/>
              <a:gd name="T58" fmla="*/ 450379 w 2344"/>
              <a:gd name="T59" fmla="*/ 196585 h 2500"/>
              <a:gd name="T60" fmla="*/ 225189 w 2344"/>
              <a:gd name="T61" fmla="*/ 815502 h 2500"/>
              <a:gd name="T62" fmla="*/ 197086 w 2344"/>
              <a:gd name="T63" fmla="*/ 843586 h 2500"/>
              <a:gd name="T64" fmla="*/ 168982 w 2344"/>
              <a:gd name="T65" fmla="*/ 815502 h 2500"/>
              <a:gd name="T66" fmla="*/ 168982 w 2344"/>
              <a:gd name="T67" fmla="*/ 309279 h 2500"/>
              <a:gd name="T68" fmla="*/ 225189 w 2344"/>
              <a:gd name="T69" fmla="*/ 281195 h 2500"/>
              <a:gd name="T70" fmla="*/ 112775 w 2344"/>
              <a:gd name="T71" fmla="*/ 590474 h 2500"/>
              <a:gd name="T72" fmla="*/ 56568 w 2344"/>
              <a:gd name="T73" fmla="*/ 309279 h 2500"/>
              <a:gd name="T74" fmla="*/ 84311 w 2344"/>
              <a:gd name="T75" fmla="*/ 281195 h 2500"/>
              <a:gd name="T76" fmla="*/ 112775 w 2344"/>
              <a:gd name="T77" fmla="*/ 309279 h 2500"/>
              <a:gd name="T78" fmla="*/ 225189 w 2344"/>
              <a:gd name="T79" fmla="*/ 0 h 2500"/>
              <a:gd name="T80" fmla="*/ 84311 w 2344"/>
              <a:gd name="T81" fmla="*/ 225028 h 2500"/>
              <a:gd name="T82" fmla="*/ 0 w 2344"/>
              <a:gd name="T83" fmla="*/ 309279 h 2500"/>
              <a:gd name="T84" fmla="*/ 112775 w 2344"/>
              <a:gd name="T85" fmla="*/ 646641 h 2500"/>
              <a:gd name="T86" fmla="*/ 112775 w 2344"/>
              <a:gd name="T87" fmla="*/ 815502 h 2500"/>
              <a:gd name="T88" fmla="*/ 759879 w 2344"/>
              <a:gd name="T89" fmla="*/ 899753 h 2500"/>
              <a:gd name="T90" fmla="*/ 844190 w 2344"/>
              <a:gd name="T91" fmla="*/ 815502 h 2500"/>
              <a:gd name="T92" fmla="*/ 225189 w 2344"/>
              <a:gd name="T93" fmla="*/ 0 h 25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344" h="2500">
                <a:moveTo>
                  <a:pt x="2031" y="1328"/>
                </a:moveTo>
                <a:lnTo>
                  <a:pt x="1250" y="1328"/>
                </a:lnTo>
                <a:lnTo>
                  <a:pt x="1250" y="1172"/>
                </a:lnTo>
                <a:lnTo>
                  <a:pt x="2031" y="1172"/>
                </a:lnTo>
                <a:lnTo>
                  <a:pt x="2031" y="1328"/>
                </a:lnTo>
                <a:close/>
                <a:moveTo>
                  <a:pt x="2031" y="1953"/>
                </a:moveTo>
                <a:lnTo>
                  <a:pt x="1250" y="1953"/>
                </a:lnTo>
                <a:lnTo>
                  <a:pt x="1250" y="1796"/>
                </a:lnTo>
                <a:lnTo>
                  <a:pt x="2031" y="1796"/>
                </a:lnTo>
                <a:lnTo>
                  <a:pt x="2031" y="1953"/>
                </a:lnTo>
                <a:close/>
                <a:moveTo>
                  <a:pt x="1016" y="1015"/>
                </a:moveTo>
                <a:lnTo>
                  <a:pt x="1016" y="1015"/>
                </a:lnTo>
                <a:cubicBezTo>
                  <a:pt x="972" y="1015"/>
                  <a:pt x="938" y="980"/>
                  <a:pt x="938" y="937"/>
                </a:cubicBezTo>
                <a:cubicBezTo>
                  <a:pt x="938" y="893"/>
                  <a:pt x="972" y="859"/>
                  <a:pt x="1016" y="859"/>
                </a:cubicBezTo>
                <a:cubicBezTo>
                  <a:pt x="1059" y="859"/>
                  <a:pt x="1094" y="893"/>
                  <a:pt x="1094" y="937"/>
                </a:cubicBezTo>
                <a:cubicBezTo>
                  <a:pt x="1094" y="980"/>
                  <a:pt x="1059" y="1015"/>
                  <a:pt x="1016" y="1015"/>
                </a:cubicBezTo>
                <a:close/>
                <a:moveTo>
                  <a:pt x="1016" y="1328"/>
                </a:moveTo>
                <a:lnTo>
                  <a:pt x="1016" y="1328"/>
                </a:lnTo>
                <a:cubicBezTo>
                  <a:pt x="972" y="1328"/>
                  <a:pt x="938" y="1293"/>
                  <a:pt x="938" y="1249"/>
                </a:cubicBezTo>
                <a:cubicBezTo>
                  <a:pt x="938" y="1206"/>
                  <a:pt x="972" y="1172"/>
                  <a:pt x="1016" y="1172"/>
                </a:cubicBezTo>
                <a:cubicBezTo>
                  <a:pt x="1059" y="1172"/>
                  <a:pt x="1094" y="1206"/>
                  <a:pt x="1094" y="1249"/>
                </a:cubicBezTo>
                <a:cubicBezTo>
                  <a:pt x="1094" y="1293"/>
                  <a:pt x="1059" y="1328"/>
                  <a:pt x="1016" y="1328"/>
                </a:cubicBezTo>
                <a:close/>
                <a:moveTo>
                  <a:pt x="1016" y="1640"/>
                </a:moveTo>
                <a:lnTo>
                  <a:pt x="1016" y="1640"/>
                </a:lnTo>
                <a:cubicBezTo>
                  <a:pt x="972" y="1640"/>
                  <a:pt x="938" y="1605"/>
                  <a:pt x="938" y="1562"/>
                </a:cubicBezTo>
                <a:cubicBezTo>
                  <a:pt x="938" y="1519"/>
                  <a:pt x="972" y="1484"/>
                  <a:pt x="1016" y="1484"/>
                </a:cubicBezTo>
                <a:cubicBezTo>
                  <a:pt x="1059" y="1484"/>
                  <a:pt x="1094" y="1519"/>
                  <a:pt x="1094" y="1562"/>
                </a:cubicBezTo>
                <a:cubicBezTo>
                  <a:pt x="1094" y="1605"/>
                  <a:pt x="1059" y="1640"/>
                  <a:pt x="1016" y="1640"/>
                </a:cubicBezTo>
                <a:close/>
                <a:moveTo>
                  <a:pt x="1016" y="1953"/>
                </a:moveTo>
                <a:lnTo>
                  <a:pt x="1016" y="1953"/>
                </a:lnTo>
                <a:cubicBezTo>
                  <a:pt x="972" y="1953"/>
                  <a:pt x="938" y="1917"/>
                  <a:pt x="938" y="1874"/>
                </a:cubicBezTo>
                <a:cubicBezTo>
                  <a:pt x="938" y="1831"/>
                  <a:pt x="972" y="1796"/>
                  <a:pt x="1016" y="1796"/>
                </a:cubicBezTo>
                <a:cubicBezTo>
                  <a:pt x="1059" y="1796"/>
                  <a:pt x="1094" y="1831"/>
                  <a:pt x="1094" y="1874"/>
                </a:cubicBezTo>
                <a:cubicBezTo>
                  <a:pt x="1094" y="1917"/>
                  <a:pt x="1059" y="1953"/>
                  <a:pt x="1016" y="1953"/>
                </a:cubicBezTo>
                <a:close/>
                <a:moveTo>
                  <a:pt x="1250" y="1484"/>
                </a:moveTo>
                <a:lnTo>
                  <a:pt x="1718" y="1484"/>
                </a:lnTo>
                <a:lnTo>
                  <a:pt x="1718" y="1640"/>
                </a:lnTo>
                <a:lnTo>
                  <a:pt x="1250" y="1640"/>
                </a:lnTo>
                <a:lnTo>
                  <a:pt x="1250" y="1484"/>
                </a:lnTo>
                <a:close/>
                <a:moveTo>
                  <a:pt x="1250" y="859"/>
                </a:moveTo>
                <a:lnTo>
                  <a:pt x="1952" y="859"/>
                </a:lnTo>
                <a:lnTo>
                  <a:pt x="1952" y="1015"/>
                </a:lnTo>
                <a:lnTo>
                  <a:pt x="1250" y="1015"/>
                </a:lnTo>
                <a:lnTo>
                  <a:pt x="1250" y="859"/>
                </a:lnTo>
                <a:close/>
                <a:moveTo>
                  <a:pt x="1250" y="390"/>
                </a:moveTo>
                <a:lnTo>
                  <a:pt x="1796" y="390"/>
                </a:lnTo>
                <a:lnTo>
                  <a:pt x="1796" y="546"/>
                </a:lnTo>
                <a:lnTo>
                  <a:pt x="1250" y="546"/>
                </a:lnTo>
                <a:lnTo>
                  <a:pt x="1250" y="390"/>
                </a:lnTo>
                <a:close/>
                <a:moveTo>
                  <a:pt x="625" y="2265"/>
                </a:moveTo>
                <a:lnTo>
                  <a:pt x="625" y="2265"/>
                </a:lnTo>
                <a:cubicBezTo>
                  <a:pt x="625" y="2308"/>
                  <a:pt x="590" y="2343"/>
                  <a:pt x="547" y="2343"/>
                </a:cubicBezTo>
                <a:cubicBezTo>
                  <a:pt x="504" y="2343"/>
                  <a:pt x="469" y="2308"/>
                  <a:pt x="469" y="2265"/>
                </a:cubicBezTo>
                <a:lnTo>
                  <a:pt x="469" y="859"/>
                </a:lnTo>
                <a:cubicBezTo>
                  <a:pt x="469" y="831"/>
                  <a:pt x="463" y="806"/>
                  <a:pt x="454" y="781"/>
                </a:cubicBezTo>
                <a:lnTo>
                  <a:pt x="625" y="781"/>
                </a:lnTo>
                <a:lnTo>
                  <a:pt x="625" y="2265"/>
                </a:lnTo>
                <a:close/>
                <a:moveTo>
                  <a:pt x="313" y="1640"/>
                </a:moveTo>
                <a:lnTo>
                  <a:pt x="157" y="1640"/>
                </a:lnTo>
                <a:lnTo>
                  <a:pt x="157" y="859"/>
                </a:lnTo>
                <a:cubicBezTo>
                  <a:pt x="157" y="816"/>
                  <a:pt x="191" y="781"/>
                  <a:pt x="234" y="781"/>
                </a:cubicBezTo>
                <a:cubicBezTo>
                  <a:pt x="277" y="781"/>
                  <a:pt x="313" y="816"/>
                  <a:pt x="313" y="859"/>
                </a:cubicBezTo>
                <a:lnTo>
                  <a:pt x="313" y="1640"/>
                </a:lnTo>
                <a:close/>
                <a:moveTo>
                  <a:pt x="625" y="0"/>
                </a:moveTo>
                <a:lnTo>
                  <a:pt x="625" y="625"/>
                </a:lnTo>
                <a:lnTo>
                  <a:pt x="234" y="625"/>
                </a:lnTo>
                <a:cubicBezTo>
                  <a:pt x="105" y="625"/>
                  <a:pt x="0" y="730"/>
                  <a:pt x="0" y="859"/>
                </a:cubicBezTo>
                <a:lnTo>
                  <a:pt x="0" y="1796"/>
                </a:lnTo>
                <a:lnTo>
                  <a:pt x="313" y="1796"/>
                </a:lnTo>
                <a:lnTo>
                  <a:pt x="313" y="2265"/>
                </a:lnTo>
                <a:cubicBezTo>
                  <a:pt x="313" y="2394"/>
                  <a:pt x="418" y="2499"/>
                  <a:pt x="547" y="2499"/>
                </a:cubicBezTo>
                <a:lnTo>
                  <a:pt x="2109" y="2499"/>
                </a:lnTo>
                <a:cubicBezTo>
                  <a:pt x="2238" y="2499"/>
                  <a:pt x="2343" y="2394"/>
                  <a:pt x="2343" y="2265"/>
                </a:cubicBezTo>
                <a:lnTo>
                  <a:pt x="2343" y="0"/>
                </a:lnTo>
                <a:lnTo>
                  <a:pt x="625" y="0"/>
                </a:lnTo>
                <a:close/>
              </a:path>
            </a:pathLst>
          </a:custGeom>
          <a:solidFill>
            <a:sysClr val="window" lastClr="FFFFFF"/>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9" name="Freeform 89">
            <a:extLst>
              <a:ext uri="{FF2B5EF4-FFF2-40B4-BE49-F238E27FC236}">
                <a16:creationId xmlns:a16="http://schemas.microsoft.com/office/drawing/2014/main" id="{0D83181E-912B-22CC-2146-DFE02965A558}"/>
              </a:ext>
            </a:extLst>
          </p:cNvPr>
          <p:cNvSpPr>
            <a:spLocks noChangeArrowheads="1"/>
          </p:cNvSpPr>
          <p:nvPr/>
        </p:nvSpPr>
        <p:spPr bwMode="auto">
          <a:xfrm>
            <a:off x="4470730" y="2189715"/>
            <a:ext cx="620464" cy="464256"/>
          </a:xfrm>
          <a:custGeom>
            <a:avLst/>
            <a:gdLst>
              <a:gd name="T0" fmla="*/ 573956 w 901340"/>
              <a:gd name="T1" fmla="*/ 561975 h 674329"/>
              <a:gd name="T2" fmla="*/ 901340 w 901340"/>
              <a:gd name="T3" fmla="*/ 561975 h 674329"/>
              <a:gd name="T4" fmla="*/ 901340 w 901340"/>
              <a:gd name="T5" fmla="*/ 674329 h 674329"/>
              <a:gd name="T6" fmla="*/ 468313 w 901340"/>
              <a:gd name="T7" fmla="*/ 674329 h 674329"/>
              <a:gd name="T8" fmla="*/ 573956 w 901340"/>
              <a:gd name="T9" fmla="*/ 561975 h 674329"/>
              <a:gd name="T10" fmla="*/ 616811 w 901340"/>
              <a:gd name="T11" fmla="*/ 420688 h 674329"/>
              <a:gd name="T12" fmla="*/ 842604 w 901340"/>
              <a:gd name="T13" fmla="*/ 420688 h 674329"/>
              <a:gd name="T14" fmla="*/ 842604 w 901340"/>
              <a:gd name="T15" fmla="*/ 533040 h 674329"/>
              <a:gd name="T16" fmla="*/ 587375 w 901340"/>
              <a:gd name="T17" fmla="*/ 533040 h 674329"/>
              <a:gd name="T18" fmla="*/ 616811 w 901340"/>
              <a:gd name="T19" fmla="*/ 420688 h 674329"/>
              <a:gd name="T20" fmla="*/ 600075 w 901340"/>
              <a:gd name="T21" fmla="*/ 280988 h 674329"/>
              <a:gd name="T22" fmla="*/ 901339 w 901340"/>
              <a:gd name="T23" fmla="*/ 280988 h 674329"/>
              <a:gd name="T24" fmla="*/ 901339 w 901340"/>
              <a:gd name="T25" fmla="*/ 393341 h 674329"/>
              <a:gd name="T26" fmla="*/ 619919 w 901340"/>
              <a:gd name="T27" fmla="*/ 393341 h 674329"/>
              <a:gd name="T28" fmla="*/ 600075 w 901340"/>
              <a:gd name="T29" fmla="*/ 280988 h 674329"/>
              <a:gd name="T30" fmla="*/ 196799 w 901340"/>
              <a:gd name="T31" fmla="*/ 280982 h 674329"/>
              <a:gd name="T32" fmla="*/ 196799 w 901340"/>
              <a:gd name="T33" fmla="*/ 337072 h 674329"/>
              <a:gd name="T34" fmla="*/ 252925 w 901340"/>
              <a:gd name="T35" fmla="*/ 337072 h 674329"/>
              <a:gd name="T36" fmla="*/ 252925 w 901340"/>
              <a:gd name="T37" fmla="*/ 449611 h 674329"/>
              <a:gd name="T38" fmla="*/ 196799 w 901340"/>
              <a:gd name="T39" fmla="*/ 449611 h 674329"/>
              <a:gd name="T40" fmla="*/ 196799 w 901340"/>
              <a:gd name="T41" fmla="*/ 505700 h 674329"/>
              <a:gd name="T42" fmla="*/ 365176 w 901340"/>
              <a:gd name="T43" fmla="*/ 505700 h 674329"/>
              <a:gd name="T44" fmla="*/ 365176 w 901340"/>
              <a:gd name="T45" fmla="*/ 449611 h 674329"/>
              <a:gd name="T46" fmla="*/ 309051 w 901340"/>
              <a:gd name="T47" fmla="*/ 449611 h 674329"/>
              <a:gd name="T48" fmla="*/ 309051 w 901340"/>
              <a:gd name="T49" fmla="*/ 280982 h 674329"/>
              <a:gd name="T50" fmla="*/ 503238 w 901340"/>
              <a:gd name="T51" fmla="*/ 139700 h 674329"/>
              <a:gd name="T52" fmla="*/ 787040 w 901340"/>
              <a:gd name="T53" fmla="*/ 139700 h 674329"/>
              <a:gd name="T54" fmla="*/ 787040 w 901340"/>
              <a:gd name="T55" fmla="*/ 252053 h 674329"/>
              <a:gd name="T56" fmla="*/ 587154 w 901340"/>
              <a:gd name="T57" fmla="*/ 252053 h 674329"/>
              <a:gd name="T58" fmla="*/ 503238 w 901340"/>
              <a:gd name="T59" fmla="*/ 139700 h 674329"/>
              <a:gd name="T60" fmla="*/ 280988 w 901340"/>
              <a:gd name="T61" fmla="*/ 112713 h 674329"/>
              <a:gd name="T62" fmla="*/ 561615 w 901340"/>
              <a:gd name="T63" fmla="*/ 393521 h 674329"/>
              <a:gd name="T64" fmla="*/ 280988 w 901340"/>
              <a:gd name="T65" fmla="*/ 674329 h 674329"/>
              <a:gd name="T66" fmla="*/ 0 w 901340"/>
              <a:gd name="T67" fmla="*/ 393521 h 674329"/>
              <a:gd name="T68" fmla="*/ 280988 w 901340"/>
              <a:gd name="T69" fmla="*/ 112713 h 674329"/>
              <a:gd name="T70" fmla="*/ 282575 w 901340"/>
              <a:gd name="T71" fmla="*/ 0 h 674329"/>
              <a:gd name="T72" fmla="*/ 844190 w 901340"/>
              <a:gd name="T73" fmla="*/ 0 h 674329"/>
              <a:gd name="T74" fmla="*/ 844190 w 901340"/>
              <a:gd name="T75" fmla="*/ 112353 h 674329"/>
              <a:gd name="T76" fmla="*/ 468221 w 901340"/>
              <a:gd name="T77" fmla="*/ 112353 h 674329"/>
              <a:gd name="T78" fmla="*/ 282575 w 901340"/>
              <a:gd name="T79" fmla="*/ 55816 h 6743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01340" h="674329">
                <a:moveTo>
                  <a:pt x="573956" y="561975"/>
                </a:moveTo>
                <a:lnTo>
                  <a:pt x="901340" y="561975"/>
                </a:lnTo>
                <a:lnTo>
                  <a:pt x="901340" y="674329"/>
                </a:lnTo>
                <a:lnTo>
                  <a:pt x="468313" y="674329"/>
                </a:lnTo>
                <a:cubicBezTo>
                  <a:pt x="511940" y="645613"/>
                  <a:pt x="547996" y="607204"/>
                  <a:pt x="573956" y="561975"/>
                </a:cubicBezTo>
                <a:close/>
                <a:moveTo>
                  <a:pt x="616811" y="420688"/>
                </a:moveTo>
                <a:lnTo>
                  <a:pt x="842604" y="420688"/>
                </a:lnTo>
                <a:lnTo>
                  <a:pt x="842604" y="533040"/>
                </a:lnTo>
                <a:lnTo>
                  <a:pt x="587375" y="533040"/>
                </a:lnTo>
                <a:cubicBezTo>
                  <a:pt x="603529" y="498470"/>
                  <a:pt x="613580" y="460660"/>
                  <a:pt x="616811" y="420688"/>
                </a:cubicBezTo>
                <a:close/>
                <a:moveTo>
                  <a:pt x="600075" y="280988"/>
                </a:moveTo>
                <a:lnTo>
                  <a:pt x="901339" y="280988"/>
                </a:lnTo>
                <a:lnTo>
                  <a:pt x="901339" y="393341"/>
                </a:lnTo>
                <a:lnTo>
                  <a:pt x="619919" y="393341"/>
                </a:lnTo>
                <a:cubicBezTo>
                  <a:pt x="619919" y="353856"/>
                  <a:pt x="612703" y="316166"/>
                  <a:pt x="600075" y="280988"/>
                </a:cubicBezTo>
                <a:close/>
                <a:moveTo>
                  <a:pt x="196799" y="280982"/>
                </a:moveTo>
                <a:lnTo>
                  <a:pt x="196799" y="337072"/>
                </a:lnTo>
                <a:lnTo>
                  <a:pt x="252925" y="337072"/>
                </a:lnTo>
                <a:lnTo>
                  <a:pt x="252925" y="449611"/>
                </a:lnTo>
                <a:lnTo>
                  <a:pt x="196799" y="449611"/>
                </a:lnTo>
                <a:lnTo>
                  <a:pt x="196799" y="505700"/>
                </a:lnTo>
                <a:lnTo>
                  <a:pt x="365176" y="505700"/>
                </a:lnTo>
                <a:lnTo>
                  <a:pt x="365176" y="449611"/>
                </a:lnTo>
                <a:lnTo>
                  <a:pt x="309051" y="449611"/>
                </a:lnTo>
                <a:lnTo>
                  <a:pt x="309051" y="280982"/>
                </a:lnTo>
                <a:lnTo>
                  <a:pt x="196799" y="280982"/>
                </a:lnTo>
                <a:close/>
                <a:moveTo>
                  <a:pt x="503238" y="139700"/>
                </a:moveTo>
                <a:lnTo>
                  <a:pt x="787040" y="139700"/>
                </a:lnTo>
                <a:lnTo>
                  <a:pt x="787040" y="252053"/>
                </a:lnTo>
                <a:lnTo>
                  <a:pt x="587154" y="252053"/>
                </a:lnTo>
                <a:cubicBezTo>
                  <a:pt x="567346" y="208840"/>
                  <a:pt x="538894" y="170669"/>
                  <a:pt x="503238" y="139700"/>
                </a:cubicBezTo>
                <a:close/>
                <a:moveTo>
                  <a:pt x="280988" y="112713"/>
                </a:moveTo>
                <a:cubicBezTo>
                  <a:pt x="436053" y="112713"/>
                  <a:pt x="561615" y="238555"/>
                  <a:pt x="561615" y="393521"/>
                </a:cubicBezTo>
                <a:cubicBezTo>
                  <a:pt x="561615" y="548487"/>
                  <a:pt x="436053" y="674329"/>
                  <a:pt x="280988" y="674329"/>
                </a:cubicBezTo>
                <a:cubicBezTo>
                  <a:pt x="125923" y="674329"/>
                  <a:pt x="0" y="548487"/>
                  <a:pt x="0" y="393521"/>
                </a:cubicBezTo>
                <a:cubicBezTo>
                  <a:pt x="0" y="238555"/>
                  <a:pt x="125923" y="112713"/>
                  <a:pt x="280988" y="112713"/>
                </a:cubicBezTo>
                <a:close/>
                <a:moveTo>
                  <a:pt x="282575" y="0"/>
                </a:moveTo>
                <a:lnTo>
                  <a:pt x="844190" y="0"/>
                </a:lnTo>
                <a:lnTo>
                  <a:pt x="844190" y="112353"/>
                </a:lnTo>
                <a:lnTo>
                  <a:pt x="468221" y="112353"/>
                </a:lnTo>
                <a:cubicBezTo>
                  <a:pt x="415694" y="76702"/>
                  <a:pt x="351293" y="55816"/>
                  <a:pt x="282575" y="55816"/>
                </a:cubicBezTo>
                <a:lnTo>
                  <a:pt x="282575" y="0"/>
                </a:lnTo>
                <a:close/>
              </a:path>
            </a:pathLst>
          </a:custGeom>
          <a:solidFill>
            <a:sysClr val="window" lastClr="FFFFFF"/>
          </a:solidFill>
          <a:ln>
            <a:noFill/>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0" name="Freeform 85">
            <a:extLst>
              <a:ext uri="{FF2B5EF4-FFF2-40B4-BE49-F238E27FC236}">
                <a16:creationId xmlns:a16="http://schemas.microsoft.com/office/drawing/2014/main" id="{F42FD2DF-D4BB-D920-030F-8B8C93234B18}"/>
              </a:ext>
            </a:extLst>
          </p:cNvPr>
          <p:cNvSpPr>
            <a:spLocks noChangeArrowheads="1"/>
          </p:cNvSpPr>
          <p:nvPr/>
        </p:nvSpPr>
        <p:spPr bwMode="auto">
          <a:xfrm>
            <a:off x="7087018" y="2112157"/>
            <a:ext cx="619371" cy="619372"/>
          </a:xfrm>
          <a:custGeom>
            <a:avLst/>
            <a:gdLst>
              <a:gd name="T0" fmla="*/ 422275 w 899752"/>
              <a:gd name="T1" fmla="*/ 280988 h 899754"/>
              <a:gd name="T2" fmla="*/ 534627 w 899752"/>
              <a:gd name="T3" fmla="*/ 365919 h 899754"/>
              <a:gd name="T4" fmla="*/ 422275 w 899752"/>
              <a:gd name="T5" fmla="*/ 450489 h 899754"/>
              <a:gd name="T6" fmla="*/ 57150 w 899752"/>
              <a:gd name="T7" fmla="*/ 225425 h 899754"/>
              <a:gd name="T8" fmla="*/ 113290 w 899752"/>
              <a:gd name="T9" fmla="*/ 225425 h 899754"/>
              <a:gd name="T10" fmla="*/ 113290 w 899752"/>
              <a:gd name="T11" fmla="*/ 562409 h 899754"/>
              <a:gd name="T12" fmla="*/ 422420 w 899752"/>
              <a:gd name="T13" fmla="*/ 562409 h 899754"/>
              <a:gd name="T14" fmla="*/ 478560 w 899752"/>
              <a:gd name="T15" fmla="*/ 562409 h 899754"/>
              <a:gd name="T16" fmla="*/ 787690 w 899752"/>
              <a:gd name="T17" fmla="*/ 562409 h 899754"/>
              <a:gd name="T18" fmla="*/ 787690 w 899752"/>
              <a:gd name="T19" fmla="*/ 225425 h 899754"/>
              <a:gd name="T20" fmla="*/ 844190 w 899752"/>
              <a:gd name="T21" fmla="*/ 225425 h 899754"/>
              <a:gd name="T22" fmla="*/ 844190 w 899752"/>
              <a:gd name="T23" fmla="*/ 618873 h 899754"/>
              <a:gd name="T24" fmla="*/ 478560 w 899752"/>
              <a:gd name="T25" fmla="*/ 618873 h 899754"/>
              <a:gd name="T26" fmla="*/ 478560 w 899752"/>
              <a:gd name="T27" fmla="*/ 803729 h 899754"/>
              <a:gd name="T28" fmla="*/ 490436 w 899752"/>
              <a:gd name="T29" fmla="*/ 815597 h 899754"/>
              <a:gd name="T30" fmla="*/ 518146 w 899752"/>
              <a:gd name="T31" fmla="*/ 843649 h 899754"/>
              <a:gd name="T32" fmla="*/ 590840 w 899752"/>
              <a:gd name="T33" fmla="*/ 843649 h 899754"/>
              <a:gd name="T34" fmla="*/ 590840 w 899752"/>
              <a:gd name="T35" fmla="*/ 899754 h 899754"/>
              <a:gd name="T36" fmla="*/ 495114 w 899752"/>
              <a:gd name="T37" fmla="*/ 899754 h 899754"/>
              <a:gd name="T38" fmla="*/ 450490 w 899752"/>
              <a:gd name="T39" fmla="*/ 855158 h 899754"/>
              <a:gd name="T40" fmla="*/ 405866 w 899752"/>
              <a:gd name="T41" fmla="*/ 899754 h 899754"/>
              <a:gd name="T42" fmla="*/ 309780 w 899752"/>
              <a:gd name="T43" fmla="*/ 899754 h 899754"/>
              <a:gd name="T44" fmla="*/ 309780 w 899752"/>
              <a:gd name="T45" fmla="*/ 843649 h 899754"/>
              <a:gd name="T46" fmla="*/ 382475 w 899752"/>
              <a:gd name="T47" fmla="*/ 843649 h 899754"/>
              <a:gd name="T48" fmla="*/ 410904 w 899752"/>
              <a:gd name="T49" fmla="*/ 815597 h 899754"/>
              <a:gd name="T50" fmla="*/ 422420 w 899752"/>
              <a:gd name="T51" fmla="*/ 803729 h 899754"/>
              <a:gd name="T52" fmla="*/ 422420 w 899752"/>
              <a:gd name="T53" fmla="*/ 618873 h 899754"/>
              <a:gd name="T54" fmla="*/ 57150 w 899752"/>
              <a:gd name="T55" fmla="*/ 618873 h 899754"/>
              <a:gd name="T56" fmla="*/ 421804 w 899752"/>
              <a:gd name="T57" fmla="*/ 0 h 899754"/>
              <a:gd name="T58" fmla="*/ 477949 w 899752"/>
              <a:gd name="T59" fmla="*/ 0 h 899754"/>
              <a:gd name="T60" fmla="*/ 477949 w 899752"/>
              <a:gd name="T61" fmla="*/ 56380 h 899754"/>
              <a:gd name="T62" fmla="*/ 899752 w 899752"/>
              <a:gd name="T63" fmla="*/ 56380 h 899754"/>
              <a:gd name="T64" fmla="*/ 899752 w 899752"/>
              <a:gd name="T65" fmla="*/ 169501 h 899754"/>
              <a:gd name="T66" fmla="*/ 0 w 899752"/>
              <a:gd name="T67" fmla="*/ 169501 h 899754"/>
              <a:gd name="T68" fmla="*/ 0 w 899752"/>
              <a:gd name="T69" fmla="*/ 56380 h 899754"/>
              <a:gd name="T70" fmla="*/ 421804 w 899752"/>
              <a:gd name="T71" fmla="*/ 56380 h 8997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9752" h="899754">
                <a:moveTo>
                  <a:pt x="422275" y="280988"/>
                </a:moveTo>
                <a:lnTo>
                  <a:pt x="534627" y="365919"/>
                </a:lnTo>
                <a:lnTo>
                  <a:pt x="422275" y="450489"/>
                </a:lnTo>
                <a:lnTo>
                  <a:pt x="422275" y="280988"/>
                </a:lnTo>
                <a:close/>
                <a:moveTo>
                  <a:pt x="57150" y="225425"/>
                </a:moveTo>
                <a:lnTo>
                  <a:pt x="113290" y="225425"/>
                </a:lnTo>
                <a:lnTo>
                  <a:pt x="113290" y="562409"/>
                </a:lnTo>
                <a:lnTo>
                  <a:pt x="422420" y="562409"/>
                </a:lnTo>
                <a:lnTo>
                  <a:pt x="478560" y="562409"/>
                </a:lnTo>
                <a:lnTo>
                  <a:pt x="787690" y="562409"/>
                </a:lnTo>
                <a:lnTo>
                  <a:pt x="787690" y="225425"/>
                </a:lnTo>
                <a:lnTo>
                  <a:pt x="844190" y="225425"/>
                </a:lnTo>
                <a:lnTo>
                  <a:pt x="844190" y="618873"/>
                </a:lnTo>
                <a:lnTo>
                  <a:pt x="478560" y="618873"/>
                </a:lnTo>
                <a:lnTo>
                  <a:pt x="478560" y="803729"/>
                </a:lnTo>
                <a:lnTo>
                  <a:pt x="490436" y="815597"/>
                </a:lnTo>
                <a:lnTo>
                  <a:pt x="518146" y="843649"/>
                </a:lnTo>
                <a:lnTo>
                  <a:pt x="590840" y="843649"/>
                </a:lnTo>
                <a:lnTo>
                  <a:pt x="590840" y="899754"/>
                </a:lnTo>
                <a:lnTo>
                  <a:pt x="495114" y="899754"/>
                </a:lnTo>
                <a:lnTo>
                  <a:pt x="450490" y="855158"/>
                </a:lnTo>
                <a:lnTo>
                  <a:pt x="405866" y="899754"/>
                </a:lnTo>
                <a:lnTo>
                  <a:pt x="309780" y="899754"/>
                </a:lnTo>
                <a:lnTo>
                  <a:pt x="309780" y="843649"/>
                </a:lnTo>
                <a:lnTo>
                  <a:pt x="382475" y="843649"/>
                </a:lnTo>
                <a:lnTo>
                  <a:pt x="410904" y="815597"/>
                </a:lnTo>
                <a:lnTo>
                  <a:pt x="422420" y="803729"/>
                </a:lnTo>
                <a:lnTo>
                  <a:pt x="422420" y="618873"/>
                </a:lnTo>
                <a:lnTo>
                  <a:pt x="57150" y="618873"/>
                </a:lnTo>
                <a:lnTo>
                  <a:pt x="57150" y="225425"/>
                </a:lnTo>
                <a:close/>
                <a:moveTo>
                  <a:pt x="421804" y="0"/>
                </a:moveTo>
                <a:lnTo>
                  <a:pt x="477949" y="0"/>
                </a:lnTo>
                <a:lnTo>
                  <a:pt x="477949" y="56380"/>
                </a:lnTo>
                <a:lnTo>
                  <a:pt x="899752" y="56380"/>
                </a:lnTo>
                <a:lnTo>
                  <a:pt x="899752" y="169501"/>
                </a:lnTo>
                <a:lnTo>
                  <a:pt x="0" y="169501"/>
                </a:lnTo>
                <a:lnTo>
                  <a:pt x="0" y="56380"/>
                </a:lnTo>
                <a:lnTo>
                  <a:pt x="421804" y="56380"/>
                </a:lnTo>
                <a:lnTo>
                  <a:pt x="421804" y="0"/>
                </a:lnTo>
                <a:close/>
              </a:path>
            </a:pathLst>
          </a:custGeom>
          <a:solidFill>
            <a:sysClr val="window" lastClr="FFFFFF"/>
          </a:solidFill>
          <a:ln>
            <a:noFill/>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1" name="Freeform 91">
            <a:extLst>
              <a:ext uri="{FF2B5EF4-FFF2-40B4-BE49-F238E27FC236}">
                <a16:creationId xmlns:a16="http://schemas.microsoft.com/office/drawing/2014/main" id="{6C00533F-599F-04E5-BD54-D1A9E0867BCB}"/>
              </a:ext>
            </a:extLst>
          </p:cNvPr>
          <p:cNvSpPr>
            <a:spLocks noChangeArrowheads="1"/>
          </p:cNvSpPr>
          <p:nvPr/>
        </p:nvSpPr>
        <p:spPr bwMode="auto">
          <a:xfrm>
            <a:off x="8111284" y="2766188"/>
            <a:ext cx="788321" cy="738267"/>
          </a:xfrm>
          <a:custGeom>
            <a:avLst/>
            <a:gdLst>
              <a:gd name="T0" fmla="*/ 642085 w 899753"/>
              <a:gd name="T1" fmla="*/ 505575 h 842602"/>
              <a:gd name="T2" fmla="*/ 781355 w 899753"/>
              <a:gd name="T3" fmla="*/ 645275 h 842602"/>
              <a:gd name="T4" fmla="*/ 838935 w 899753"/>
              <a:gd name="T5" fmla="*/ 505575 h 842602"/>
              <a:gd name="T6" fmla="*/ 506413 w 899753"/>
              <a:gd name="T7" fmla="*/ 449262 h 842602"/>
              <a:gd name="T8" fmla="*/ 899753 w 899753"/>
              <a:gd name="T9" fmla="*/ 449262 h 842602"/>
              <a:gd name="T10" fmla="*/ 784594 w 899753"/>
              <a:gd name="T11" fmla="*/ 728301 h 842602"/>
              <a:gd name="T12" fmla="*/ 506990 w 899753"/>
              <a:gd name="T13" fmla="*/ 61123 h 842602"/>
              <a:gd name="T14" fmla="*/ 506990 w 899753"/>
              <a:gd name="T15" fmla="*/ 336892 h 842602"/>
              <a:gd name="T16" fmla="*/ 783372 w 899753"/>
              <a:gd name="T17" fmla="*/ 336892 h 842602"/>
              <a:gd name="T18" fmla="*/ 506990 w 899753"/>
              <a:gd name="T19" fmla="*/ 61123 h 842602"/>
              <a:gd name="T20" fmla="*/ 394203 w 899753"/>
              <a:gd name="T21" fmla="*/ 55562 h 842602"/>
              <a:gd name="T22" fmla="*/ 394203 w 899753"/>
              <a:gd name="T23" fmla="*/ 449082 h 842602"/>
              <a:gd name="T24" fmla="*/ 672740 w 899753"/>
              <a:gd name="T25" fmla="*/ 727390 h 842602"/>
              <a:gd name="T26" fmla="*/ 394203 w 899753"/>
              <a:gd name="T27" fmla="*/ 842602 h 842602"/>
              <a:gd name="T28" fmla="*/ 0 w 899753"/>
              <a:gd name="T29" fmla="*/ 449082 h 842602"/>
              <a:gd name="T30" fmla="*/ 394203 w 899753"/>
              <a:gd name="T31" fmla="*/ 55562 h 842602"/>
              <a:gd name="T32" fmla="*/ 450850 w 899753"/>
              <a:gd name="T33" fmla="*/ 0 h 842602"/>
              <a:gd name="T34" fmla="*/ 844190 w 899753"/>
              <a:gd name="T35" fmla="*/ 393341 h 842602"/>
              <a:gd name="T36" fmla="*/ 450850 w 899753"/>
              <a:gd name="T37" fmla="*/ 393341 h 8426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99753" h="842602">
                <a:moveTo>
                  <a:pt x="642085" y="505575"/>
                </a:moveTo>
                <a:lnTo>
                  <a:pt x="781355" y="645275"/>
                </a:lnTo>
                <a:cubicBezTo>
                  <a:pt x="810865" y="603763"/>
                  <a:pt x="830658" y="556113"/>
                  <a:pt x="838935" y="505575"/>
                </a:cubicBezTo>
                <a:lnTo>
                  <a:pt x="642085" y="505575"/>
                </a:lnTo>
                <a:close/>
                <a:moveTo>
                  <a:pt x="506413" y="449262"/>
                </a:moveTo>
                <a:lnTo>
                  <a:pt x="899753" y="449262"/>
                </a:lnTo>
                <a:cubicBezTo>
                  <a:pt x="899753" y="558279"/>
                  <a:pt x="855849" y="656827"/>
                  <a:pt x="784594" y="728301"/>
                </a:cubicBezTo>
                <a:lnTo>
                  <a:pt x="506413" y="449262"/>
                </a:lnTo>
                <a:close/>
                <a:moveTo>
                  <a:pt x="506990" y="61123"/>
                </a:moveTo>
                <a:lnTo>
                  <a:pt x="506990" y="336892"/>
                </a:lnTo>
                <a:lnTo>
                  <a:pt x="783372" y="336892"/>
                </a:lnTo>
                <a:cubicBezTo>
                  <a:pt x="759620" y="195951"/>
                  <a:pt x="648060" y="84493"/>
                  <a:pt x="506990" y="61123"/>
                </a:cubicBezTo>
                <a:close/>
                <a:moveTo>
                  <a:pt x="394203" y="55562"/>
                </a:moveTo>
                <a:lnTo>
                  <a:pt x="394203" y="449082"/>
                </a:lnTo>
                <a:lnTo>
                  <a:pt x="672740" y="727390"/>
                </a:lnTo>
                <a:cubicBezTo>
                  <a:pt x="601394" y="798678"/>
                  <a:pt x="502663" y="842602"/>
                  <a:pt x="394203" y="842602"/>
                </a:cubicBezTo>
                <a:cubicBezTo>
                  <a:pt x="176203" y="842602"/>
                  <a:pt x="0" y="666544"/>
                  <a:pt x="0" y="449082"/>
                </a:cubicBezTo>
                <a:cubicBezTo>
                  <a:pt x="0" y="231620"/>
                  <a:pt x="176203" y="55562"/>
                  <a:pt x="394203" y="55562"/>
                </a:cubicBezTo>
                <a:close/>
                <a:moveTo>
                  <a:pt x="450850" y="0"/>
                </a:moveTo>
                <a:cubicBezTo>
                  <a:pt x="668213" y="0"/>
                  <a:pt x="844190" y="176176"/>
                  <a:pt x="844190" y="393341"/>
                </a:cubicBezTo>
                <a:lnTo>
                  <a:pt x="450850" y="393341"/>
                </a:lnTo>
                <a:lnTo>
                  <a:pt x="450850" y="0"/>
                </a:lnTo>
                <a:close/>
              </a:path>
            </a:pathLst>
          </a:custGeom>
          <a:solidFill>
            <a:sysClr val="window" lastClr="FFFFFF"/>
          </a:solidFill>
          <a:ln>
            <a:noFill/>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2" name="Shape 9162">
            <a:extLst>
              <a:ext uri="{FF2B5EF4-FFF2-40B4-BE49-F238E27FC236}">
                <a16:creationId xmlns:a16="http://schemas.microsoft.com/office/drawing/2014/main" id="{C0858AE5-2E7A-F111-3EED-BE9797E4D137}"/>
              </a:ext>
            </a:extLst>
          </p:cNvPr>
          <p:cNvSpPr/>
          <p:nvPr/>
        </p:nvSpPr>
        <p:spPr>
          <a:xfrm>
            <a:off x="5005125" y="1798158"/>
            <a:ext cx="2176384" cy="2176386"/>
          </a:xfrm>
          <a:prstGeom prst="ellipse">
            <a:avLst/>
          </a:prstGeom>
          <a:solidFill>
            <a:srgbClr val="7A8C8E"/>
          </a:solidFill>
          <a:ln w="12700" cap="flat">
            <a:noFill/>
            <a:miter lim="400000"/>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3" name="Freeform 90">
            <a:extLst>
              <a:ext uri="{FF2B5EF4-FFF2-40B4-BE49-F238E27FC236}">
                <a16:creationId xmlns:a16="http://schemas.microsoft.com/office/drawing/2014/main" id="{D56B77D8-C7E8-2C5D-3CD0-F78E062FC27C}"/>
              </a:ext>
            </a:extLst>
          </p:cNvPr>
          <p:cNvSpPr>
            <a:spLocks noChangeArrowheads="1"/>
          </p:cNvSpPr>
          <p:nvPr/>
        </p:nvSpPr>
        <p:spPr bwMode="auto">
          <a:xfrm>
            <a:off x="5681001" y="2497392"/>
            <a:ext cx="832124" cy="777918"/>
          </a:xfrm>
          <a:custGeom>
            <a:avLst/>
            <a:gdLst>
              <a:gd name="T0" fmla="*/ 619798 w 901340"/>
              <a:gd name="T1" fmla="*/ 730250 h 842602"/>
              <a:gd name="T2" fmla="*/ 845104 w 901340"/>
              <a:gd name="T3" fmla="*/ 730250 h 842602"/>
              <a:gd name="T4" fmla="*/ 901340 w 901340"/>
              <a:gd name="T5" fmla="*/ 786426 h 842602"/>
              <a:gd name="T6" fmla="*/ 901340 w 901340"/>
              <a:gd name="T7" fmla="*/ 842602 h 842602"/>
              <a:gd name="T8" fmla="*/ 563562 w 901340"/>
              <a:gd name="T9" fmla="*/ 842602 h 842602"/>
              <a:gd name="T10" fmla="*/ 563562 w 901340"/>
              <a:gd name="T11" fmla="*/ 786426 h 842602"/>
              <a:gd name="T12" fmla="*/ 56536 w 901340"/>
              <a:gd name="T13" fmla="*/ 730250 h 842602"/>
              <a:gd name="T14" fmla="*/ 281241 w 901340"/>
              <a:gd name="T15" fmla="*/ 730250 h 842602"/>
              <a:gd name="T16" fmla="*/ 337777 w 901340"/>
              <a:gd name="T17" fmla="*/ 786426 h 842602"/>
              <a:gd name="T18" fmla="*/ 337777 w 901340"/>
              <a:gd name="T19" fmla="*/ 842602 h 842602"/>
              <a:gd name="T20" fmla="*/ 0 w 901340"/>
              <a:gd name="T21" fmla="*/ 842602 h 842602"/>
              <a:gd name="T22" fmla="*/ 0 w 901340"/>
              <a:gd name="T23" fmla="*/ 786426 h 842602"/>
              <a:gd name="T24" fmla="*/ 318349 w 901340"/>
              <a:gd name="T25" fmla="*/ 612775 h 842602"/>
              <a:gd name="T26" fmla="*/ 582992 w 901340"/>
              <a:gd name="T27" fmla="*/ 612775 h 842602"/>
              <a:gd name="T28" fmla="*/ 609241 w 901340"/>
              <a:gd name="T29" fmla="*/ 662402 h 842602"/>
              <a:gd name="T30" fmla="*/ 450670 w 901340"/>
              <a:gd name="T31" fmla="*/ 701318 h 842602"/>
              <a:gd name="T32" fmla="*/ 292100 w 901340"/>
              <a:gd name="T33" fmla="*/ 662402 h 842602"/>
              <a:gd name="T34" fmla="*/ 732270 w 901340"/>
              <a:gd name="T35" fmla="*/ 504825 h 842602"/>
              <a:gd name="T36" fmla="*/ 817201 w 901340"/>
              <a:gd name="T37" fmla="*/ 588881 h 842602"/>
              <a:gd name="T38" fmla="*/ 817201 w 901340"/>
              <a:gd name="T39" fmla="*/ 616900 h 842602"/>
              <a:gd name="T40" fmla="*/ 732270 w 901340"/>
              <a:gd name="T41" fmla="*/ 701316 h 842602"/>
              <a:gd name="T42" fmla="*/ 647700 w 901340"/>
              <a:gd name="T43" fmla="*/ 616900 h 842602"/>
              <a:gd name="T44" fmla="*/ 647700 w 901340"/>
              <a:gd name="T45" fmla="*/ 588881 h 842602"/>
              <a:gd name="T46" fmla="*/ 732270 w 901340"/>
              <a:gd name="T47" fmla="*/ 504825 h 842602"/>
              <a:gd name="T48" fmla="*/ 168095 w 901340"/>
              <a:gd name="T49" fmla="*/ 504825 h 842602"/>
              <a:gd name="T50" fmla="*/ 252053 w 901340"/>
              <a:gd name="T51" fmla="*/ 588881 h 842602"/>
              <a:gd name="T52" fmla="*/ 252053 w 901340"/>
              <a:gd name="T53" fmla="*/ 616900 h 842602"/>
              <a:gd name="T54" fmla="*/ 168095 w 901340"/>
              <a:gd name="T55" fmla="*/ 701316 h 842602"/>
              <a:gd name="T56" fmla="*/ 84137 w 901340"/>
              <a:gd name="T57" fmla="*/ 616900 h 842602"/>
              <a:gd name="T58" fmla="*/ 84137 w 901340"/>
              <a:gd name="T59" fmla="*/ 588881 h 842602"/>
              <a:gd name="T60" fmla="*/ 168095 w 901340"/>
              <a:gd name="T61" fmla="*/ 504825 h 842602"/>
              <a:gd name="T62" fmla="*/ 337524 w 901340"/>
              <a:gd name="T63" fmla="*/ 223837 h 842602"/>
              <a:gd name="T64" fmla="*/ 562589 w 901340"/>
              <a:gd name="T65" fmla="*/ 223837 h 842602"/>
              <a:gd name="T66" fmla="*/ 618765 w 901340"/>
              <a:gd name="T67" fmla="*/ 280013 h 842602"/>
              <a:gd name="T68" fmla="*/ 618765 w 901340"/>
              <a:gd name="T69" fmla="*/ 336190 h 842602"/>
              <a:gd name="T70" fmla="*/ 280987 w 901340"/>
              <a:gd name="T71" fmla="*/ 336190 h 842602"/>
              <a:gd name="T72" fmla="*/ 280987 w 901340"/>
              <a:gd name="T73" fmla="*/ 280013 h 842602"/>
              <a:gd name="T74" fmla="*/ 337524 w 901340"/>
              <a:gd name="T75" fmla="*/ 223837 h 842602"/>
              <a:gd name="T76" fmla="*/ 637877 w 901340"/>
              <a:gd name="T77" fmla="*/ 142875 h 842602"/>
              <a:gd name="T78" fmla="*/ 788626 w 901340"/>
              <a:gd name="T79" fmla="*/ 421914 h 842602"/>
              <a:gd name="T80" fmla="*/ 732230 w 901340"/>
              <a:gd name="T81" fmla="*/ 421914 h 842602"/>
              <a:gd name="T82" fmla="*/ 606425 w 901340"/>
              <a:gd name="T83" fmla="*/ 189742 h 842602"/>
              <a:gd name="T84" fmla="*/ 261899 w 901340"/>
              <a:gd name="T85" fmla="*/ 142875 h 842602"/>
              <a:gd name="T86" fmla="*/ 293326 w 901340"/>
              <a:gd name="T87" fmla="*/ 189657 h 842602"/>
              <a:gd name="T88" fmla="*/ 169064 w 901340"/>
              <a:gd name="T89" fmla="*/ 420327 h 842602"/>
              <a:gd name="T90" fmla="*/ 112712 w 901340"/>
              <a:gd name="T91" fmla="*/ 420327 h 842602"/>
              <a:gd name="T92" fmla="*/ 261899 w 901340"/>
              <a:gd name="T93" fmla="*/ 142875 h 842602"/>
              <a:gd name="T94" fmla="*/ 450670 w 901340"/>
              <a:gd name="T95" fmla="*/ 0 h 842602"/>
              <a:gd name="T96" fmla="*/ 534628 w 901340"/>
              <a:gd name="T97" fmla="*/ 84415 h 842602"/>
              <a:gd name="T98" fmla="*/ 534628 w 901340"/>
              <a:gd name="T99" fmla="*/ 112434 h 842602"/>
              <a:gd name="T100" fmla="*/ 450670 w 901340"/>
              <a:gd name="T101" fmla="*/ 196491 h 842602"/>
              <a:gd name="T102" fmla="*/ 366712 w 901340"/>
              <a:gd name="T103" fmla="*/ 112434 h 842602"/>
              <a:gd name="T104" fmla="*/ 366712 w 901340"/>
              <a:gd name="T105" fmla="*/ 84415 h 842602"/>
              <a:gd name="T106" fmla="*/ 450670 w 901340"/>
              <a:gd name="T107" fmla="*/ 0 h 8426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01340" h="842602">
                <a:moveTo>
                  <a:pt x="619798" y="730250"/>
                </a:moveTo>
                <a:lnTo>
                  <a:pt x="845104" y="730250"/>
                </a:lnTo>
                <a:cubicBezTo>
                  <a:pt x="867093" y="752216"/>
                  <a:pt x="879350" y="764460"/>
                  <a:pt x="901340" y="786426"/>
                </a:cubicBezTo>
                <a:lnTo>
                  <a:pt x="901340" y="842602"/>
                </a:lnTo>
                <a:lnTo>
                  <a:pt x="563562" y="842602"/>
                </a:lnTo>
                <a:lnTo>
                  <a:pt x="563562" y="786426"/>
                </a:lnTo>
                <a:lnTo>
                  <a:pt x="619798" y="730250"/>
                </a:lnTo>
                <a:close/>
                <a:moveTo>
                  <a:pt x="56536" y="730250"/>
                </a:moveTo>
                <a:lnTo>
                  <a:pt x="281241" y="730250"/>
                </a:lnTo>
                <a:lnTo>
                  <a:pt x="337777" y="786426"/>
                </a:lnTo>
                <a:lnTo>
                  <a:pt x="337777" y="842602"/>
                </a:lnTo>
                <a:lnTo>
                  <a:pt x="0" y="842602"/>
                </a:lnTo>
                <a:lnTo>
                  <a:pt x="0" y="786426"/>
                </a:lnTo>
                <a:lnTo>
                  <a:pt x="56536" y="730250"/>
                </a:lnTo>
                <a:close/>
                <a:moveTo>
                  <a:pt x="318349" y="612775"/>
                </a:moveTo>
                <a:cubicBezTo>
                  <a:pt x="399252" y="655618"/>
                  <a:pt x="502089" y="655618"/>
                  <a:pt x="582992" y="612775"/>
                </a:cubicBezTo>
                <a:lnTo>
                  <a:pt x="609241" y="662402"/>
                </a:lnTo>
                <a:cubicBezTo>
                  <a:pt x="561058" y="687751"/>
                  <a:pt x="506044" y="701318"/>
                  <a:pt x="450670" y="701318"/>
                </a:cubicBezTo>
                <a:cubicBezTo>
                  <a:pt x="395297" y="701318"/>
                  <a:pt x="340642" y="687751"/>
                  <a:pt x="292100" y="662402"/>
                </a:cubicBezTo>
                <a:lnTo>
                  <a:pt x="318349" y="612775"/>
                </a:lnTo>
                <a:close/>
                <a:moveTo>
                  <a:pt x="732270" y="504825"/>
                </a:moveTo>
                <a:cubicBezTo>
                  <a:pt x="778892" y="504825"/>
                  <a:pt x="817201" y="542542"/>
                  <a:pt x="817201" y="588881"/>
                </a:cubicBezTo>
                <a:lnTo>
                  <a:pt x="817201" y="616900"/>
                </a:lnTo>
                <a:cubicBezTo>
                  <a:pt x="817201" y="663598"/>
                  <a:pt x="778892" y="701316"/>
                  <a:pt x="732270" y="701316"/>
                </a:cubicBezTo>
                <a:cubicBezTo>
                  <a:pt x="685648" y="701316"/>
                  <a:pt x="647700" y="663598"/>
                  <a:pt x="647700" y="616900"/>
                </a:cubicBezTo>
                <a:lnTo>
                  <a:pt x="647700" y="588881"/>
                </a:lnTo>
                <a:cubicBezTo>
                  <a:pt x="647700" y="542542"/>
                  <a:pt x="685648" y="504825"/>
                  <a:pt x="732270" y="504825"/>
                </a:cubicBezTo>
                <a:close/>
                <a:moveTo>
                  <a:pt x="168095" y="504825"/>
                </a:moveTo>
                <a:cubicBezTo>
                  <a:pt x="214739" y="504825"/>
                  <a:pt x="252053" y="542542"/>
                  <a:pt x="252053" y="588881"/>
                </a:cubicBezTo>
                <a:lnTo>
                  <a:pt x="252053" y="616900"/>
                </a:lnTo>
                <a:cubicBezTo>
                  <a:pt x="252053" y="663598"/>
                  <a:pt x="214739" y="701316"/>
                  <a:pt x="168095" y="701316"/>
                </a:cubicBezTo>
                <a:cubicBezTo>
                  <a:pt x="121811" y="701316"/>
                  <a:pt x="84137" y="663598"/>
                  <a:pt x="84137" y="616900"/>
                </a:cubicBezTo>
                <a:lnTo>
                  <a:pt x="84137" y="588881"/>
                </a:lnTo>
                <a:cubicBezTo>
                  <a:pt x="84137" y="542542"/>
                  <a:pt x="121811" y="504825"/>
                  <a:pt x="168095" y="504825"/>
                </a:cubicBezTo>
                <a:close/>
                <a:moveTo>
                  <a:pt x="337524" y="223837"/>
                </a:moveTo>
                <a:lnTo>
                  <a:pt x="562589" y="223837"/>
                </a:lnTo>
                <a:cubicBezTo>
                  <a:pt x="584555" y="245803"/>
                  <a:pt x="596799" y="258407"/>
                  <a:pt x="618765" y="280013"/>
                </a:cubicBezTo>
                <a:lnTo>
                  <a:pt x="618765" y="336190"/>
                </a:lnTo>
                <a:lnTo>
                  <a:pt x="280987" y="336190"/>
                </a:lnTo>
                <a:lnTo>
                  <a:pt x="280987" y="280013"/>
                </a:lnTo>
                <a:cubicBezTo>
                  <a:pt x="302954" y="258407"/>
                  <a:pt x="315557" y="245803"/>
                  <a:pt x="337524" y="223837"/>
                </a:cubicBezTo>
                <a:close/>
                <a:moveTo>
                  <a:pt x="637877" y="142875"/>
                </a:moveTo>
                <a:cubicBezTo>
                  <a:pt x="732230" y="205605"/>
                  <a:pt x="788626" y="309794"/>
                  <a:pt x="788626" y="421914"/>
                </a:cubicBezTo>
                <a:lnTo>
                  <a:pt x="732230" y="421914"/>
                </a:lnTo>
                <a:cubicBezTo>
                  <a:pt x="732230" y="328901"/>
                  <a:pt x="685234" y="242017"/>
                  <a:pt x="606425" y="189742"/>
                </a:cubicBezTo>
                <a:lnTo>
                  <a:pt x="637877" y="142875"/>
                </a:lnTo>
                <a:close/>
                <a:moveTo>
                  <a:pt x="261899" y="142875"/>
                </a:moveTo>
                <a:lnTo>
                  <a:pt x="293326" y="189657"/>
                </a:lnTo>
                <a:cubicBezTo>
                  <a:pt x="215301" y="241477"/>
                  <a:pt x="169064" y="327843"/>
                  <a:pt x="169064" y="420327"/>
                </a:cubicBezTo>
                <a:lnTo>
                  <a:pt x="112712" y="420327"/>
                </a:lnTo>
                <a:cubicBezTo>
                  <a:pt x="112712" y="309130"/>
                  <a:pt x="168341" y="205491"/>
                  <a:pt x="261899" y="142875"/>
                </a:cubicBezTo>
                <a:close/>
                <a:moveTo>
                  <a:pt x="450670" y="0"/>
                </a:moveTo>
                <a:cubicBezTo>
                  <a:pt x="496955" y="0"/>
                  <a:pt x="534628" y="37717"/>
                  <a:pt x="534628" y="84415"/>
                </a:cubicBezTo>
                <a:lnTo>
                  <a:pt x="534628" y="112434"/>
                </a:lnTo>
                <a:cubicBezTo>
                  <a:pt x="534628" y="158773"/>
                  <a:pt x="496955" y="196491"/>
                  <a:pt x="450670" y="196491"/>
                </a:cubicBezTo>
                <a:cubicBezTo>
                  <a:pt x="404386" y="196491"/>
                  <a:pt x="366712" y="158773"/>
                  <a:pt x="366712" y="112434"/>
                </a:cubicBezTo>
                <a:lnTo>
                  <a:pt x="366712" y="84415"/>
                </a:lnTo>
                <a:cubicBezTo>
                  <a:pt x="366712" y="37717"/>
                  <a:pt x="404386" y="0"/>
                  <a:pt x="450670" y="0"/>
                </a:cubicBezTo>
                <a:close/>
              </a:path>
            </a:pathLst>
          </a:custGeom>
          <a:solidFill>
            <a:sysClr val="window" lastClr="FFFFFF"/>
          </a:solidFill>
          <a:ln>
            <a:noFill/>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4" name="TextBox 57">
            <a:extLst>
              <a:ext uri="{FF2B5EF4-FFF2-40B4-BE49-F238E27FC236}">
                <a16:creationId xmlns:a16="http://schemas.microsoft.com/office/drawing/2014/main" id="{A4A9D6D1-8270-1661-D826-B06855BBAE04}"/>
              </a:ext>
            </a:extLst>
          </p:cNvPr>
          <p:cNvSpPr txBox="1"/>
          <p:nvPr/>
        </p:nvSpPr>
        <p:spPr>
          <a:xfrm>
            <a:off x="2073948" y="4175711"/>
            <a:ext cx="269626" cy="276999"/>
          </a:xfrm>
          <a:prstGeom prst="rect">
            <a:avLst/>
          </a:prstGeom>
          <a:noFill/>
        </p:spPr>
        <p:txBody>
          <a:bodyPr wrap="none" rtlCol="0">
            <a:spAutoFit/>
          </a:bodyPr>
          <a:lstStyle/>
          <a:p>
            <a:pPr algn="ctr">
              <a:defRPr/>
            </a:pPr>
            <a:r>
              <a:rPr lang="en-US" sz="1200" b="1" dirty="0">
                <a:solidFill>
                  <a:srgbClr val="373545"/>
                </a:solidFill>
                <a:latin typeface="Arial" panose="020B0604020202020204" pitchFamily="34" charset="0"/>
                <a:cs typeface="Arial" panose="020B0604020202020204" pitchFamily="34" charset="0"/>
              </a:rPr>
              <a:t>1</a:t>
            </a:r>
          </a:p>
        </p:txBody>
      </p:sp>
      <p:sp>
        <p:nvSpPr>
          <p:cNvPr id="35" name="TextBox 58">
            <a:extLst>
              <a:ext uri="{FF2B5EF4-FFF2-40B4-BE49-F238E27FC236}">
                <a16:creationId xmlns:a16="http://schemas.microsoft.com/office/drawing/2014/main" id="{835D6EBC-3D3A-134A-8290-529BE3C63456}"/>
              </a:ext>
            </a:extLst>
          </p:cNvPr>
          <p:cNvSpPr txBox="1"/>
          <p:nvPr/>
        </p:nvSpPr>
        <p:spPr>
          <a:xfrm>
            <a:off x="4665602" y="4175711"/>
            <a:ext cx="269626" cy="276999"/>
          </a:xfrm>
          <a:prstGeom prst="rect">
            <a:avLst/>
          </a:prstGeom>
          <a:noFill/>
        </p:spPr>
        <p:txBody>
          <a:bodyPr wrap="none" rtlCol="0">
            <a:spAutoFit/>
          </a:bodyPr>
          <a:lstStyle/>
          <a:p>
            <a:pPr algn="ctr">
              <a:defRPr/>
            </a:pPr>
            <a:r>
              <a:rPr lang="en-US" sz="1200" b="1" dirty="0">
                <a:solidFill>
                  <a:srgbClr val="373545"/>
                </a:solidFill>
                <a:latin typeface="Arial" panose="020B0604020202020204" pitchFamily="34" charset="0"/>
                <a:cs typeface="Arial" panose="020B0604020202020204" pitchFamily="34" charset="0"/>
              </a:rPr>
              <a:t>3</a:t>
            </a:r>
          </a:p>
        </p:txBody>
      </p:sp>
      <p:sp>
        <p:nvSpPr>
          <p:cNvPr id="36" name="TextBox 59">
            <a:extLst>
              <a:ext uri="{FF2B5EF4-FFF2-40B4-BE49-F238E27FC236}">
                <a16:creationId xmlns:a16="http://schemas.microsoft.com/office/drawing/2014/main" id="{4D061524-B06A-DBAD-3B16-543D9D66FD36}"/>
              </a:ext>
            </a:extLst>
          </p:cNvPr>
          <p:cNvSpPr txBox="1"/>
          <p:nvPr/>
        </p:nvSpPr>
        <p:spPr>
          <a:xfrm>
            <a:off x="7257457" y="4175711"/>
            <a:ext cx="269626" cy="276999"/>
          </a:xfrm>
          <a:prstGeom prst="rect">
            <a:avLst/>
          </a:prstGeom>
          <a:noFill/>
        </p:spPr>
        <p:txBody>
          <a:bodyPr wrap="none" rtlCol="0">
            <a:spAutoFit/>
          </a:bodyPr>
          <a:lstStyle/>
          <a:p>
            <a:pPr algn="ctr">
              <a:defRPr/>
            </a:pPr>
            <a:r>
              <a:rPr lang="en-US" sz="1200" b="1" dirty="0">
                <a:solidFill>
                  <a:srgbClr val="373545"/>
                </a:solidFill>
                <a:latin typeface="Arial" panose="020B0604020202020204" pitchFamily="34" charset="0"/>
                <a:cs typeface="Arial" panose="020B0604020202020204" pitchFamily="34" charset="0"/>
              </a:rPr>
              <a:t>5</a:t>
            </a:r>
          </a:p>
        </p:txBody>
      </p:sp>
      <p:sp>
        <p:nvSpPr>
          <p:cNvPr id="37" name="TextBox 60">
            <a:extLst>
              <a:ext uri="{FF2B5EF4-FFF2-40B4-BE49-F238E27FC236}">
                <a16:creationId xmlns:a16="http://schemas.microsoft.com/office/drawing/2014/main" id="{3384E88B-E201-0E26-4127-C17CC7648474}"/>
              </a:ext>
            </a:extLst>
          </p:cNvPr>
          <p:cNvSpPr txBox="1"/>
          <p:nvPr/>
        </p:nvSpPr>
        <p:spPr>
          <a:xfrm>
            <a:off x="9848426" y="4175711"/>
            <a:ext cx="269626" cy="276999"/>
          </a:xfrm>
          <a:prstGeom prst="rect">
            <a:avLst/>
          </a:prstGeom>
          <a:noFill/>
        </p:spPr>
        <p:txBody>
          <a:bodyPr wrap="none" rtlCol="0">
            <a:spAutoFit/>
          </a:bodyPr>
          <a:lstStyle/>
          <a:p>
            <a:pPr algn="ctr">
              <a:defRPr/>
            </a:pPr>
            <a:r>
              <a:rPr lang="en-US" sz="1200" b="1" dirty="0">
                <a:solidFill>
                  <a:srgbClr val="373545"/>
                </a:solidFill>
                <a:latin typeface="Arial" panose="020B0604020202020204" pitchFamily="34" charset="0"/>
                <a:cs typeface="Arial" panose="020B0604020202020204" pitchFamily="34" charset="0"/>
              </a:rPr>
              <a:t>7</a:t>
            </a:r>
          </a:p>
        </p:txBody>
      </p:sp>
      <p:sp>
        <p:nvSpPr>
          <p:cNvPr id="38" name="TextBox 61">
            <a:extLst>
              <a:ext uri="{FF2B5EF4-FFF2-40B4-BE49-F238E27FC236}">
                <a16:creationId xmlns:a16="http://schemas.microsoft.com/office/drawing/2014/main" id="{C8F2F7B5-F5C9-99CA-F9B4-34205CB36399}"/>
              </a:ext>
            </a:extLst>
          </p:cNvPr>
          <p:cNvSpPr txBox="1"/>
          <p:nvPr/>
        </p:nvSpPr>
        <p:spPr>
          <a:xfrm>
            <a:off x="3368757" y="5060294"/>
            <a:ext cx="269626" cy="276999"/>
          </a:xfrm>
          <a:prstGeom prst="rect">
            <a:avLst/>
          </a:prstGeom>
          <a:noFill/>
        </p:spPr>
        <p:txBody>
          <a:bodyPr wrap="none" rtlCol="0">
            <a:spAutoFit/>
          </a:bodyPr>
          <a:lstStyle/>
          <a:p>
            <a:pPr algn="ctr">
              <a:defRPr/>
            </a:pPr>
            <a:r>
              <a:rPr lang="en-US" sz="1200" b="1" dirty="0">
                <a:solidFill>
                  <a:srgbClr val="373545"/>
                </a:solidFill>
                <a:latin typeface="Arial" panose="020B0604020202020204" pitchFamily="34" charset="0"/>
                <a:cs typeface="Arial" panose="020B0604020202020204" pitchFamily="34" charset="0"/>
              </a:rPr>
              <a:t>2</a:t>
            </a:r>
          </a:p>
        </p:txBody>
      </p:sp>
      <p:sp>
        <p:nvSpPr>
          <p:cNvPr id="39" name="TextBox 62">
            <a:extLst>
              <a:ext uri="{FF2B5EF4-FFF2-40B4-BE49-F238E27FC236}">
                <a16:creationId xmlns:a16="http://schemas.microsoft.com/office/drawing/2014/main" id="{48098E58-A09E-33B1-8A57-04BE0765A85C}"/>
              </a:ext>
            </a:extLst>
          </p:cNvPr>
          <p:cNvSpPr txBox="1"/>
          <p:nvPr/>
        </p:nvSpPr>
        <p:spPr>
          <a:xfrm>
            <a:off x="5958504" y="5060294"/>
            <a:ext cx="269626" cy="276999"/>
          </a:xfrm>
          <a:prstGeom prst="rect">
            <a:avLst/>
          </a:prstGeom>
          <a:noFill/>
        </p:spPr>
        <p:txBody>
          <a:bodyPr wrap="none" rtlCol="0">
            <a:spAutoFit/>
          </a:bodyPr>
          <a:lstStyle/>
          <a:p>
            <a:pPr algn="ctr">
              <a:defRPr/>
            </a:pPr>
            <a:r>
              <a:rPr lang="en-US" sz="1200" b="1" dirty="0">
                <a:solidFill>
                  <a:srgbClr val="373545"/>
                </a:solidFill>
                <a:latin typeface="Arial" panose="020B0604020202020204" pitchFamily="34" charset="0"/>
                <a:cs typeface="Arial" panose="020B0604020202020204" pitchFamily="34" charset="0"/>
              </a:rPr>
              <a:t>4</a:t>
            </a:r>
          </a:p>
        </p:txBody>
      </p:sp>
      <p:sp>
        <p:nvSpPr>
          <p:cNvPr id="40" name="TextBox 63">
            <a:extLst>
              <a:ext uri="{FF2B5EF4-FFF2-40B4-BE49-F238E27FC236}">
                <a16:creationId xmlns:a16="http://schemas.microsoft.com/office/drawing/2014/main" id="{1F25889C-1F35-FE44-5A36-17A2001D95FC}"/>
              </a:ext>
            </a:extLst>
          </p:cNvPr>
          <p:cNvSpPr txBox="1"/>
          <p:nvPr/>
        </p:nvSpPr>
        <p:spPr>
          <a:xfrm>
            <a:off x="8556140" y="5060294"/>
            <a:ext cx="269626" cy="276999"/>
          </a:xfrm>
          <a:prstGeom prst="rect">
            <a:avLst/>
          </a:prstGeom>
          <a:noFill/>
        </p:spPr>
        <p:txBody>
          <a:bodyPr wrap="none" rtlCol="0">
            <a:spAutoFit/>
          </a:bodyPr>
          <a:lstStyle/>
          <a:p>
            <a:pPr algn="ctr">
              <a:defRPr/>
            </a:pPr>
            <a:r>
              <a:rPr lang="en-US" sz="1200" b="1" dirty="0">
                <a:solidFill>
                  <a:srgbClr val="373545"/>
                </a:solidFill>
                <a:latin typeface="Arial" panose="020B0604020202020204" pitchFamily="34" charset="0"/>
                <a:cs typeface="Arial" panose="020B0604020202020204" pitchFamily="34" charset="0"/>
              </a:rPr>
              <a:t>6</a:t>
            </a:r>
          </a:p>
        </p:txBody>
      </p:sp>
      <p:sp>
        <p:nvSpPr>
          <p:cNvPr id="41" name="TextBox 64">
            <a:extLst>
              <a:ext uri="{FF2B5EF4-FFF2-40B4-BE49-F238E27FC236}">
                <a16:creationId xmlns:a16="http://schemas.microsoft.com/office/drawing/2014/main" id="{C88A04E7-DBED-7C98-4D8F-3A1F7CB584AE}"/>
              </a:ext>
            </a:extLst>
          </p:cNvPr>
          <p:cNvSpPr txBox="1"/>
          <p:nvPr/>
        </p:nvSpPr>
        <p:spPr>
          <a:xfrm>
            <a:off x="1378857" y="4439008"/>
            <a:ext cx="1540934" cy="1015663"/>
          </a:xfrm>
          <a:prstGeom prst="rect">
            <a:avLst/>
          </a:prstGeom>
          <a:noFill/>
        </p:spPr>
        <p:txBody>
          <a:bodyPr wrap="square" rtlCol="0" anchor="t">
            <a:spAutoFit/>
          </a:bodyPr>
          <a:lstStyle/>
          <a:p>
            <a:pPr algn="ctr">
              <a:lnSpc>
                <a:spcPts val="1750"/>
              </a:lnSpc>
              <a:defRPr/>
            </a:pPr>
            <a:r>
              <a:rPr lang="en-US" sz="1200" b="1" dirty="0">
                <a:solidFill>
                  <a:prstClr val="black"/>
                </a:solidFill>
                <a:latin typeface="Arial" panose="020B0604020202020204" pitchFamily="34" charset="0"/>
                <a:ea typeface="Lato Light" panose="020F0502020204030203" pitchFamily="34" charset="0"/>
                <a:cs typeface="Arial" panose="020B0604020202020204" pitchFamily="34" charset="0"/>
              </a:rPr>
              <a:t>Máximo órgano de administración </a:t>
            </a:r>
          </a:p>
          <a:p>
            <a:pPr algn="ctr">
              <a:lnSpc>
                <a:spcPts val="1750"/>
              </a:lnSpc>
              <a:defRPr/>
            </a:pPr>
            <a:endParaRPr lang="es-MX" sz="1200" dirty="0">
              <a:solidFill>
                <a:prstClr val="black"/>
              </a:solidFill>
              <a:latin typeface="Arial" panose="020B0604020202020204" pitchFamily="34" charset="0"/>
              <a:ea typeface="Lato Light" panose="020F0502020204030203" pitchFamily="34" charset="0"/>
              <a:cs typeface="Arial" panose="020B0604020202020204" pitchFamily="34" charset="0"/>
            </a:endParaRPr>
          </a:p>
          <a:p>
            <a:pPr algn="ctr">
              <a:lnSpc>
                <a:spcPts val="1750"/>
              </a:lnSpc>
              <a:defRPr/>
            </a:pPr>
            <a:r>
              <a:rPr lang="es-MX" sz="1200" dirty="0">
                <a:solidFill>
                  <a:prstClr val="black"/>
                </a:solidFill>
                <a:latin typeface="Arial" panose="020B0604020202020204" pitchFamily="34" charset="0"/>
                <a:ea typeface="Lato Light" panose="020F0502020204030203" pitchFamily="34" charset="0"/>
                <a:cs typeface="Arial" panose="020B0604020202020204" pitchFamily="34" charset="0"/>
              </a:rPr>
              <a:t>Junta Directiva</a:t>
            </a:r>
            <a:endParaRPr lang="en-US" sz="1200" dirty="0">
              <a:solidFill>
                <a:prstClr val="black"/>
              </a:solidFill>
              <a:latin typeface="Arial" panose="020B0604020202020204" pitchFamily="34" charset="0"/>
              <a:ea typeface="Lato Light" panose="020F0502020204030203" pitchFamily="34" charset="0"/>
              <a:cs typeface="Arial" panose="020B0604020202020204" pitchFamily="34" charset="0"/>
            </a:endParaRPr>
          </a:p>
        </p:txBody>
      </p:sp>
      <p:sp>
        <p:nvSpPr>
          <p:cNvPr id="42" name="TextBox 65">
            <a:extLst>
              <a:ext uri="{FF2B5EF4-FFF2-40B4-BE49-F238E27FC236}">
                <a16:creationId xmlns:a16="http://schemas.microsoft.com/office/drawing/2014/main" id="{FA2CE7B3-7B68-F0E2-3D29-0114AD615CBC}"/>
              </a:ext>
            </a:extLst>
          </p:cNvPr>
          <p:cNvSpPr txBox="1"/>
          <p:nvPr/>
        </p:nvSpPr>
        <p:spPr>
          <a:xfrm>
            <a:off x="4091324" y="4439008"/>
            <a:ext cx="1418184" cy="1938992"/>
          </a:xfrm>
          <a:prstGeom prst="rect">
            <a:avLst/>
          </a:prstGeom>
          <a:noFill/>
        </p:spPr>
        <p:txBody>
          <a:bodyPr wrap="square" rtlCol="0" anchor="t">
            <a:spAutoFit/>
          </a:bodyPr>
          <a:lstStyle/>
          <a:p>
            <a:pPr algn="ctr">
              <a:lnSpc>
                <a:spcPts val="1750"/>
              </a:lnSpc>
              <a:defRPr/>
            </a:pPr>
            <a:r>
              <a:rPr lang="es-MX" sz="1200" b="1" dirty="0">
                <a:solidFill>
                  <a:prstClr val="black"/>
                </a:solidFill>
                <a:latin typeface="Arial" panose="020B0604020202020204" pitchFamily="34" charset="0"/>
                <a:ea typeface="Lato Light" panose="020F0502020204030203" pitchFamily="34" charset="0"/>
                <a:cs typeface="Arial" panose="020B0604020202020204" pitchFamily="34" charset="0"/>
              </a:rPr>
              <a:t>Lineamientos institucionales </a:t>
            </a:r>
          </a:p>
          <a:p>
            <a:pPr algn="ctr">
              <a:lnSpc>
                <a:spcPts val="1750"/>
              </a:lnSpc>
              <a:defRPr/>
            </a:pPr>
            <a:endParaRPr lang="es-MX" sz="1200" dirty="0">
              <a:solidFill>
                <a:prstClr val="black"/>
              </a:solidFill>
              <a:latin typeface="Arial" panose="020B0604020202020204" pitchFamily="34" charset="0"/>
              <a:ea typeface="Lato Light" panose="020F0502020204030203" pitchFamily="34" charset="0"/>
              <a:cs typeface="Arial" panose="020B0604020202020204" pitchFamily="34" charset="0"/>
            </a:endParaRPr>
          </a:p>
          <a:p>
            <a:pPr algn="ctr">
              <a:lnSpc>
                <a:spcPts val="1750"/>
              </a:lnSpc>
              <a:defRPr/>
            </a:pPr>
            <a:r>
              <a:rPr lang="es-MX" sz="1200" dirty="0">
                <a:solidFill>
                  <a:prstClr val="black"/>
                </a:solidFill>
                <a:latin typeface="Arial" panose="020B0604020202020204" pitchFamily="34" charset="0"/>
                <a:ea typeface="Lato Light" panose="020F0502020204030203" pitchFamily="34" charset="0"/>
                <a:cs typeface="Arial" panose="020B0604020202020204" pitchFamily="34" charset="0"/>
              </a:rPr>
              <a:t>Política  de riesgos, integridad, conducta y buen gobierno.  </a:t>
            </a:r>
            <a:endParaRPr lang="en-US" sz="1200" dirty="0">
              <a:solidFill>
                <a:prstClr val="black"/>
              </a:solidFill>
              <a:latin typeface="Arial" panose="020B0604020202020204" pitchFamily="34" charset="0"/>
              <a:ea typeface="Lato Light" panose="020F0502020204030203" pitchFamily="34" charset="0"/>
              <a:cs typeface="Arial" panose="020B0604020202020204" pitchFamily="34" charset="0"/>
            </a:endParaRPr>
          </a:p>
        </p:txBody>
      </p:sp>
      <p:sp>
        <p:nvSpPr>
          <p:cNvPr id="43" name="TextBox 66">
            <a:extLst>
              <a:ext uri="{FF2B5EF4-FFF2-40B4-BE49-F238E27FC236}">
                <a16:creationId xmlns:a16="http://schemas.microsoft.com/office/drawing/2014/main" id="{E7B4E725-2D1C-5D2B-9B47-393B1A8D9D42}"/>
              </a:ext>
            </a:extLst>
          </p:cNvPr>
          <p:cNvSpPr txBox="1"/>
          <p:nvPr/>
        </p:nvSpPr>
        <p:spPr>
          <a:xfrm>
            <a:off x="6683178" y="4439008"/>
            <a:ext cx="1418184" cy="1246495"/>
          </a:xfrm>
          <a:prstGeom prst="rect">
            <a:avLst/>
          </a:prstGeom>
          <a:noFill/>
        </p:spPr>
        <p:txBody>
          <a:bodyPr wrap="square" rtlCol="0" anchor="t">
            <a:spAutoFit/>
          </a:bodyPr>
          <a:lstStyle/>
          <a:p>
            <a:pPr algn="ctr">
              <a:lnSpc>
                <a:spcPts val="1750"/>
              </a:lnSpc>
              <a:defRPr/>
            </a:pPr>
            <a:r>
              <a:rPr lang="es-MX" sz="1200" b="1" dirty="0">
                <a:solidFill>
                  <a:prstClr val="black"/>
                </a:solidFill>
                <a:latin typeface="Arial" panose="020B0604020202020204" pitchFamily="34" charset="0"/>
                <a:ea typeface="Lato Light" panose="020F0502020204030203" pitchFamily="34" charset="0"/>
                <a:cs typeface="Arial" panose="020B0604020202020204" pitchFamily="34" charset="0"/>
              </a:rPr>
              <a:t>Órganos de control externos</a:t>
            </a:r>
          </a:p>
          <a:p>
            <a:pPr algn="ctr">
              <a:lnSpc>
                <a:spcPts val="1750"/>
              </a:lnSpc>
              <a:defRPr/>
            </a:pPr>
            <a:endParaRPr lang="es-MX" sz="1200" dirty="0">
              <a:solidFill>
                <a:prstClr val="black"/>
              </a:solidFill>
              <a:latin typeface="Arial" panose="020B0604020202020204" pitchFamily="34" charset="0"/>
              <a:ea typeface="Lato Light" panose="020F0502020204030203" pitchFamily="34" charset="0"/>
              <a:cs typeface="Arial" panose="020B0604020202020204" pitchFamily="34" charset="0"/>
            </a:endParaRPr>
          </a:p>
          <a:p>
            <a:pPr algn="ctr">
              <a:lnSpc>
                <a:spcPts val="1750"/>
              </a:lnSpc>
              <a:defRPr/>
            </a:pPr>
            <a:r>
              <a:rPr lang="es-MX" sz="1200" dirty="0">
                <a:solidFill>
                  <a:prstClr val="black"/>
                </a:solidFill>
                <a:latin typeface="Arial" panose="020B0604020202020204" pitchFamily="34" charset="0"/>
                <a:ea typeface="Lato Light" panose="020F0502020204030203" pitchFamily="34" charset="0"/>
                <a:cs typeface="Arial" panose="020B0604020202020204" pitchFamily="34" charset="0"/>
              </a:rPr>
              <a:t>Revisoría Fiscal</a:t>
            </a:r>
          </a:p>
          <a:p>
            <a:pPr algn="ctr">
              <a:lnSpc>
                <a:spcPts val="1750"/>
              </a:lnSpc>
              <a:defRPr/>
            </a:pPr>
            <a:r>
              <a:rPr lang="es-MX" sz="1200" dirty="0">
                <a:solidFill>
                  <a:prstClr val="black"/>
                </a:solidFill>
                <a:latin typeface="Arial" panose="020B0604020202020204" pitchFamily="34" charset="0"/>
                <a:ea typeface="Lato Light" panose="020F0502020204030203" pitchFamily="34" charset="0"/>
                <a:cs typeface="Arial" panose="020B0604020202020204" pitchFamily="34" charset="0"/>
              </a:rPr>
              <a:t>Entes de control </a:t>
            </a:r>
            <a:endParaRPr lang="en-US" sz="1200" dirty="0">
              <a:solidFill>
                <a:prstClr val="black"/>
              </a:solidFill>
              <a:latin typeface="Arial" panose="020B0604020202020204" pitchFamily="34" charset="0"/>
              <a:ea typeface="Lato Light" panose="020F0502020204030203" pitchFamily="34" charset="0"/>
              <a:cs typeface="Arial" panose="020B0604020202020204" pitchFamily="34" charset="0"/>
            </a:endParaRPr>
          </a:p>
        </p:txBody>
      </p:sp>
      <p:sp>
        <p:nvSpPr>
          <p:cNvPr id="44" name="TextBox 67">
            <a:extLst>
              <a:ext uri="{FF2B5EF4-FFF2-40B4-BE49-F238E27FC236}">
                <a16:creationId xmlns:a16="http://schemas.microsoft.com/office/drawing/2014/main" id="{D6171100-8FD8-5BDB-47FD-4EE3567F1950}"/>
              </a:ext>
            </a:extLst>
          </p:cNvPr>
          <p:cNvSpPr txBox="1"/>
          <p:nvPr/>
        </p:nvSpPr>
        <p:spPr>
          <a:xfrm>
            <a:off x="9278704" y="4439008"/>
            <a:ext cx="1418184" cy="531364"/>
          </a:xfrm>
          <a:prstGeom prst="rect">
            <a:avLst/>
          </a:prstGeom>
          <a:noFill/>
        </p:spPr>
        <p:txBody>
          <a:bodyPr wrap="square" rtlCol="0" anchor="t">
            <a:spAutoFit/>
          </a:bodyPr>
          <a:lstStyle/>
          <a:p>
            <a:pPr algn="ctr">
              <a:lnSpc>
                <a:spcPts val="1750"/>
              </a:lnSpc>
              <a:defRPr/>
            </a:pPr>
            <a:r>
              <a:rPr lang="en-US" sz="1200" b="1" dirty="0">
                <a:solidFill>
                  <a:prstClr val="black"/>
                </a:solidFill>
                <a:latin typeface="Arial" panose="020B0604020202020204" pitchFamily="34" charset="0"/>
                <a:ea typeface="Lato Light" panose="020F0502020204030203" pitchFamily="34" charset="0"/>
                <a:cs typeface="Arial" panose="020B0604020202020204" pitchFamily="34" charset="0"/>
              </a:rPr>
              <a:t>Revelación de información </a:t>
            </a:r>
          </a:p>
        </p:txBody>
      </p:sp>
      <p:sp>
        <p:nvSpPr>
          <p:cNvPr id="45" name="TextBox 68">
            <a:extLst>
              <a:ext uri="{FF2B5EF4-FFF2-40B4-BE49-F238E27FC236}">
                <a16:creationId xmlns:a16="http://schemas.microsoft.com/office/drawing/2014/main" id="{9406F34A-F18D-1304-FBBB-6D0679A3A65D}"/>
              </a:ext>
            </a:extLst>
          </p:cNvPr>
          <p:cNvSpPr txBox="1"/>
          <p:nvPr/>
        </p:nvSpPr>
        <p:spPr>
          <a:xfrm>
            <a:off x="7981861" y="5322438"/>
            <a:ext cx="1616244" cy="1015663"/>
          </a:xfrm>
          <a:prstGeom prst="rect">
            <a:avLst/>
          </a:prstGeom>
          <a:noFill/>
        </p:spPr>
        <p:txBody>
          <a:bodyPr wrap="square" rtlCol="0" anchor="t">
            <a:spAutoFit/>
          </a:bodyPr>
          <a:lstStyle/>
          <a:p>
            <a:pPr algn="ctr">
              <a:lnSpc>
                <a:spcPts val="1750"/>
              </a:lnSpc>
              <a:defRPr/>
            </a:pPr>
            <a:r>
              <a:rPr lang="es-MX" sz="1200" b="1" dirty="0">
                <a:solidFill>
                  <a:prstClr val="black"/>
                </a:solidFill>
                <a:latin typeface="Arial" panose="020B0604020202020204" pitchFamily="34" charset="0"/>
                <a:ea typeface="Lato Light" panose="020F0502020204030203" pitchFamily="34" charset="0"/>
                <a:cs typeface="Arial" panose="020B0604020202020204" pitchFamily="34" charset="0"/>
              </a:rPr>
              <a:t>Grupos de interés</a:t>
            </a:r>
          </a:p>
          <a:p>
            <a:pPr algn="ctr">
              <a:lnSpc>
                <a:spcPts val="1750"/>
              </a:lnSpc>
              <a:defRPr/>
            </a:pPr>
            <a:endParaRPr lang="es-MX" sz="1200" dirty="0">
              <a:solidFill>
                <a:prstClr val="black"/>
              </a:solidFill>
              <a:latin typeface="Arial" panose="020B0604020202020204" pitchFamily="34" charset="0"/>
              <a:ea typeface="Lato Light" panose="020F0502020204030203" pitchFamily="34" charset="0"/>
              <a:cs typeface="Arial" panose="020B0604020202020204" pitchFamily="34" charset="0"/>
            </a:endParaRPr>
          </a:p>
          <a:p>
            <a:pPr algn="ctr">
              <a:lnSpc>
                <a:spcPts val="1750"/>
              </a:lnSpc>
              <a:defRPr/>
            </a:pPr>
            <a:r>
              <a:rPr lang="es-MX" sz="1200" dirty="0">
                <a:solidFill>
                  <a:prstClr val="black"/>
                </a:solidFill>
                <a:latin typeface="Arial" panose="020B0604020202020204" pitchFamily="34" charset="0"/>
                <a:ea typeface="Lato Light" panose="020F0502020204030203" pitchFamily="34" charset="0"/>
                <a:cs typeface="Arial" panose="020B0604020202020204" pitchFamily="34" charset="0"/>
              </a:rPr>
              <a:t>Rendición de cuentas </a:t>
            </a:r>
          </a:p>
        </p:txBody>
      </p:sp>
      <p:sp>
        <p:nvSpPr>
          <p:cNvPr id="46" name="TextBox 69">
            <a:extLst>
              <a:ext uri="{FF2B5EF4-FFF2-40B4-BE49-F238E27FC236}">
                <a16:creationId xmlns:a16="http://schemas.microsoft.com/office/drawing/2014/main" id="{E87DFB29-6956-48B9-4215-F06BA182E964}"/>
              </a:ext>
            </a:extLst>
          </p:cNvPr>
          <p:cNvSpPr txBox="1"/>
          <p:nvPr/>
        </p:nvSpPr>
        <p:spPr>
          <a:xfrm>
            <a:off x="5384225" y="5322438"/>
            <a:ext cx="1418184" cy="1246495"/>
          </a:xfrm>
          <a:prstGeom prst="rect">
            <a:avLst/>
          </a:prstGeom>
          <a:noFill/>
        </p:spPr>
        <p:txBody>
          <a:bodyPr wrap="square" rtlCol="0" anchor="t">
            <a:spAutoFit/>
          </a:bodyPr>
          <a:lstStyle/>
          <a:p>
            <a:pPr algn="ctr">
              <a:lnSpc>
                <a:spcPts val="1750"/>
              </a:lnSpc>
              <a:defRPr/>
            </a:pPr>
            <a:r>
              <a:rPr lang="es-MX" sz="1200" b="1" dirty="0">
                <a:solidFill>
                  <a:prstClr val="black"/>
                </a:solidFill>
                <a:latin typeface="Arial" panose="020B0604020202020204" pitchFamily="34" charset="0"/>
                <a:ea typeface="Lato Light" panose="020F0502020204030203" pitchFamily="34" charset="0"/>
                <a:cs typeface="Arial" panose="020B0604020202020204" pitchFamily="34" charset="0"/>
              </a:rPr>
              <a:t>Órganos de control</a:t>
            </a:r>
          </a:p>
          <a:p>
            <a:pPr algn="ctr">
              <a:lnSpc>
                <a:spcPts val="1750"/>
              </a:lnSpc>
              <a:defRPr/>
            </a:pPr>
            <a:endParaRPr lang="es-MX" sz="1200" dirty="0">
              <a:solidFill>
                <a:prstClr val="black"/>
              </a:solidFill>
              <a:latin typeface="Arial" panose="020B0604020202020204" pitchFamily="34" charset="0"/>
              <a:ea typeface="Lato Light" panose="020F0502020204030203" pitchFamily="34" charset="0"/>
              <a:cs typeface="Arial" panose="020B0604020202020204" pitchFamily="34" charset="0"/>
            </a:endParaRPr>
          </a:p>
          <a:p>
            <a:pPr algn="ctr">
              <a:lnSpc>
                <a:spcPts val="1750"/>
              </a:lnSpc>
              <a:defRPr/>
            </a:pPr>
            <a:r>
              <a:rPr lang="es-MX" sz="1200" dirty="0">
                <a:solidFill>
                  <a:prstClr val="black"/>
                </a:solidFill>
                <a:latin typeface="Arial" panose="020B0604020202020204" pitchFamily="34" charset="0"/>
                <a:ea typeface="Lato Light" panose="020F0502020204030203" pitchFamily="34" charset="0"/>
                <a:cs typeface="Arial" panose="020B0604020202020204" pitchFamily="34" charset="0"/>
              </a:rPr>
              <a:t>Oficina de Control Interno</a:t>
            </a:r>
          </a:p>
        </p:txBody>
      </p:sp>
      <p:sp>
        <p:nvSpPr>
          <p:cNvPr id="47" name="TextBox 70">
            <a:extLst>
              <a:ext uri="{FF2B5EF4-FFF2-40B4-BE49-F238E27FC236}">
                <a16:creationId xmlns:a16="http://schemas.microsoft.com/office/drawing/2014/main" id="{76B64F74-6E6C-C4AC-ACBC-962E767C9793}"/>
              </a:ext>
            </a:extLst>
          </p:cNvPr>
          <p:cNvSpPr txBox="1"/>
          <p:nvPr/>
        </p:nvSpPr>
        <p:spPr>
          <a:xfrm>
            <a:off x="2791956" y="5322438"/>
            <a:ext cx="1418184" cy="1246495"/>
          </a:xfrm>
          <a:prstGeom prst="rect">
            <a:avLst/>
          </a:prstGeom>
          <a:noFill/>
        </p:spPr>
        <p:txBody>
          <a:bodyPr wrap="square" rtlCol="0" anchor="t">
            <a:spAutoFit/>
          </a:bodyPr>
          <a:lstStyle/>
          <a:p>
            <a:pPr algn="ctr">
              <a:lnSpc>
                <a:spcPts val="1750"/>
              </a:lnSpc>
              <a:defRPr/>
            </a:pPr>
            <a:r>
              <a:rPr lang="en-US" sz="1200" b="1" dirty="0">
                <a:solidFill>
                  <a:prstClr val="black"/>
                </a:solidFill>
                <a:latin typeface="Arial" panose="020B0604020202020204" pitchFamily="34" charset="0"/>
                <a:ea typeface="Lato Light" panose="020F0502020204030203" pitchFamily="34" charset="0"/>
                <a:cs typeface="Arial" panose="020B0604020202020204" pitchFamily="34" charset="0"/>
              </a:rPr>
              <a:t>Línea estratégica </a:t>
            </a:r>
            <a:endParaRPr lang="es-MX" sz="1200" b="1" dirty="0">
              <a:solidFill>
                <a:prstClr val="black"/>
              </a:solidFill>
              <a:latin typeface="Arial" panose="020B0604020202020204" pitchFamily="34" charset="0"/>
              <a:ea typeface="Lato Light" panose="020F0502020204030203" pitchFamily="34" charset="0"/>
              <a:cs typeface="Arial" panose="020B0604020202020204" pitchFamily="34" charset="0"/>
            </a:endParaRPr>
          </a:p>
          <a:p>
            <a:pPr algn="ctr">
              <a:lnSpc>
                <a:spcPts val="1750"/>
              </a:lnSpc>
              <a:defRPr/>
            </a:pPr>
            <a:endParaRPr lang="es-MX" sz="1200" dirty="0">
              <a:solidFill>
                <a:prstClr val="black"/>
              </a:solidFill>
              <a:latin typeface="Arial" panose="020B0604020202020204" pitchFamily="34" charset="0"/>
              <a:ea typeface="Lato Light" panose="020F0502020204030203" pitchFamily="34" charset="0"/>
              <a:cs typeface="Arial" panose="020B0604020202020204" pitchFamily="34" charset="0"/>
            </a:endParaRPr>
          </a:p>
          <a:p>
            <a:pPr algn="ctr">
              <a:lnSpc>
                <a:spcPts val="1750"/>
              </a:lnSpc>
              <a:defRPr/>
            </a:pPr>
            <a:r>
              <a:rPr lang="es-MX" sz="1200" dirty="0">
                <a:solidFill>
                  <a:prstClr val="black"/>
                </a:solidFill>
                <a:latin typeface="Arial" panose="020B0604020202020204" pitchFamily="34" charset="0"/>
                <a:ea typeface="Lato Light" panose="020F0502020204030203" pitchFamily="34" charset="0"/>
                <a:cs typeface="Arial" panose="020B0604020202020204" pitchFamily="34" charset="0"/>
              </a:rPr>
              <a:t>Gerencia </a:t>
            </a:r>
          </a:p>
          <a:p>
            <a:pPr algn="ctr">
              <a:lnSpc>
                <a:spcPts val="1750"/>
              </a:lnSpc>
              <a:defRPr/>
            </a:pPr>
            <a:r>
              <a:rPr lang="es-MX" sz="1200" dirty="0">
                <a:solidFill>
                  <a:prstClr val="black"/>
                </a:solidFill>
                <a:latin typeface="Arial" panose="020B0604020202020204" pitchFamily="34" charset="0"/>
                <a:ea typeface="Lato Light" panose="020F0502020204030203" pitchFamily="34" charset="0"/>
                <a:cs typeface="Arial" panose="020B0604020202020204" pitchFamily="34" charset="0"/>
              </a:rPr>
              <a:t>Subgerencias </a:t>
            </a:r>
            <a:endParaRPr lang="en-US" sz="1200" dirty="0">
              <a:solidFill>
                <a:prstClr val="black"/>
              </a:solidFill>
              <a:latin typeface="Arial" panose="020B0604020202020204" pitchFamily="34" charset="0"/>
              <a:ea typeface="Lato Light" panose="020F0502020204030203" pitchFamily="34" charset="0"/>
              <a:cs typeface="Arial" panose="020B0604020202020204" pitchFamily="34" charset="0"/>
            </a:endParaRPr>
          </a:p>
        </p:txBody>
      </p:sp>
      <p:sp>
        <p:nvSpPr>
          <p:cNvPr id="48" name="TextBox 34">
            <a:extLst>
              <a:ext uri="{FF2B5EF4-FFF2-40B4-BE49-F238E27FC236}">
                <a16:creationId xmlns:a16="http://schemas.microsoft.com/office/drawing/2014/main" id="{B4624DBA-2BEC-58CC-7C5A-61E69DE24CBF}"/>
              </a:ext>
            </a:extLst>
          </p:cNvPr>
          <p:cNvSpPr txBox="1"/>
          <p:nvPr/>
        </p:nvSpPr>
        <p:spPr>
          <a:xfrm>
            <a:off x="247651" y="204825"/>
            <a:ext cx="11715750" cy="1384995"/>
          </a:xfrm>
          <a:prstGeom prst="rect">
            <a:avLst/>
          </a:prstGeom>
          <a:noFill/>
        </p:spPr>
        <p:txBody>
          <a:bodyPr wrap="square" rtlCol="0">
            <a:spAutoFit/>
          </a:bodyPr>
          <a:lstStyle/>
          <a:p>
            <a:pPr algn="ctr">
              <a:defRPr/>
            </a:pPr>
            <a:r>
              <a:rPr lang="es-MX" sz="2800" b="1" dirty="0">
                <a:solidFill>
                  <a:srgbClr val="3494BA">
                    <a:lumMod val="50000"/>
                  </a:srgbClr>
                </a:solidFill>
                <a:latin typeface="Arial" panose="020B0604020202020204" pitchFamily="34" charset="0"/>
                <a:ea typeface="Verdana" panose="020B0604030504040204" pitchFamily="34" charset="0"/>
                <a:cs typeface="Arial" panose="020B0604020202020204" pitchFamily="34" charset="0"/>
              </a:rPr>
              <a:t>SUBSISTEMA DE RIESGO ESTRATÉGICO Y/O GOBIERNO CORPORATIVO Y/O CÓDIGO DE CONDUCTA Y DE BUEN GOBIERNO</a:t>
            </a:r>
            <a:endParaRPr lang="en-US" sz="2800" b="1" dirty="0">
              <a:solidFill>
                <a:srgbClr val="3494BA">
                  <a:lumMod val="50000"/>
                </a:srgbClr>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751738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08">
            <a:extLst>
              <a:ext uri="{FF2B5EF4-FFF2-40B4-BE49-F238E27FC236}">
                <a16:creationId xmlns:a16="http://schemas.microsoft.com/office/drawing/2014/main" id="{5E63B48F-DAAF-6A29-4EC7-609769543C46}"/>
              </a:ext>
            </a:extLst>
          </p:cNvPr>
          <p:cNvSpPr>
            <a:spLocks/>
          </p:cNvSpPr>
          <p:nvPr/>
        </p:nvSpPr>
        <p:spPr bwMode="auto">
          <a:xfrm>
            <a:off x="5565393" y="1443477"/>
            <a:ext cx="1777584" cy="987240"/>
          </a:xfrm>
          <a:custGeom>
            <a:avLst/>
            <a:gdLst>
              <a:gd name="T0" fmla="*/ 637 w 901"/>
              <a:gd name="T1" fmla="*/ 534 h 534"/>
              <a:gd name="T2" fmla="*/ 828 w 901"/>
              <a:gd name="T3" fmla="*/ 351 h 534"/>
              <a:gd name="T4" fmla="*/ 883 w 901"/>
              <a:gd name="T5" fmla="*/ 298 h 534"/>
              <a:gd name="T6" fmla="*/ 883 w 901"/>
              <a:gd name="T7" fmla="*/ 237 h 534"/>
              <a:gd name="T8" fmla="*/ 828 w 901"/>
              <a:gd name="T9" fmla="*/ 184 h 534"/>
              <a:gd name="T10" fmla="*/ 635 w 901"/>
              <a:gd name="T11" fmla="*/ 0 h 534"/>
              <a:gd name="T12" fmla="*/ 635 w 901"/>
              <a:gd name="T13" fmla="*/ 0 h 534"/>
              <a:gd name="T14" fmla="*/ 635 w 901"/>
              <a:gd name="T15" fmla="*/ 0 h 534"/>
              <a:gd name="T16" fmla="*/ 177 w 901"/>
              <a:gd name="T17" fmla="*/ 0 h 534"/>
              <a:gd name="T18" fmla="*/ 0 w 901"/>
              <a:gd name="T19" fmla="*/ 534 h 534"/>
              <a:gd name="T20" fmla="*/ 635 w 901"/>
              <a:gd name="T21"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4">
                <a:moveTo>
                  <a:pt x="637" y="534"/>
                </a:moveTo>
                <a:cubicBezTo>
                  <a:pt x="828" y="351"/>
                  <a:pt x="828" y="351"/>
                  <a:pt x="828" y="351"/>
                </a:cubicBezTo>
                <a:cubicBezTo>
                  <a:pt x="883" y="298"/>
                  <a:pt x="883" y="298"/>
                  <a:pt x="883" y="298"/>
                </a:cubicBezTo>
                <a:cubicBezTo>
                  <a:pt x="901" y="282"/>
                  <a:pt x="901" y="254"/>
                  <a:pt x="883" y="237"/>
                </a:cubicBezTo>
                <a:cubicBezTo>
                  <a:pt x="828" y="184"/>
                  <a:pt x="828" y="184"/>
                  <a:pt x="828" y="184"/>
                </a:cubicBezTo>
                <a:cubicBezTo>
                  <a:pt x="635" y="0"/>
                  <a:pt x="635" y="0"/>
                  <a:pt x="635" y="0"/>
                </a:cubicBezTo>
                <a:cubicBezTo>
                  <a:pt x="635" y="0"/>
                  <a:pt x="635" y="0"/>
                  <a:pt x="635" y="0"/>
                </a:cubicBezTo>
                <a:cubicBezTo>
                  <a:pt x="635" y="0"/>
                  <a:pt x="635" y="0"/>
                  <a:pt x="635" y="0"/>
                </a:cubicBezTo>
                <a:cubicBezTo>
                  <a:pt x="177" y="0"/>
                  <a:pt x="177" y="0"/>
                  <a:pt x="177" y="0"/>
                </a:cubicBezTo>
                <a:cubicBezTo>
                  <a:pt x="0" y="534"/>
                  <a:pt x="0" y="534"/>
                  <a:pt x="0" y="534"/>
                </a:cubicBezTo>
                <a:cubicBezTo>
                  <a:pt x="635" y="534"/>
                  <a:pt x="635" y="534"/>
                  <a:pt x="635" y="534"/>
                </a:cubicBezTo>
              </a:path>
            </a:pathLst>
          </a:custGeom>
          <a:solidFill>
            <a:srgbClr val="3494BA">
              <a:alpha val="80000"/>
            </a:srgbClr>
          </a:solidFill>
          <a:ln>
            <a:noFill/>
          </a:ln>
          <a:effectLst/>
        </p:spPr>
        <p:txBody>
          <a:bodyPr vert="horz" wrap="square" lIns="91416" tIns="45708" rIns="91416" bIns="45708"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3" name="Freeform 47">
            <a:extLst>
              <a:ext uri="{FF2B5EF4-FFF2-40B4-BE49-F238E27FC236}">
                <a16:creationId xmlns:a16="http://schemas.microsoft.com/office/drawing/2014/main" id="{79981DA5-6EF0-7C66-3B86-FA07BD0A207A}"/>
              </a:ext>
            </a:extLst>
          </p:cNvPr>
          <p:cNvSpPr>
            <a:spLocks/>
          </p:cNvSpPr>
          <p:nvPr/>
        </p:nvSpPr>
        <p:spPr bwMode="auto">
          <a:xfrm>
            <a:off x="1588" y="2929599"/>
            <a:ext cx="5394245" cy="983735"/>
          </a:xfrm>
          <a:custGeom>
            <a:avLst/>
            <a:gdLst>
              <a:gd name="connsiteX0" fmla="*/ 0 w 10788489"/>
              <a:gd name="connsiteY0" fmla="*/ 0 h 1967470"/>
              <a:gd name="connsiteX1" fmla="*/ 3767592 w 10788489"/>
              <a:gd name="connsiteY1" fmla="*/ 0 h 1967470"/>
              <a:gd name="connsiteX2" fmla="*/ 3767592 w 10788489"/>
              <a:gd name="connsiteY2" fmla="*/ 16 h 1967470"/>
              <a:gd name="connsiteX3" fmla="*/ 10788489 w 10788489"/>
              <a:gd name="connsiteY3" fmla="*/ 16 h 1967470"/>
              <a:gd name="connsiteX4" fmla="*/ 10084164 w 10788489"/>
              <a:gd name="connsiteY4" fmla="*/ 1967470 h 1967470"/>
              <a:gd name="connsiteX5" fmla="*/ 3767592 w 10788489"/>
              <a:gd name="connsiteY5" fmla="*/ 1967470 h 1967470"/>
              <a:gd name="connsiteX6" fmla="*/ 3767592 w 10788489"/>
              <a:gd name="connsiteY6" fmla="*/ 1963298 h 1967470"/>
              <a:gd name="connsiteX7" fmla="*/ 0 w 10788489"/>
              <a:gd name="connsiteY7" fmla="*/ 1963298 h 1967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8489" h="1967470">
                <a:moveTo>
                  <a:pt x="0" y="0"/>
                </a:moveTo>
                <a:lnTo>
                  <a:pt x="3767592" y="0"/>
                </a:lnTo>
                <a:lnTo>
                  <a:pt x="3767592" y="16"/>
                </a:lnTo>
                <a:lnTo>
                  <a:pt x="10788489" y="16"/>
                </a:lnTo>
                <a:lnTo>
                  <a:pt x="10084164" y="1967470"/>
                </a:lnTo>
                <a:lnTo>
                  <a:pt x="3767592" y="1967470"/>
                </a:lnTo>
                <a:lnTo>
                  <a:pt x="3767592" y="1963298"/>
                </a:lnTo>
                <a:lnTo>
                  <a:pt x="0" y="1963298"/>
                </a:lnTo>
                <a:close/>
              </a:path>
            </a:pathLst>
          </a:custGeom>
          <a:solidFill>
            <a:srgbClr val="58B6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4" name="Freeform 207">
            <a:extLst>
              <a:ext uri="{FF2B5EF4-FFF2-40B4-BE49-F238E27FC236}">
                <a16:creationId xmlns:a16="http://schemas.microsoft.com/office/drawing/2014/main" id="{0F1C7B02-5A04-0BD5-4D34-9863972E7F91}"/>
              </a:ext>
            </a:extLst>
          </p:cNvPr>
          <p:cNvSpPr>
            <a:spLocks/>
          </p:cNvSpPr>
          <p:nvPr/>
        </p:nvSpPr>
        <p:spPr bwMode="auto">
          <a:xfrm>
            <a:off x="5213230" y="2430717"/>
            <a:ext cx="1779447" cy="983727"/>
          </a:xfrm>
          <a:custGeom>
            <a:avLst/>
            <a:gdLst>
              <a:gd name="T0" fmla="*/ 637 w 901"/>
              <a:gd name="T1" fmla="*/ 533 h 533"/>
              <a:gd name="T2" fmla="*/ 828 w 901"/>
              <a:gd name="T3" fmla="*/ 351 h 533"/>
              <a:gd name="T4" fmla="*/ 883 w 901"/>
              <a:gd name="T5" fmla="*/ 298 h 533"/>
              <a:gd name="T6" fmla="*/ 883 w 901"/>
              <a:gd name="T7" fmla="*/ 236 h 533"/>
              <a:gd name="T8" fmla="*/ 828 w 901"/>
              <a:gd name="T9" fmla="*/ 183 h 533"/>
              <a:gd name="T10" fmla="*/ 635 w 901"/>
              <a:gd name="T11" fmla="*/ 0 h 533"/>
              <a:gd name="T12" fmla="*/ 635 w 901"/>
              <a:gd name="T13" fmla="*/ 0 h 533"/>
              <a:gd name="T14" fmla="*/ 635 w 901"/>
              <a:gd name="T15" fmla="*/ 0 h 533"/>
              <a:gd name="T16" fmla="*/ 178 w 901"/>
              <a:gd name="T17" fmla="*/ 0 h 533"/>
              <a:gd name="T18" fmla="*/ 0 w 901"/>
              <a:gd name="T19" fmla="*/ 533 h 533"/>
              <a:gd name="T20" fmla="*/ 635 w 901"/>
              <a:gd name="T21" fmla="*/ 53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3">
                <a:moveTo>
                  <a:pt x="637" y="533"/>
                </a:moveTo>
                <a:cubicBezTo>
                  <a:pt x="828" y="351"/>
                  <a:pt x="828" y="351"/>
                  <a:pt x="828" y="351"/>
                </a:cubicBezTo>
                <a:cubicBezTo>
                  <a:pt x="883" y="298"/>
                  <a:pt x="883" y="298"/>
                  <a:pt x="883" y="298"/>
                </a:cubicBezTo>
                <a:cubicBezTo>
                  <a:pt x="901" y="281"/>
                  <a:pt x="901" y="253"/>
                  <a:pt x="883" y="236"/>
                </a:cubicBezTo>
                <a:cubicBezTo>
                  <a:pt x="828" y="183"/>
                  <a:pt x="828" y="183"/>
                  <a:pt x="828" y="183"/>
                </a:cubicBezTo>
                <a:cubicBezTo>
                  <a:pt x="635" y="0"/>
                  <a:pt x="635" y="0"/>
                  <a:pt x="635" y="0"/>
                </a:cubicBezTo>
                <a:cubicBezTo>
                  <a:pt x="635" y="0"/>
                  <a:pt x="635" y="0"/>
                  <a:pt x="635" y="0"/>
                </a:cubicBezTo>
                <a:cubicBezTo>
                  <a:pt x="635" y="0"/>
                  <a:pt x="635" y="0"/>
                  <a:pt x="635" y="0"/>
                </a:cubicBezTo>
                <a:cubicBezTo>
                  <a:pt x="178" y="0"/>
                  <a:pt x="178" y="0"/>
                  <a:pt x="178" y="0"/>
                </a:cubicBezTo>
                <a:cubicBezTo>
                  <a:pt x="0" y="533"/>
                  <a:pt x="0" y="533"/>
                  <a:pt x="0" y="533"/>
                </a:cubicBezTo>
                <a:cubicBezTo>
                  <a:pt x="635" y="533"/>
                  <a:pt x="635" y="533"/>
                  <a:pt x="635" y="533"/>
                </a:cubicBezTo>
              </a:path>
            </a:pathLst>
          </a:custGeom>
          <a:solidFill>
            <a:srgbClr val="58B6C0">
              <a:alpha val="80000"/>
            </a:srgbClr>
          </a:solidFill>
          <a:ln>
            <a:noFill/>
          </a:ln>
        </p:spPr>
        <p:txBody>
          <a:bodyPr vert="horz" wrap="square" lIns="91416" tIns="45708" rIns="91416" bIns="45708"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5" name="Freeform 206">
            <a:extLst>
              <a:ext uri="{FF2B5EF4-FFF2-40B4-BE49-F238E27FC236}">
                <a16:creationId xmlns:a16="http://schemas.microsoft.com/office/drawing/2014/main" id="{18628654-16F2-053A-6A79-F6CB53B65751}"/>
              </a:ext>
            </a:extLst>
          </p:cNvPr>
          <p:cNvSpPr>
            <a:spLocks/>
          </p:cNvSpPr>
          <p:nvPr/>
        </p:nvSpPr>
        <p:spPr bwMode="auto">
          <a:xfrm>
            <a:off x="4862930" y="3414443"/>
            <a:ext cx="1777584" cy="985483"/>
          </a:xfrm>
          <a:custGeom>
            <a:avLst/>
            <a:gdLst>
              <a:gd name="T0" fmla="*/ 637 w 901"/>
              <a:gd name="T1" fmla="*/ 533 h 533"/>
              <a:gd name="T2" fmla="*/ 828 w 901"/>
              <a:gd name="T3" fmla="*/ 351 h 533"/>
              <a:gd name="T4" fmla="*/ 883 w 901"/>
              <a:gd name="T5" fmla="*/ 299 h 533"/>
              <a:gd name="T6" fmla="*/ 883 w 901"/>
              <a:gd name="T7" fmla="*/ 236 h 533"/>
              <a:gd name="T8" fmla="*/ 828 w 901"/>
              <a:gd name="T9" fmla="*/ 184 h 533"/>
              <a:gd name="T10" fmla="*/ 636 w 901"/>
              <a:gd name="T11" fmla="*/ 0 h 533"/>
              <a:gd name="T12" fmla="*/ 636 w 901"/>
              <a:gd name="T13" fmla="*/ 0 h 533"/>
              <a:gd name="T14" fmla="*/ 636 w 901"/>
              <a:gd name="T15" fmla="*/ 0 h 533"/>
              <a:gd name="T16" fmla="*/ 178 w 901"/>
              <a:gd name="T17" fmla="*/ 0 h 533"/>
              <a:gd name="T18" fmla="*/ 0 w 901"/>
              <a:gd name="T19" fmla="*/ 533 h 533"/>
              <a:gd name="T20" fmla="*/ 636 w 901"/>
              <a:gd name="T21" fmla="*/ 53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3">
                <a:moveTo>
                  <a:pt x="637" y="533"/>
                </a:moveTo>
                <a:cubicBezTo>
                  <a:pt x="828" y="351"/>
                  <a:pt x="828" y="351"/>
                  <a:pt x="828" y="351"/>
                </a:cubicBezTo>
                <a:cubicBezTo>
                  <a:pt x="883" y="299"/>
                  <a:pt x="883" y="299"/>
                  <a:pt x="883" y="299"/>
                </a:cubicBezTo>
                <a:cubicBezTo>
                  <a:pt x="901" y="282"/>
                  <a:pt x="901" y="253"/>
                  <a:pt x="883" y="236"/>
                </a:cubicBezTo>
                <a:cubicBezTo>
                  <a:pt x="828" y="184"/>
                  <a:pt x="828" y="184"/>
                  <a:pt x="828" y="184"/>
                </a:cubicBezTo>
                <a:cubicBezTo>
                  <a:pt x="636" y="0"/>
                  <a:pt x="636" y="0"/>
                  <a:pt x="636" y="0"/>
                </a:cubicBezTo>
                <a:cubicBezTo>
                  <a:pt x="636" y="0"/>
                  <a:pt x="636" y="0"/>
                  <a:pt x="636" y="0"/>
                </a:cubicBezTo>
                <a:cubicBezTo>
                  <a:pt x="636" y="0"/>
                  <a:pt x="636" y="0"/>
                  <a:pt x="636" y="0"/>
                </a:cubicBezTo>
                <a:cubicBezTo>
                  <a:pt x="178" y="0"/>
                  <a:pt x="178" y="0"/>
                  <a:pt x="178" y="0"/>
                </a:cubicBezTo>
                <a:cubicBezTo>
                  <a:pt x="0" y="533"/>
                  <a:pt x="0" y="533"/>
                  <a:pt x="0" y="533"/>
                </a:cubicBezTo>
                <a:cubicBezTo>
                  <a:pt x="636" y="533"/>
                  <a:pt x="636" y="533"/>
                  <a:pt x="636" y="533"/>
                </a:cubicBezTo>
              </a:path>
            </a:pathLst>
          </a:custGeom>
          <a:solidFill>
            <a:srgbClr val="75BDA7">
              <a:alpha val="80000"/>
            </a:srgbClr>
          </a:solidFill>
          <a:ln>
            <a:noFill/>
          </a:ln>
        </p:spPr>
        <p:txBody>
          <a:bodyPr vert="horz" wrap="square" lIns="91416" tIns="45708" rIns="91416" bIns="45708"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6" name="Freeform 200">
            <a:extLst>
              <a:ext uri="{FF2B5EF4-FFF2-40B4-BE49-F238E27FC236}">
                <a16:creationId xmlns:a16="http://schemas.microsoft.com/office/drawing/2014/main" id="{6C3E460D-1D1E-6ED0-8A42-1FA196E0CBAC}"/>
              </a:ext>
            </a:extLst>
          </p:cNvPr>
          <p:cNvSpPr>
            <a:spLocks/>
          </p:cNvSpPr>
          <p:nvPr/>
        </p:nvSpPr>
        <p:spPr bwMode="auto">
          <a:xfrm>
            <a:off x="1885384" y="4898816"/>
            <a:ext cx="2806124" cy="987241"/>
          </a:xfrm>
          <a:custGeom>
            <a:avLst/>
            <a:gdLst>
              <a:gd name="T0" fmla="*/ 1506 w 1506"/>
              <a:gd name="T1" fmla="*/ 0 h 561"/>
              <a:gd name="T2" fmla="*/ 0 w 1506"/>
              <a:gd name="T3" fmla="*/ 0 h 561"/>
              <a:gd name="T4" fmla="*/ 0 w 1506"/>
              <a:gd name="T5" fmla="*/ 561 h 561"/>
              <a:gd name="T6" fmla="*/ 1318 w 1506"/>
              <a:gd name="T7" fmla="*/ 561 h 561"/>
              <a:gd name="T8" fmla="*/ 1506 w 1506"/>
              <a:gd name="T9" fmla="*/ 0 h 561"/>
            </a:gdLst>
            <a:ahLst/>
            <a:cxnLst>
              <a:cxn ang="0">
                <a:pos x="T0" y="T1"/>
              </a:cxn>
              <a:cxn ang="0">
                <a:pos x="T2" y="T3"/>
              </a:cxn>
              <a:cxn ang="0">
                <a:pos x="T4" y="T5"/>
              </a:cxn>
              <a:cxn ang="0">
                <a:pos x="T6" y="T7"/>
              </a:cxn>
              <a:cxn ang="0">
                <a:pos x="T8" y="T9"/>
              </a:cxn>
            </a:cxnLst>
            <a:rect l="0" t="0" r="r" b="b"/>
            <a:pathLst>
              <a:path w="1506" h="561">
                <a:moveTo>
                  <a:pt x="1506" y="0"/>
                </a:moveTo>
                <a:lnTo>
                  <a:pt x="0" y="0"/>
                </a:lnTo>
                <a:lnTo>
                  <a:pt x="0" y="561"/>
                </a:lnTo>
                <a:lnTo>
                  <a:pt x="1318" y="561"/>
                </a:lnTo>
                <a:lnTo>
                  <a:pt x="1506" y="0"/>
                </a:lnTo>
                <a:close/>
              </a:path>
            </a:pathLst>
          </a:custGeom>
          <a:solidFill>
            <a:srgbClr val="7A8C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7" name="Freeform 205">
            <a:extLst>
              <a:ext uri="{FF2B5EF4-FFF2-40B4-BE49-F238E27FC236}">
                <a16:creationId xmlns:a16="http://schemas.microsoft.com/office/drawing/2014/main" id="{CB2347B5-877B-1921-4DA5-0CBEEE127141}"/>
              </a:ext>
            </a:extLst>
          </p:cNvPr>
          <p:cNvSpPr>
            <a:spLocks/>
          </p:cNvSpPr>
          <p:nvPr/>
        </p:nvSpPr>
        <p:spPr bwMode="auto">
          <a:xfrm>
            <a:off x="4510767" y="4399926"/>
            <a:ext cx="1779448" cy="985483"/>
          </a:xfrm>
          <a:custGeom>
            <a:avLst/>
            <a:gdLst>
              <a:gd name="T0" fmla="*/ 637 w 901"/>
              <a:gd name="T1" fmla="*/ 534 h 534"/>
              <a:gd name="T2" fmla="*/ 829 w 901"/>
              <a:gd name="T3" fmla="*/ 351 h 534"/>
              <a:gd name="T4" fmla="*/ 883 w 901"/>
              <a:gd name="T5" fmla="*/ 299 h 534"/>
              <a:gd name="T6" fmla="*/ 883 w 901"/>
              <a:gd name="T7" fmla="*/ 236 h 534"/>
              <a:gd name="T8" fmla="*/ 829 w 901"/>
              <a:gd name="T9" fmla="*/ 184 h 534"/>
              <a:gd name="T10" fmla="*/ 636 w 901"/>
              <a:gd name="T11" fmla="*/ 0 h 534"/>
              <a:gd name="T12" fmla="*/ 636 w 901"/>
              <a:gd name="T13" fmla="*/ 0 h 534"/>
              <a:gd name="T14" fmla="*/ 636 w 901"/>
              <a:gd name="T15" fmla="*/ 0 h 534"/>
              <a:gd name="T16" fmla="*/ 178 w 901"/>
              <a:gd name="T17" fmla="*/ 0 h 534"/>
              <a:gd name="T18" fmla="*/ 0 w 901"/>
              <a:gd name="T19" fmla="*/ 534 h 534"/>
              <a:gd name="T20" fmla="*/ 636 w 901"/>
              <a:gd name="T21"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4">
                <a:moveTo>
                  <a:pt x="637" y="534"/>
                </a:moveTo>
                <a:cubicBezTo>
                  <a:pt x="829" y="351"/>
                  <a:pt x="829" y="351"/>
                  <a:pt x="829" y="351"/>
                </a:cubicBezTo>
                <a:cubicBezTo>
                  <a:pt x="883" y="299"/>
                  <a:pt x="883" y="299"/>
                  <a:pt x="883" y="299"/>
                </a:cubicBezTo>
                <a:cubicBezTo>
                  <a:pt x="901" y="282"/>
                  <a:pt x="901" y="253"/>
                  <a:pt x="883" y="236"/>
                </a:cubicBezTo>
                <a:cubicBezTo>
                  <a:pt x="829" y="184"/>
                  <a:pt x="829" y="184"/>
                  <a:pt x="829" y="184"/>
                </a:cubicBezTo>
                <a:cubicBezTo>
                  <a:pt x="636" y="0"/>
                  <a:pt x="636" y="0"/>
                  <a:pt x="636" y="0"/>
                </a:cubicBezTo>
                <a:cubicBezTo>
                  <a:pt x="636" y="0"/>
                  <a:pt x="636" y="0"/>
                  <a:pt x="636" y="0"/>
                </a:cubicBezTo>
                <a:cubicBezTo>
                  <a:pt x="636" y="0"/>
                  <a:pt x="636" y="0"/>
                  <a:pt x="636" y="0"/>
                </a:cubicBezTo>
                <a:cubicBezTo>
                  <a:pt x="178" y="0"/>
                  <a:pt x="178" y="0"/>
                  <a:pt x="178" y="0"/>
                </a:cubicBezTo>
                <a:cubicBezTo>
                  <a:pt x="0" y="534"/>
                  <a:pt x="0" y="534"/>
                  <a:pt x="0" y="534"/>
                </a:cubicBezTo>
                <a:cubicBezTo>
                  <a:pt x="636" y="534"/>
                  <a:pt x="636" y="534"/>
                  <a:pt x="636" y="534"/>
                </a:cubicBezTo>
              </a:path>
            </a:pathLst>
          </a:custGeom>
          <a:solidFill>
            <a:srgbClr val="7A8C8E">
              <a:alpha val="80000"/>
            </a:srgbClr>
          </a:solidFill>
          <a:ln>
            <a:noFill/>
          </a:ln>
        </p:spPr>
        <p:txBody>
          <a:bodyPr vert="horz" wrap="square" lIns="91416" tIns="45708" rIns="91416" bIns="45708"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8" name="Freeform 43">
            <a:extLst>
              <a:ext uri="{FF2B5EF4-FFF2-40B4-BE49-F238E27FC236}">
                <a16:creationId xmlns:a16="http://schemas.microsoft.com/office/drawing/2014/main" id="{1A2AB096-4B54-1FDE-1490-AD7CD935D7D1}"/>
              </a:ext>
            </a:extLst>
          </p:cNvPr>
          <p:cNvSpPr>
            <a:spLocks/>
          </p:cNvSpPr>
          <p:nvPr/>
        </p:nvSpPr>
        <p:spPr bwMode="auto">
          <a:xfrm>
            <a:off x="1588" y="5883428"/>
            <a:ext cx="4339620" cy="974573"/>
          </a:xfrm>
          <a:custGeom>
            <a:avLst/>
            <a:gdLst>
              <a:gd name="connsiteX0" fmla="*/ 0 w 8679240"/>
              <a:gd name="connsiteY0" fmla="*/ 0 h 1949145"/>
              <a:gd name="connsiteX1" fmla="*/ 3767592 w 8679240"/>
              <a:gd name="connsiteY1" fmla="*/ 0 h 1949145"/>
              <a:gd name="connsiteX2" fmla="*/ 3767592 w 8679240"/>
              <a:gd name="connsiteY2" fmla="*/ 1758 h 1949145"/>
              <a:gd name="connsiteX3" fmla="*/ 8679240 w 8679240"/>
              <a:gd name="connsiteY3" fmla="*/ 1758 h 1949145"/>
              <a:gd name="connsiteX4" fmla="*/ 7978641 w 8679240"/>
              <a:gd name="connsiteY4" fmla="*/ 1944625 h 1949145"/>
              <a:gd name="connsiteX5" fmla="*/ 3767592 w 8679240"/>
              <a:gd name="connsiteY5" fmla="*/ 1944625 h 1949145"/>
              <a:gd name="connsiteX6" fmla="*/ 3767592 w 8679240"/>
              <a:gd name="connsiteY6" fmla="*/ 1949145 h 1949145"/>
              <a:gd name="connsiteX7" fmla="*/ 0 w 8679240"/>
              <a:gd name="connsiteY7" fmla="*/ 1949145 h 194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79240" h="1949145">
                <a:moveTo>
                  <a:pt x="0" y="0"/>
                </a:moveTo>
                <a:lnTo>
                  <a:pt x="3767592" y="0"/>
                </a:lnTo>
                <a:lnTo>
                  <a:pt x="3767592" y="1758"/>
                </a:lnTo>
                <a:lnTo>
                  <a:pt x="8679240" y="1758"/>
                </a:lnTo>
                <a:lnTo>
                  <a:pt x="7978641" y="1944625"/>
                </a:lnTo>
                <a:lnTo>
                  <a:pt x="3767592" y="1944625"/>
                </a:lnTo>
                <a:lnTo>
                  <a:pt x="3767592" y="1949145"/>
                </a:lnTo>
                <a:lnTo>
                  <a:pt x="0" y="1949145"/>
                </a:lnTo>
                <a:close/>
              </a:path>
            </a:pathLst>
          </a:custGeom>
          <a:solidFill>
            <a:srgbClr val="84ACB6"/>
          </a:solidFill>
          <a:ln>
            <a:noFill/>
          </a:ln>
        </p:spPr>
        <p:txBody>
          <a:bodyPr vert="horz" wrap="square" lIns="91416" tIns="45708" rIns="91416" bIns="45708"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9" name="Freeform 204">
            <a:extLst>
              <a:ext uri="{FF2B5EF4-FFF2-40B4-BE49-F238E27FC236}">
                <a16:creationId xmlns:a16="http://schemas.microsoft.com/office/drawing/2014/main" id="{42CD789F-7BB5-E6C5-BBC0-EA551E090867}"/>
              </a:ext>
            </a:extLst>
          </p:cNvPr>
          <p:cNvSpPr>
            <a:spLocks/>
          </p:cNvSpPr>
          <p:nvPr/>
        </p:nvSpPr>
        <p:spPr bwMode="auto">
          <a:xfrm>
            <a:off x="4160467" y="5383658"/>
            <a:ext cx="1779448" cy="987241"/>
          </a:xfrm>
          <a:custGeom>
            <a:avLst/>
            <a:gdLst>
              <a:gd name="T0" fmla="*/ 637 w 901"/>
              <a:gd name="T1" fmla="*/ 534 h 534"/>
              <a:gd name="T2" fmla="*/ 828 w 901"/>
              <a:gd name="T3" fmla="*/ 351 h 534"/>
              <a:gd name="T4" fmla="*/ 883 w 901"/>
              <a:gd name="T5" fmla="*/ 299 h 534"/>
              <a:gd name="T6" fmla="*/ 883 w 901"/>
              <a:gd name="T7" fmla="*/ 236 h 534"/>
              <a:gd name="T8" fmla="*/ 828 w 901"/>
              <a:gd name="T9" fmla="*/ 184 h 534"/>
              <a:gd name="T10" fmla="*/ 635 w 901"/>
              <a:gd name="T11" fmla="*/ 0 h 534"/>
              <a:gd name="T12" fmla="*/ 635 w 901"/>
              <a:gd name="T13" fmla="*/ 0 h 534"/>
              <a:gd name="T14" fmla="*/ 635 w 901"/>
              <a:gd name="T15" fmla="*/ 0 h 534"/>
              <a:gd name="T16" fmla="*/ 177 w 901"/>
              <a:gd name="T17" fmla="*/ 0 h 534"/>
              <a:gd name="T18" fmla="*/ 0 w 901"/>
              <a:gd name="T19" fmla="*/ 534 h 534"/>
              <a:gd name="T20" fmla="*/ 635 w 901"/>
              <a:gd name="T21"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4">
                <a:moveTo>
                  <a:pt x="637" y="534"/>
                </a:moveTo>
                <a:cubicBezTo>
                  <a:pt x="828" y="351"/>
                  <a:pt x="828" y="351"/>
                  <a:pt x="828" y="351"/>
                </a:cubicBezTo>
                <a:cubicBezTo>
                  <a:pt x="883" y="299"/>
                  <a:pt x="883" y="299"/>
                  <a:pt x="883" y="299"/>
                </a:cubicBezTo>
                <a:cubicBezTo>
                  <a:pt x="901" y="282"/>
                  <a:pt x="901" y="253"/>
                  <a:pt x="883" y="236"/>
                </a:cubicBezTo>
                <a:cubicBezTo>
                  <a:pt x="828" y="184"/>
                  <a:pt x="828" y="184"/>
                  <a:pt x="828" y="184"/>
                </a:cubicBezTo>
                <a:cubicBezTo>
                  <a:pt x="635" y="0"/>
                  <a:pt x="635" y="0"/>
                  <a:pt x="635" y="0"/>
                </a:cubicBezTo>
                <a:cubicBezTo>
                  <a:pt x="635" y="0"/>
                  <a:pt x="635" y="0"/>
                  <a:pt x="635" y="0"/>
                </a:cubicBezTo>
                <a:cubicBezTo>
                  <a:pt x="635" y="0"/>
                  <a:pt x="635" y="0"/>
                  <a:pt x="635" y="0"/>
                </a:cubicBezTo>
                <a:cubicBezTo>
                  <a:pt x="177" y="0"/>
                  <a:pt x="177" y="0"/>
                  <a:pt x="177" y="0"/>
                </a:cubicBezTo>
                <a:cubicBezTo>
                  <a:pt x="0" y="534"/>
                  <a:pt x="0" y="534"/>
                  <a:pt x="0" y="534"/>
                </a:cubicBezTo>
                <a:cubicBezTo>
                  <a:pt x="635" y="534"/>
                  <a:pt x="635" y="534"/>
                  <a:pt x="635" y="534"/>
                </a:cubicBezTo>
              </a:path>
            </a:pathLst>
          </a:custGeom>
          <a:solidFill>
            <a:srgbClr val="84ACB6">
              <a:alpha val="80000"/>
            </a:srgbClr>
          </a:solidFill>
          <a:ln>
            <a:noFill/>
          </a:ln>
        </p:spPr>
        <p:txBody>
          <a:bodyPr vert="horz" wrap="square" lIns="91416" tIns="45708" rIns="91416" bIns="45708"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0" name="Freeform 45">
            <a:extLst>
              <a:ext uri="{FF2B5EF4-FFF2-40B4-BE49-F238E27FC236}">
                <a16:creationId xmlns:a16="http://schemas.microsoft.com/office/drawing/2014/main" id="{1A9B2046-1A69-C2C6-61AB-EDBBC47D19B5}"/>
              </a:ext>
            </a:extLst>
          </p:cNvPr>
          <p:cNvSpPr/>
          <p:nvPr/>
        </p:nvSpPr>
        <p:spPr>
          <a:xfrm>
            <a:off x="1588" y="1942359"/>
            <a:ext cx="5744544" cy="987248"/>
          </a:xfrm>
          <a:custGeom>
            <a:avLst/>
            <a:gdLst>
              <a:gd name="connsiteX0" fmla="*/ 0 w 11489088"/>
              <a:gd name="connsiteY0" fmla="*/ 0 h 1974496"/>
              <a:gd name="connsiteX1" fmla="*/ 3767592 w 11489088"/>
              <a:gd name="connsiteY1" fmla="*/ 0 h 1974496"/>
              <a:gd name="connsiteX2" fmla="*/ 3767592 w 11489088"/>
              <a:gd name="connsiteY2" fmla="*/ 16 h 1974496"/>
              <a:gd name="connsiteX3" fmla="*/ 11489088 w 11489088"/>
              <a:gd name="connsiteY3" fmla="*/ 16 h 1974496"/>
              <a:gd name="connsiteX4" fmla="*/ 10788489 w 11489088"/>
              <a:gd name="connsiteY4" fmla="*/ 1974496 h 1974496"/>
              <a:gd name="connsiteX5" fmla="*/ 3767592 w 11489088"/>
              <a:gd name="connsiteY5" fmla="*/ 1974496 h 1974496"/>
              <a:gd name="connsiteX6" fmla="*/ 3767592 w 11489088"/>
              <a:gd name="connsiteY6" fmla="*/ 1974480 h 1974496"/>
              <a:gd name="connsiteX7" fmla="*/ 0 w 11489088"/>
              <a:gd name="connsiteY7" fmla="*/ 1974480 h 197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89088" h="1974496">
                <a:moveTo>
                  <a:pt x="0" y="0"/>
                </a:moveTo>
                <a:lnTo>
                  <a:pt x="3767592" y="0"/>
                </a:lnTo>
                <a:lnTo>
                  <a:pt x="3767592" y="16"/>
                </a:lnTo>
                <a:lnTo>
                  <a:pt x="11489088" y="16"/>
                </a:lnTo>
                <a:lnTo>
                  <a:pt x="10788489" y="1974496"/>
                </a:lnTo>
                <a:lnTo>
                  <a:pt x="3767592" y="1974496"/>
                </a:lnTo>
                <a:lnTo>
                  <a:pt x="3767592" y="1974480"/>
                </a:lnTo>
                <a:lnTo>
                  <a:pt x="0" y="1974480"/>
                </a:lnTo>
                <a:close/>
              </a:path>
            </a:pathLst>
          </a:custGeom>
          <a:solidFill>
            <a:srgbClr val="3494B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1" name="Freeform 48">
            <a:extLst>
              <a:ext uri="{FF2B5EF4-FFF2-40B4-BE49-F238E27FC236}">
                <a16:creationId xmlns:a16="http://schemas.microsoft.com/office/drawing/2014/main" id="{ECCA780A-C2A4-70F1-8611-F8BB9F908C81}"/>
              </a:ext>
            </a:extLst>
          </p:cNvPr>
          <p:cNvSpPr/>
          <p:nvPr/>
        </p:nvSpPr>
        <p:spPr>
          <a:xfrm>
            <a:off x="1588" y="3912455"/>
            <a:ext cx="5042082" cy="987240"/>
          </a:xfrm>
          <a:custGeom>
            <a:avLst/>
            <a:gdLst>
              <a:gd name="connsiteX0" fmla="*/ 0 w 10084163"/>
              <a:gd name="connsiteY0" fmla="*/ 0 h 1974480"/>
              <a:gd name="connsiteX1" fmla="*/ 3767592 w 10084163"/>
              <a:gd name="connsiteY1" fmla="*/ 0 h 1974480"/>
              <a:gd name="connsiteX2" fmla="*/ 3767592 w 10084163"/>
              <a:gd name="connsiteY2" fmla="*/ 1757 h 1974480"/>
              <a:gd name="connsiteX3" fmla="*/ 10084163 w 10084163"/>
              <a:gd name="connsiteY3" fmla="*/ 1757 h 1974480"/>
              <a:gd name="connsiteX4" fmla="*/ 9379838 w 10084163"/>
              <a:gd name="connsiteY4" fmla="*/ 1972722 h 1974480"/>
              <a:gd name="connsiteX5" fmla="*/ 3767592 w 10084163"/>
              <a:gd name="connsiteY5" fmla="*/ 1972722 h 1974480"/>
              <a:gd name="connsiteX6" fmla="*/ 3767592 w 10084163"/>
              <a:gd name="connsiteY6" fmla="*/ 1974480 h 1974480"/>
              <a:gd name="connsiteX7" fmla="*/ 0 w 10084163"/>
              <a:gd name="connsiteY7" fmla="*/ 1974480 h 197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84163" h="1974480">
                <a:moveTo>
                  <a:pt x="0" y="0"/>
                </a:moveTo>
                <a:lnTo>
                  <a:pt x="3767592" y="0"/>
                </a:lnTo>
                <a:lnTo>
                  <a:pt x="3767592" y="1757"/>
                </a:lnTo>
                <a:lnTo>
                  <a:pt x="10084163" y="1757"/>
                </a:lnTo>
                <a:lnTo>
                  <a:pt x="9379838" y="1972722"/>
                </a:lnTo>
                <a:lnTo>
                  <a:pt x="3767592" y="1972722"/>
                </a:lnTo>
                <a:lnTo>
                  <a:pt x="3767592" y="1974480"/>
                </a:lnTo>
                <a:lnTo>
                  <a:pt x="0" y="1974480"/>
                </a:lnTo>
                <a:close/>
              </a:path>
            </a:pathLst>
          </a:custGeom>
          <a:solidFill>
            <a:srgbClr val="75BDA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2" name="Rectangle 36">
            <a:extLst>
              <a:ext uri="{FF2B5EF4-FFF2-40B4-BE49-F238E27FC236}">
                <a16:creationId xmlns:a16="http://schemas.microsoft.com/office/drawing/2014/main" id="{A897E7A6-FAD9-BA39-4716-FDA4535BAD85}"/>
              </a:ext>
            </a:extLst>
          </p:cNvPr>
          <p:cNvSpPr/>
          <p:nvPr/>
        </p:nvSpPr>
        <p:spPr>
          <a:xfrm>
            <a:off x="1588" y="4899368"/>
            <a:ext cx="1883796" cy="985483"/>
          </a:xfrm>
          <a:prstGeom prst="rect">
            <a:avLst/>
          </a:prstGeom>
          <a:solidFill>
            <a:srgbClr val="7A8C8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3" name="TextBox 49">
            <a:extLst>
              <a:ext uri="{FF2B5EF4-FFF2-40B4-BE49-F238E27FC236}">
                <a16:creationId xmlns:a16="http://schemas.microsoft.com/office/drawing/2014/main" id="{EAB09C6F-F477-EDA2-AEED-AFA1A5C0287B}"/>
              </a:ext>
            </a:extLst>
          </p:cNvPr>
          <p:cNvSpPr txBox="1"/>
          <p:nvPr/>
        </p:nvSpPr>
        <p:spPr>
          <a:xfrm>
            <a:off x="29973" y="93241"/>
            <a:ext cx="12031250" cy="1144929"/>
          </a:xfrm>
          <a:prstGeom prst="rect">
            <a:avLst/>
          </a:prstGeom>
          <a:noFill/>
        </p:spPr>
        <p:txBody>
          <a:bodyPr wrap="square" rtlCol="0">
            <a:spAutoFit/>
          </a:bodyPr>
          <a:lstStyle/>
          <a:p>
            <a:pPr algn="ctr" defTabSz="914377">
              <a:lnSpc>
                <a:spcPct val="90000"/>
              </a:lnSpc>
              <a:spcBef>
                <a:spcPct val="0"/>
              </a:spcBef>
              <a:defRPr/>
            </a:pPr>
            <a:r>
              <a:rPr lang="en-US" sz="3600" b="1" dirty="0">
                <a:solidFill>
                  <a:srgbClr val="0D5084"/>
                </a:solidFill>
                <a:latin typeface="Arial" panose="020B0604020202020204" pitchFamily="34" charset="0"/>
                <a:cs typeface="Arial" panose="020B0604020202020204" pitchFamily="34" charset="0"/>
              </a:rPr>
              <a:t>Avances - SARLAFT / FPADM.</a:t>
            </a:r>
          </a:p>
          <a:p>
            <a:pPr algn="ctr" defTabSz="914377">
              <a:lnSpc>
                <a:spcPct val="90000"/>
              </a:lnSpc>
              <a:spcBef>
                <a:spcPct val="0"/>
              </a:spcBef>
              <a:defRPr/>
            </a:pPr>
            <a:r>
              <a:rPr lang="es-MX" sz="2000" b="1" dirty="0">
                <a:solidFill>
                  <a:srgbClr val="0D5084"/>
                </a:solidFill>
                <a:latin typeface="Arial" panose="020B0604020202020204" pitchFamily="34" charset="0"/>
                <a:cs typeface="Arial" panose="020B0604020202020204" pitchFamily="34" charset="0"/>
              </a:rPr>
              <a:t>Sistema de administración del riesgo y prevención de lavado de activos, de la financiación del terrorismo y financiación de la proliferación de armas de destrucción masiva.</a:t>
            </a:r>
            <a:endParaRPr lang="en-US" sz="2000" b="1" dirty="0">
              <a:solidFill>
                <a:srgbClr val="0D5084"/>
              </a:solidFill>
              <a:latin typeface="Arial" panose="020B0604020202020204" pitchFamily="34" charset="0"/>
              <a:cs typeface="Arial" panose="020B0604020202020204" pitchFamily="34" charset="0"/>
            </a:endParaRPr>
          </a:p>
        </p:txBody>
      </p:sp>
      <p:sp>
        <p:nvSpPr>
          <p:cNvPr id="14" name="TextBox 51">
            <a:extLst>
              <a:ext uri="{FF2B5EF4-FFF2-40B4-BE49-F238E27FC236}">
                <a16:creationId xmlns:a16="http://schemas.microsoft.com/office/drawing/2014/main" id="{16589E75-D7F4-834F-F8F7-B2C47E1AD994}"/>
              </a:ext>
            </a:extLst>
          </p:cNvPr>
          <p:cNvSpPr txBox="1"/>
          <p:nvPr/>
        </p:nvSpPr>
        <p:spPr>
          <a:xfrm>
            <a:off x="4752746" y="5585769"/>
            <a:ext cx="489236" cy="584775"/>
          </a:xfrm>
          <a:prstGeom prst="rect">
            <a:avLst/>
          </a:prstGeom>
          <a:noFill/>
        </p:spPr>
        <p:txBody>
          <a:bodyPr wrap="none" rtlCol="0" anchor="ctr">
            <a:spAutoFit/>
          </a:bodyPr>
          <a:lstStyle/>
          <a:p>
            <a:pPr algn="ctr">
              <a:defRPr/>
            </a:pPr>
            <a:r>
              <a:rPr lang="en-US" sz="3200" b="1" spc="600" dirty="0">
                <a:solidFill>
                  <a:prstClr val="black"/>
                </a:solidFill>
                <a:latin typeface="Arial" panose="020B0604020202020204" pitchFamily="34" charset="0"/>
                <a:ea typeface="Verdana" panose="020B0604030504040204" pitchFamily="34" charset="0"/>
                <a:cs typeface="Arial" panose="020B0604020202020204" pitchFamily="34" charset="0"/>
              </a:rPr>
              <a:t>5</a:t>
            </a:r>
          </a:p>
        </p:txBody>
      </p:sp>
      <p:sp>
        <p:nvSpPr>
          <p:cNvPr id="15" name="TextBox 52">
            <a:extLst>
              <a:ext uri="{FF2B5EF4-FFF2-40B4-BE49-F238E27FC236}">
                <a16:creationId xmlns:a16="http://schemas.microsoft.com/office/drawing/2014/main" id="{2086644A-72B0-ED42-C2BD-8584EBB6FD21}"/>
              </a:ext>
            </a:extLst>
          </p:cNvPr>
          <p:cNvSpPr txBox="1"/>
          <p:nvPr/>
        </p:nvSpPr>
        <p:spPr>
          <a:xfrm>
            <a:off x="6045598" y="1649250"/>
            <a:ext cx="489236" cy="584775"/>
          </a:xfrm>
          <a:prstGeom prst="rect">
            <a:avLst/>
          </a:prstGeom>
          <a:noFill/>
        </p:spPr>
        <p:txBody>
          <a:bodyPr wrap="none" rtlCol="0" anchor="ctr">
            <a:spAutoFit/>
          </a:bodyPr>
          <a:lstStyle/>
          <a:p>
            <a:pPr algn="ctr">
              <a:defRPr/>
            </a:pPr>
            <a:r>
              <a:rPr lang="en-US" sz="3200" b="1" spc="600" dirty="0">
                <a:solidFill>
                  <a:prstClr val="black"/>
                </a:solidFill>
                <a:latin typeface="Arial" panose="020B0604020202020204" pitchFamily="34" charset="0"/>
                <a:ea typeface="Verdana" panose="020B0604030504040204" pitchFamily="34" charset="0"/>
                <a:cs typeface="Arial" panose="020B0604020202020204" pitchFamily="34" charset="0"/>
              </a:rPr>
              <a:t>1</a:t>
            </a:r>
          </a:p>
        </p:txBody>
      </p:sp>
      <p:sp>
        <p:nvSpPr>
          <p:cNvPr id="16" name="TextBox 53">
            <a:extLst>
              <a:ext uri="{FF2B5EF4-FFF2-40B4-BE49-F238E27FC236}">
                <a16:creationId xmlns:a16="http://schemas.microsoft.com/office/drawing/2014/main" id="{2ADEEC5B-1F8B-7025-3E7B-6D5C70EB2EA7}"/>
              </a:ext>
            </a:extLst>
          </p:cNvPr>
          <p:cNvSpPr txBox="1"/>
          <p:nvPr/>
        </p:nvSpPr>
        <p:spPr>
          <a:xfrm>
            <a:off x="5654936" y="2627348"/>
            <a:ext cx="489236" cy="584775"/>
          </a:xfrm>
          <a:prstGeom prst="rect">
            <a:avLst/>
          </a:prstGeom>
          <a:noFill/>
        </p:spPr>
        <p:txBody>
          <a:bodyPr wrap="none" rtlCol="0" anchor="ctr">
            <a:spAutoFit/>
          </a:bodyPr>
          <a:lstStyle/>
          <a:p>
            <a:pPr algn="ctr">
              <a:defRPr/>
            </a:pPr>
            <a:r>
              <a:rPr lang="en-US" sz="3200" b="1" spc="600" dirty="0">
                <a:solidFill>
                  <a:prstClr val="black"/>
                </a:solidFill>
                <a:latin typeface="Arial" panose="020B0604020202020204" pitchFamily="34" charset="0"/>
                <a:ea typeface="Verdana" panose="020B0604030504040204" pitchFamily="34" charset="0"/>
                <a:cs typeface="Arial" panose="020B0604020202020204" pitchFamily="34" charset="0"/>
              </a:rPr>
              <a:t>2</a:t>
            </a:r>
          </a:p>
        </p:txBody>
      </p:sp>
      <p:sp>
        <p:nvSpPr>
          <p:cNvPr id="17" name="TextBox 54">
            <a:extLst>
              <a:ext uri="{FF2B5EF4-FFF2-40B4-BE49-F238E27FC236}">
                <a16:creationId xmlns:a16="http://schemas.microsoft.com/office/drawing/2014/main" id="{1747AAED-595D-3315-508B-54D1B98AF0A1}"/>
              </a:ext>
            </a:extLst>
          </p:cNvPr>
          <p:cNvSpPr txBox="1"/>
          <p:nvPr/>
        </p:nvSpPr>
        <p:spPr>
          <a:xfrm>
            <a:off x="5305067" y="3614797"/>
            <a:ext cx="489236" cy="584775"/>
          </a:xfrm>
          <a:prstGeom prst="rect">
            <a:avLst/>
          </a:prstGeom>
          <a:noFill/>
        </p:spPr>
        <p:txBody>
          <a:bodyPr wrap="none" rtlCol="0" anchor="ctr">
            <a:spAutoFit/>
          </a:bodyPr>
          <a:lstStyle/>
          <a:p>
            <a:pPr algn="ctr">
              <a:defRPr/>
            </a:pPr>
            <a:r>
              <a:rPr lang="en-US" sz="3200" b="1" spc="600" dirty="0">
                <a:solidFill>
                  <a:prstClr val="black"/>
                </a:solidFill>
                <a:latin typeface="Arial" panose="020B0604020202020204" pitchFamily="34" charset="0"/>
                <a:ea typeface="Verdana" panose="020B0604030504040204" pitchFamily="34" charset="0"/>
                <a:cs typeface="Arial" panose="020B0604020202020204" pitchFamily="34" charset="0"/>
              </a:rPr>
              <a:t>3</a:t>
            </a:r>
          </a:p>
        </p:txBody>
      </p:sp>
      <p:sp>
        <p:nvSpPr>
          <p:cNvPr id="18" name="TextBox 55">
            <a:extLst>
              <a:ext uri="{FF2B5EF4-FFF2-40B4-BE49-F238E27FC236}">
                <a16:creationId xmlns:a16="http://schemas.microsoft.com/office/drawing/2014/main" id="{98BFCC85-C491-3F22-B765-EBC00349FEF1}"/>
              </a:ext>
            </a:extLst>
          </p:cNvPr>
          <p:cNvSpPr txBox="1"/>
          <p:nvPr/>
        </p:nvSpPr>
        <p:spPr>
          <a:xfrm>
            <a:off x="4992624" y="4600283"/>
            <a:ext cx="489236" cy="584775"/>
          </a:xfrm>
          <a:prstGeom prst="rect">
            <a:avLst/>
          </a:prstGeom>
          <a:noFill/>
        </p:spPr>
        <p:txBody>
          <a:bodyPr wrap="none" rtlCol="0" anchor="ctr">
            <a:spAutoFit/>
          </a:bodyPr>
          <a:lstStyle/>
          <a:p>
            <a:pPr algn="ctr">
              <a:defRPr/>
            </a:pPr>
            <a:r>
              <a:rPr lang="en-US" sz="3200" b="1" spc="600" dirty="0">
                <a:solidFill>
                  <a:prstClr val="black"/>
                </a:solidFill>
                <a:latin typeface="Arial" panose="020B0604020202020204" pitchFamily="34" charset="0"/>
                <a:ea typeface="Verdana" panose="020B0604030504040204" pitchFamily="34" charset="0"/>
                <a:cs typeface="Arial" panose="020B0604020202020204" pitchFamily="34" charset="0"/>
              </a:rPr>
              <a:t>4</a:t>
            </a:r>
          </a:p>
        </p:txBody>
      </p:sp>
      <p:sp>
        <p:nvSpPr>
          <p:cNvPr id="19" name="Subtitle 2">
            <a:extLst>
              <a:ext uri="{FF2B5EF4-FFF2-40B4-BE49-F238E27FC236}">
                <a16:creationId xmlns:a16="http://schemas.microsoft.com/office/drawing/2014/main" id="{FC4A6794-E490-ADB6-7671-C1E48C0B09E7}"/>
              </a:ext>
            </a:extLst>
          </p:cNvPr>
          <p:cNvSpPr txBox="1">
            <a:spLocks/>
          </p:cNvSpPr>
          <p:nvPr/>
        </p:nvSpPr>
        <p:spPr>
          <a:xfrm>
            <a:off x="0" y="5957947"/>
            <a:ext cx="4257743" cy="840777"/>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850"/>
              </a:lnSpc>
              <a:defRPr/>
            </a:pPr>
            <a:r>
              <a:rPr lang="en-US" sz="1400" dirty="0">
                <a:solidFill>
                  <a:prstClr val="black"/>
                </a:solidFill>
                <a:latin typeface="Arial" panose="020B0604020202020204" pitchFamily="34" charset="0"/>
                <a:ea typeface="Verdana" panose="020B0604030504040204" pitchFamily="34" charset="0"/>
                <a:cs typeface="Arial" panose="020B0604020202020204" pitchFamily="34" charset="0"/>
              </a:rPr>
              <a:t>Se realiza la certificación para los oficiales de Cumplimiento y </a:t>
            </a:r>
            <a:r>
              <a:rPr lang="es-MX" sz="1400" dirty="0">
                <a:solidFill>
                  <a:prstClr val="black"/>
                </a:solidFill>
                <a:latin typeface="Arial" panose="020B0604020202020204" pitchFamily="34" charset="0"/>
                <a:ea typeface="Verdana" panose="020B0604030504040204" pitchFamily="34" charset="0"/>
                <a:cs typeface="Arial" panose="020B0604020202020204" pitchFamily="34" charset="0"/>
              </a:rPr>
              <a:t>la capacitación en LA/FT para la Junta Directiva</a:t>
            </a:r>
            <a:endParaRPr lang="en-US" sz="1400"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20" name="Subtitle 2">
            <a:extLst>
              <a:ext uri="{FF2B5EF4-FFF2-40B4-BE49-F238E27FC236}">
                <a16:creationId xmlns:a16="http://schemas.microsoft.com/office/drawing/2014/main" id="{5A568572-5C57-7492-848E-6E00E28824FF}"/>
              </a:ext>
            </a:extLst>
          </p:cNvPr>
          <p:cNvSpPr txBox="1">
            <a:spLocks/>
          </p:cNvSpPr>
          <p:nvPr/>
        </p:nvSpPr>
        <p:spPr>
          <a:xfrm>
            <a:off x="116115" y="4966730"/>
            <a:ext cx="4141628" cy="597121"/>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850"/>
              </a:lnSpc>
              <a:defRPr/>
            </a:pPr>
            <a:r>
              <a:rPr lang="es-MX" sz="1400" dirty="0">
                <a:solidFill>
                  <a:prstClr val="black"/>
                </a:solidFill>
                <a:latin typeface="Arial" panose="020B0604020202020204" pitchFamily="34" charset="0"/>
                <a:ea typeface="Verdana" panose="020B0604030504040204" pitchFamily="34" charset="0"/>
                <a:cs typeface="Arial" panose="020B0604020202020204" pitchFamily="34" charset="0"/>
              </a:rPr>
              <a:t>Se desarrollo la campaña de capacitación anual y la campaña de conocimiento de cliente</a:t>
            </a:r>
          </a:p>
        </p:txBody>
      </p:sp>
      <p:sp>
        <p:nvSpPr>
          <p:cNvPr id="21" name="Subtitle 2">
            <a:extLst>
              <a:ext uri="{FF2B5EF4-FFF2-40B4-BE49-F238E27FC236}">
                <a16:creationId xmlns:a16="http://schemas.microsoft.com/office/drawing/2014/main" id="{4617E841-1C55-AB74-2317-205C222771D0}"/>
              </a:ext>
            </a:extLst>
          </p:cNvPr>
          <p:cNvSpPr txBox="1">
            <a:spLocks/>
          </p:cNvSpPr>
          <p:nvPr/>
        </p:nvSpPr>
        <p:spPr>
          <a:xfrm>
            <a:off x="116115" y="4041542"/>
            <a:ext cx="4575393" cy="840777"/>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850"/>
              </a:lnSpc>
              <a:defRPr/>
            </a:pPr>
            <a:r>
              <a:rPr lang="es-MX" sz="1400" dirty="0">
                <a:solidFill>
                  <a:prstClr val="black"/>
                </a:solidFill>
                <a:latin typeface="Arial" panose="020B0604020202020204" pitchFamily="34" charset="0"/>
                <a:ea typeface="Verdana" panose="020B0604030504040204" pitchFamily="34" charset="0"/>
                <a:cs typeface="Arial" panose="020B0604020202020204" pitchFamily="34" charset="0"/>
              </a:rPr>
              <a:t>Se presenta el informe semestral del oficial de cumplimiento a la gerencia y la auditoria semestral del área de Control Interno</a:t>
            </a:r>
          </a:p>
        </p:txBody>
      </p:sp>
      <p:sp>
        <p:nvSpPr>
          <p:cNvPr id="22" name="Subtitle 2">
            <a:extLst>
              <a:ext uri="{FF2B5EF4-FFF2-40B4-BE49-F238E27FC236}">
                <a16:creationId xmlns:a16="http://schemas.microsoft.com/office/drawing/2014/main" id="{19FB3EEA-BE7D-AB0A-2147-AFFBB6D4DF46}"/>
              </a:ext>
            </a:extLst>
          </p:cNvPr>
          <p:cNvSpPr txBox="1">
            <a:spLocks/>
          </p:cNvSpPr>
          <p:nvPr/>
        </p:nvSpPr>
        <p:spPr>
          <a:xfrm>
            <a:off x="116115" y="3145113"/>
            <a:ext cx="4828417" cy="597121"/>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850"/>
              </a:lnSpc>
              <a:defRPr/>
            </a:pPr>
            <a:r>
              <a:rPr lang="es-MX" sz="1400" dirty="0">
                <a:solidFill>
                  <a:prstClr val="black"/>
                </a:solidFill>
                <a:latin typeface="Arial" panose="020B0604020202020204" pitchFamily="34" charset="0"/>
                <a:ea typeface="Verdana" panose="020B0604030504040204" pitchFamily="34" charset="0"/>
                <a:cs typeface="Arial" panose="020B0604020202020204" pitchFamily="34" charset="0"/>
              </a:rPr>
              <a:t>Se crean 12 procedimientos específicos, así como los formatos e instructivos  que soporta en sistema. </a:t>
            </a:r>
            <a:endParaRPr lang="es-MX" sz="1400" b="1"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23" name="Subtitle 2">
            <a:extLst>
              <a:ext uri="{FF2B5EF4-FFF2-40B4-BE49-F238E27FC236}">
                <a16:creationId xmlns:a16="http://schemas.microsoft.com/office/drawing/2014/main" id="{9FF90155-AE2C-6278-9F1E-45F10093F8B0}"/>
              </a:ext>
            </a:extLst>
          </p:cNvPr>
          <p:cNvSpPr txBox="1">
            <a:spLocks/>
          </p:cNvSpPr>
          <p:nvPr/>
        </p:nvSpPr>
        <p:spPr>
          <a:xfrm>
            <a:off x="116115" y="2150479"/>
            <a:ext cx="5173956" cy="597121"/>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850"/>
              </a:lnSpc>
              <a:defRPr/>
            </a:pPr>
            <a:r>
              <a:rPr lang="es-MX" sz="1400" dirty="0">
                <a:solidFill>
                  <a:prstClr val="black"/>
                </a:solidFill>
                <a:latin typeface="Arial" panose="020B0604020202020204" pitchFamily="34" charset="0"/>
                <a:ea typeface="Verdana" panose="020B0604030504040204" pitchFamily="34" charset="0"/>
                <a:cs typeface="Arial" panose="020B0604020202020204" pitchFamily="34" charset="0"/>
              </a:rPr>
              <a:t>Se actualiza la política, la matriz de riesgo por factores de riesgo y el manual metodológico. </a:t>
            </a:r>
          </a:p>
        </p:txBody>
      </p:sp>
      <p:sp>
        <p:nvSpPr>
          <p:cNvPr id="24" name="Rectangle 2">
            <a:extLst>
              <a:ext uri="{FF2B5EF4-FFF2-40B4-BE49-F238E27FC236}">
                <a16:creationId xmlns:a16="http://schemas.microsoft.com/office/drawing/2014/main" id="{06F214C8-2667-5C81-0CD6-EE293182DA7D}"/>
              </a:ext>
            </a:extLst>
          </p:cNvPr>
          <p:cNvSpPr>
            <a:spLocks noChangeArrowheads="1"/>
          </p:cNvSpPr>
          <p:nvPr/>
        </p:nvSpPr>
        <p:spPr bwMode="auto">
          <a:xfrm>
            <a:off x="6883126" y="2427713"/>
            <a:ext cx="257782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defRPr/>
            </a:pPr>
            <a:br>
              <a:rPr lang="en-US" altLang="en-US" sz="1400" dirty="0">
                <a:solidFill>
                  <a:prstClr val="black"/>
                </a:solidFill>
                <a:latin typeface="Arial" panose="020B0604020202020204" pitchFamily="34" charset="0"/>
                <a:cs typeface="Arial" panose="020B0604020202020204" pitchFamily="34" charset="0"/>
              </a:rPr>
            </a:br>
            <a:endParaRPr lang="en-US" altLang="en-US" sz="1400" dirty="0">
              <a:solidFill>
                <a:prstClr val="black"/>
              </a:solidFill>
              <a:latin typeface="Arial" panose="020B0604020202020204" pitchFamily="34" charset="0"/>
              <a:cs typeface="Arial" panose="020B0604020202020204" pitchFamily="34" charset="0"/>
            </a:endParaRPr>
          </a:p>
        </p:txBody>
      </p:sp>
      <p:sp>
        <p:nvSpPr>
          <p:cNvPr id="25" name="Rectángulo 24">
            <a:extLst>
              <a:ext uri="{FF2B5EF4-FFF2-40B4-BE49-F238E27FC236}">
                <a16:creationId xmlns:a16="http://schemas.microsoft.com/office/drawing/2014/main" id="{0A43A121-C65D-8D29-40D2-A589C4F656D5}"/>
              </a:ext>
            </a:extLst>
          </p:cNvPr>
          <p:cNvSpPr/>
          <p:nvPr/>
        </p:nvSpPr>
        <p:spPr>
          <a:xfrm>
            <a:off x="6141539" y="5632384"/>
            <a:ext cx="5958270" cy="461665"/>
          </a:xfrm>
          <a:prstGeom prst="rect">
            <a:avLst/>
          </a:prstGeom>
        </p:spPr>
        <p:txBody>
          <a:bodyPr wrap="square">
            <a:spAutoFit/>
          </a:bodyPr>
          <a:lstStyle/>
          <a:p>
            <a:pPr algn="ctr" defTabSz="914377">
              <a:spcBef>
                <a:spcPts val="1000"/>
              </a:spcBef>
              <a:defRPr/>
            </a:pPr>
            <a:r>
              <a:rPr lang="pt-BR" sz="1200" b="1" dirty="0">
                <a:solidFill>
                  <a:prstClr val="white">
                    <a:lumMod val="50000"/>
                  </a:prstClr>
                </a:solidFill>
                <a:latin typeface="Arial" panose="020B0604020202020204" pitchFamily="34" charset="0"/>
                <a:cs typeface="Arial" panose="020B0604020202020204" pitchFamily="34" charset="0"/>
              </a:rPr>
              <a:t>Fuente </a:t>
            </a:r>
            <a:r>
              <a:rPr lang="pt-BR" sz="1200" dirty="0">
                <a:solidFill>
                  <a:prstClr val="white">
                    <a:lumMod val="50000"/>
                  </a:prstClr>
                </a:solidFill>
                <a:latin typeface="Arial" panose="020B0604020202020204" pitchFamily="34" charset="0"/>
                <a:cs typeface="Arial" panose="020B0604020202020204" pitchFamily="34" charset="0"/>
              </a:rPr>
              <a:t>: reporte ante la SNS de los  </a:t>
            </a:r>
            <a:r>
              <a:rPr lang="es-MX" sz="1200" dirty="0">
                <a:solidFill>
                  <a:prstClr val="white">
                    <a:lumMod val="50000"/>
                  </a:prstClr>
                </a:solidFill>
                <a:latin typeface="Arial" panose="020B0604020202020204" pitchFamily="34" charset="0"/>
                <a:cs typeface="Arial" panose="020B0604020202020204" pitchFamily="34" charset="0"/>
              </a:rPr>
              <a:t>lineamientos específicos del subsistema de administración del riesgo </a:t>
            </a:r>
            <a:endParaRPr lang="en-US" sz="1200" dirty="0">
              <a:solidFill>
                <a:prstClr val="white">
                  <a:lumMod val="50000"/>
                </a:prstClr>
              </a:solidFill>
              <a:latin typeface="Arial" panose="020B0604020202020204" pitchFamily="34" charset="0"/>
              <a:cs typeface="Arial" panose="020B0604020202020204" pitchFamily="34" charset="0"/>
            </a:endParaRPr>
          </a:p>
        </p:txBody>
      </p:sp>
      <p:graphicFrame>
        <p:nvGraphicFramePr>
          <p:cNvPr id="26" name="Gráfico 25">
            <a:extLst>
              <a:ext uri="{FF2B5EF4-FFF2-40B4-BE49-F238E27FC236}">
                <a16:creationId xmlns:a16="http://schemas.microsoft.com/office/drawing/2014/main" id="{5A061356-3A32-29EF-B072-2711982565C7}"/>
              </a:ext>
            </a:extLst>
          </p:cNvPr>
          <p:cNvGraphicFramePr>
            <a:graphicFrameLocks/>
          </p:cNvGraphicFramePr>
          <p:nvPr/>
        </p:nvGraphicFramePr>
        <p:xfrm>
          <a:off x="7053869" y="1799582"/>
          <a:ext cx="5145387" cy="40636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56571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7047">
            <a:extLst>
              <a:ext uri="{FF2B5EF4-FFF2-40B4-BE49-F238E27FC236}">
                <a16:creationId xmlns:a16="http://schemas.microsoft.com/office/drawing/2014/main" id="{18CEB055-8683-58F5-F137-F0397E86A6E1}"/>
              </a:ext>
            </a:extLst>
          </p:cNvPr>
          <p:cNvSpPr/>
          <p:nvPr/>
        </p:nvSpPr>
        <p:spPr>
          <a:xfrm>
            <a:off x="5356003" y="3452397"/>
            <a:ext cx="936154" cy="1487686"/>
          </a:xfrm>
          <a:custGeom>
            <a:avLst/>
            <a:gdLst/>
            <a:ahLst/>
            <a:cxnLst>
              <a:cxn ang="0">
                <a:pos x="wd2" y="hd2"/>
              </a:cxn>
              <a:cxn ang="5400000">
                <a:pos x="wd2" y="hd2"/>
              </a:cxn>
              <a:cxn ang="10800000">
                <a:pos x="wd2" y="hd2"/>
              </a:cxn>
              <a:cxn ang="16200000">
                <a:pos x="wd2" y="hd2"/>
              </a:cxn>
            </a:cxnLst>
            <a:rect l="0" t="0" r="r" b="b"/>
            <a:pathLst>
              <a:path w="21600" h="21600" extrusionOk="0">
                <a:moveTo>
                  <a:pt x="17395" y="7718"/>
                </a:moveTo>
                <a:cubicBezTo>
                  <a:pt x="17217" y="7186"/>
                  <a:pt x="17007" y="6661"/>
                  <a:pt x="16887" y="6124"/>
                </a:cubicBezTo>
                <a:cubicBezTo>
                  <a:pt x="16819" y="5821"/>
                  <a:pt x="16747" y="5517"/>
                  <a:pt x="16646" y="5217"/>
                </a:cubicBezTo>
                <a:cubicBezTo>
                  <a:pt x="16509" y="4807"/>
                  <a:pt x="16342" y="4400"/>
                  <a:pt x="16152" y="3998"/>
                </a:cubicBezTo>
                <a:cubicBezTo>
                  <a:pt x="15932" y="3531"/>
                  <a:pt x="15641" y="3078"/>
                  <a:pt x="15300" y="2641"/>
                </a:cubicBezTo>
                <a:cubicBezTo>
                  <a:pt x="14830" y="2040"/>
                  <a:pt x="14255" y="1458"/>
                  <a:pt x="13574" y="942"/>
                </a:cubicBezTo>
                <a:cubicBezTo>
                  <a:pt x="13375" y="791"/>
                  <a:pt x="13160" y="631"/>
                  <a:pt x="12918" y="505"/>
                </a:cubicBezTo>
                <a:cubicBezTo>
                  <a:pt x="12065" y="63"/>
                  <a:pt x="11061" y="0"/>
                  <a:pt x="11061" y="0"/>
                </a:cubicBezTo>
                <a:cubicBezTo>
                  <a:pt x="11061" y="0"/>
                  <a:pt x="2" y="0"/>
                  <a:pt x="0" y="0"/>
                </a:cubicBezTo>
                <a:cubicBezTo>
                  <a:pt x="93" y="0"/>
                  <a:pt x="261" y="79"/>
                  <a:pt x="343" y="106"/>
                </a:cubicBezTo>
                <a:cubicBezTo>
                  <a:pt x="484" y="153"/>
                  <a:pt x="620" y="205"/>
                  <a:pt x="754" y="259"/>
                </a:cubicBezTo>
                <a:cubicBezTo>
                  <a:pt x="1157" y="424"/>
                  <a:pt x="1538" y="611"/>
                  <a:pt x="1903" y="807"/>
                </a:cubicBezTo>
                <a:cubicBezTo>
                  <a:pt x="2413" y="1081"/>
                  <a:pt x="2893" y="1379"/>
                  <a:pt x="3300" y="1715"/>
                </a:cubicBezTo>
                <a:cubicBezTo>
                  <a:pt x="3797" y="2126"/>
                  <a:pt x="4165" y="2589"/>
                  <a:pt x="4423" y="3079"/>
                </a:cubicBezTo>
                <a:cubicBezTo>
                  <a:pt x="4738" y="3678"/>
                  <a:pt x="5168" y="5495"/>
                  <a:pt x="5207" y="5653"/>
                </a:cubicBezTo>
                <a:cubicBezTo>
                  <a:pt x="6447" y="10800"/>
                  <a:pt x="11221" y="10800"/>
                  <a:pt x="11221" y="10800"/>
                </a:cubicBezTo>
                <a:cubicBezTo>
                  <a:pt x="11221" y="10800"/>
                  <a:pt x="6447" y="10800"/>
                  <a:pt x="5207" y="15947"/>
                </a:cubicBezTo>
                <a:cubicBezTo>
                  <a:pt x="5168" y="16105"/>
                  <a:pt x="4738" y="17922"/>
                  <a:pt x="4423" y="18521"/>
                </a:cubicBezTo>
                <a:cubicBezTo>
                  <a:pt x="4165" y="19011"/>
                  <a:pt x="3797" y="19474"/>
                  <a:pt x="3300" y="19885"/>
                </a:cubicBezTo>
                <a:cubicBezTo>
                  <a:pt x="2893" y="20220"/>
                  <a:pt x="2413" y="20519"/>
                  <a:pt x="1903" y="20793"/>
                </a:cubicBezTo>
                <a:cubicBezTo>
                  <a:pt x="1538" y="20989"/>
                  <a:pt x="1157" y="21176"/>
                  <a:pt x="754" y="21341"/>
                </a:cubicBezTo>
                <a:cubicBezTo>
                  <a:pt x="620" y="21395"/>
                  <a:pt x="484" y="21447"/>
                  <a:pt x="343" y="21494"/>
                </a:cubicBezTo>
                <a:cubicBezTo>
                  <a:pt x="261" y="21521"/>
                  <a:pt x="93" y="21600"/>
                  <a:pt x="0" y="21600"/>
                </a:cubicBezTo>
                <a:cubicBezTo>
                  <a:pt x="2" y="21600"/>
                  <a:pt x="11061" y="21600"/>
                  <a:pt x="11061" y="21600"/>
                </a:cubicBezTo>
                <a:cubicBezTo>
                  <a:pt x="11061" y="21600"/>
                  <a:pt x="12065" y="21537"/>
                  <a:pt x="12918" y="21095"/>
                </a:cubicBezTo>
                <a:cubicBezTo>
                  <a:pt x="13160" y="20969"/>
                  <a:pt x="13375" y="20809"/>
                  <a:pt x="13574" y="20658"/>
                </a:cubicBezTo>
                <a:cubicBezTo>
                  <a:pt x="14255" y="20141"/>
                  <a:pt x="14830" y="19560"/>
                  <a:pt x="15300" y="18959"/>
                </a:cubicBezTo>
                <a:cubicBezTo>
                  <a:pt x="15641" y="18522"/>
                  <a:pt x="15932" y="18069"/>
                  <a:pt x="16152" y="17602"/>
                </a:cubicBezTo>
                <a:cubicBezTo>
                  <a:pt x="16342" y="17200"/>
                  <a:pt x="16509" y="16793"/>
                  <a:pt x="16646" y="16383"/>
                </a:cubicBezTo>
                <a:cubicBezTo>
                  <a:pt x="16747" y="16083"/>
                  <a:pt x="16819" y="15779"/>
                  <a:pt x="16887" y="15476"/>
                </a:cubicBezTo>
                <a:cubicBezTo>
                  <a:pt x="17007" y="14939"/>
                  <a:pt x="17217" y="14414"/>
                  <a:pt x="17395" y="13882"/>
                </a:cubicBezTo>
                <a:cubicBezTo>
                  <a:pt x="18008" y="12051"/>
                  <a:pt x="20815" y="11047"/>
                  <a:pt x="21600" y="10800"/>
                </a:cubicBezTo>
                <a:cubicBezTo>
                  <a:pt x="20815" y="10553"/>
                  <a:pt x="18008" y="9549"/>
                  <a:pt x="17395" y="7718"/>
                </a:cubicBezTo>
                <a:close/>
              </a:path>
            </a:pathLst>
          </a:custGeom>
          <a:solidFill>
            <a:srgbClr val="7A8C8E"/>
          </a:solidFill>
          <a:ln w="12700" cap="flat">
            <a:noFill/>
            <a:miter lim="400000"/>
          </a:ln>
          <a:effectLst/>
        </p:spPr>
        <p:txBody>
          <a:bodyPr wrap="square" lIns="26789" tIns="26789" rIns="26789" bIns="2678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prstClr val="black"/>
              </a:solidFill>
              <a:effectLst/>
              <a:uLnTx/>
              <a:uFillTx/>
              <a:latin typeface="Lato Light" panose="020F0502020204030203" pitchFamily="34" charset="0"/>
            </a:endParaRPr>
          </a:p>
        </p:txBody>
      </p:sp>
      <p:sp>
        <p:nvSpPr>
          <p:cNvPr id="3" name="Shape 27048">
            <a:extLst>
              <a:ext uri="{FF2B5EF4-FFF2-40B4-BE49-F238E27FC236}">
                <a16:creationId xmlns:a16="http://schemas.microsoft.com/office/drawing/2014/main" id="{F424CA14-EC92-BF86-C7BC-3927420E9D54}"/>
              </a:ext>
            </a:extLst>
          </p:cNvPr>
          <p:cNvSpPr/>
          <p:nvPr/>
        </p:nvSpPr>
        <p:spPr>
          <a:xfrm>
            <a:off x="5356003" y="4989315"/>
            <a:ext cx="936154" cy="1487686"/>
          </a:xfrm>
          <a:custGeom>
            <a:avLst/>
            <a:gdLst/>
            <a:ahLst/>
            <a:cxnLst>
              <a:cxn ang="0">
                <a:pos x="wd2" y="hd2"/>
              </a:cxn>
              <a:cxn ang="5400000">
                <a:pos x="wd2" y="hd2"/>
              </a:cxn>
              <a:cxn ang="10800000">
                <a:pos x="wd2" y="hd2"/>
              </a:cxn>
              <a:cxn ang="16200000">
                <a:pos x="wd2" y="hd2"/>
              </a:cxn>
            </a:cxnLst>
            <a:rect l="0" t="0" r="r" b="b"/>
            <a:pathLst>
              <a:path w="21600" h="21600" extrusionOk="0">
                <a:moveTo>
                  <a:pt x="17395" y="7718"/>
                </a:moveTo>
                <a:cubicBezTo>
                  <a:pt x="17217" y="7186"/>
                  <a:pt x="17007" y="6661"/>
                  <a:pt x="16887" y="6124"/>
                </a:cubicBezTo>
                <a:cubicBezTo>
                  <a:pt x="16819" y="5821"/>
                  <a:pt x="16747" y="5517"/>
                  <a:pt x="16646" y="5217"/>
                </a:cubicBezTo>
                <a:cubicBezTo>
                  <a:pt x="16509" y="4807"/>
                  <a:pt x="16342" y="4400"/>
                  <a:pt x="16152" y="3998"/>
                </a:cubicBezTo>
                <a:cubicBezTo>
                  <a:pt x="15932" y="3531"/>
                  <a:pt x="15641" y="3078"/>
                  <a:pt x="15300" y="2641"/>
                </a:cubicBezTo>
                <a:cubicBezTo>
                  <a:pt x="14830" y="2040"/>
                  <a:pt x="14255" y="1459"/>
                  <a:pt x="13574" y="942"/>
                </a:cubicBezTo>
                <a:cubicBezTo>
                  <a:pt x="13375" y="791"/>
                  <a:pt x="13160" y="631"/>
                  <a:pt x="12918" y="505"/>
                </a:cubicBezTo>
                <a:cubicBezTo>
                  <a:pt x="12065" y="63"/>
                  <a:pt x="11061" y="0"/>
                  <a:pt x="11061" y="0"/>
                </a:cubicBezTo>
                <a:cubicBezTo>
                  <a:pt x="11061" y="0"/>
                  <a:pt x="2" y="0"/>
                  <a:pt x="0" y="0"/>
                </a:cubicBezTo>
                <a:cubicBezTo>
                  <a:pt x="93" y="0"/>
                  <a:pt x="261" y="79"/>
                  <a:pt x="343" y="106"/>
                </a:cubicBezTo>
                <a:cubicBezTo>
                  <a:pt x="484" y="153"/>
                  <a:pt x="620" y="205"/>
                  <a:pt x="754" y="259"/>
                </a:cubicBezTo>
                <a:cubicBezTo>
                  <a:pt x="1157" y="424"/>
                  <a:pt x="1538" y="611"/>
                  <a:pt x="1903" y="807"/>
                </a:cubicBezTo>
                <a:cubicBezTo>
                  <a:pt x="2413" y="1081"/>
                  <a:pt x="2893" y="1380"/>
                  <a:pt x="3300" y="1715"/>
                </a:cubicBezTo>
                <a:cubicBezTo>
                  <a:pt x="3797" y="2126"/>
                  <a:pt x="4165" y="2589"/>
                  <a:pt x="4423" y="3079"/>
                </a:cubicBezTo>
                <a:cubicBezTo>
                  <a:pt x="4738" y="3678"/>
                  <a:pt x="5168" y="5495"/>
                  <a:pt x="5207" y="5653"/>
                </a:cubicBezTo>
                <a:cubicBezTo>
                  <a:pt x="6447" y="10800"/>
                  <a:pt x="11221" y="10800"/>
                  <a:pt x="11221" y="10800"/>
                </a:cubicBezTo>
                <a:cubicBezTo>
                  <a:pt x="11221" y="10800"/>
                  <a:pt x="6447" y="10800"/>
                  <a:pt x="5207" y="15947"/>
                </a:cubicBezTo>
                <a:cubicBezTo>
                  <a:pt x="5168" y="16105"/>
                  <a:pt x="4738" y="17922"/>
                  <a:pt x="4423" y="18521"/>
                </a:cubicBezTo>
                <a:cubicBezTo>
                  <a:pt x="4165" y="19011"/>
                  <a:pt x="3797" y="19474"/>
                  <a:pt x="3300" y="19885"/>
                </a:cubicBezTo>
                <a:cubicBezTo>
                  <a:pt x="2893" y="20221"/>
                  <a:pt x="2413" y="20519"/>
                  <a:pt x="1903" y="20793"/>
                </a:cubicBezTo>
                <a:cubicBezTo>
                  <a:pt x="1538" y="20989"/>
                  <a:pt x="1157" y="21176"/>
                  <a:pt x="754" y="21341"/>
                </a:cubicBezTo>
                <a:cubicBezTo>
                  <a:pt x="620" y="21396"/>
                  <a:pt x="484" y="21447"/>
                  <a:pt x="343" y="21494"/>
                </a:cubicBezTo>
                <a:cubicBezTo>
                  <a:pt x="261" y="21521"/>
                  <a:pt x="93" y="21600"/>
                  <a:pt x="0" y="21600"/>
                </a:cubicBezTo>
                <a:cubicBezTo>
                  <a:pt x="2" y="21600"/>
                  <a:pt x="11061" y="21600"/>
                  <a:pt x="11061" y="21600"/>
                </a:cubicBezTo>
                <a:cubicBezTo>
                  <a:pt x="11061" y="21600"/>
                  <a:pt x="12065" y="21537"/>
                  <a:pt x="12918" y="21095"/>
                </a:cubicBezTo>
                <a:cubicBezTo>
                  <a:pt x="13160" y="20969"/>
                  <a:pt x="13375" y="20809"/>
                  <a:pt x="13574" y="20658"/>
                </a:cubicBezTo>
                <a:cubicBezTo>
                  <a:pt x="14255" y="20142"/>
                  <a:pt x="14830" y="19560"/>
                  <a:pt x="15300" y="18959"/>
                </a:cubicBezTo>
                <a:cubicBezTo>
                  <a:pt x="15641" y="18522"/>
                  <a:pt x="15932" y="18069"/>
                  <a:pt x="16152" y="17602"/>
                </a:cubicBezTo>
                <a:cubicBezTo>
                  <a:pt x="16342" y="17200"/>
                  <a:pt x="16509" y="16793"/>
                  <a:pt x="16646" y="16383"/>
                </a:cubicBezTo>
                <a:cubicBezTo>
                  <a:pt x="16747" y="16083"/>
                  <a:pt x="16819" y="15779"/>
                  <a:pt x="16887" y="15476"/>
                </a:cubicBezTo>
                <a:cubicBezTo>
                  <a:pt x="17007" y="14939"/>
                  <a:pt x="17217" y="14414"/>
                  <a:pt x="17395" y="13882"/>
                </a:cubicBezTo>
                <a:cubicBezTo>
                  <a:pt x="18008" y="12051"/>
                  <a:pt x="20815" y="11047"/>
                  <a:pt x="21600" y="10800"/>
                </a:cubicBezTo>
                <a:cubicBezTo>
                  <a:pt x="20815" y="10553"/>
                  <a:pt x="18008" y="9549"/>
                  <a:pt x="17395" y="7718"/>
                </a:cubicBezTo>
                <a:close/>
              </a:path>
            </a:pathLst>
          </a:custGeom>
          <a:solidFill>
            <a:srgbClr val="2683C6">
              <a:lumMod val="75000"/>
            </a:srgbClr>
          </a:solidFill>
          <a:ln w="12700" cap="flat">
            <a:noFill/>
            <a:miter lim="400000"/>
          </a:ln>
          <a:effectLst/>
        </p:spPr>
        <p:txBody>
          <a:bodyPr wrap="square" lIns="26789" tIns="26789" rIns="26789" bIns="2678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prstClr val="black"/>
              </a:solidFill>
              <a:effectLst/>
              <a:uLnTx/>
              <a:uFillTx/>
              <a:latin typeface="Lato Light" panose="020F0502020204030203" pitchFamily="34" charset="0"/>
            </a:endParaRPr>
          </a:p>
        </p:txBody>
      </p:sp>
      <p:sp>
        <p:nvSpPr>
          <p:cNvPr id="4" name="Shape 27049">
            <a:extLst>
              <a:ext uri="{FF2B5EF4-FFF2-40B4-BE49-F238E27FC236}">
                <a16:creationId xmlns:a16="http://schemas.microsoft.com/office/drawing/2014/main" id="{3C75A2B0-CE28-5285-9B5E-AEFF0C82FC2A}"/>
              </a:ext>
            </a:extLst>
          </p:cNvPr>
          <p:cNvSpPr/>
          <p:nvPr/>
        </p:nvSpPr>
        <p:spPr>
          <a:xfrm flipH="1">
            <a:off x="5910987" y="1137359"/>
            <a:ext cx="936154" cy="1487678"/>
          </a:xfrm>
          <a:custGeom>
            <a:avLst/>
            <a:gdLst/>
            <a:ahLst/>
            <a:cxnLst>
              <a:cxn ang="0">
                <a:pos x="wd2" y="hd2"/>
              </a:cxn>
              <a:cxn ang="5400000">
                <a:pos x="wd2" y="hd2"/>
              </a:cxn>
              <a:cxn ang="10800000">
                <a:pos x="wd2" y="hd2"/>
              </a:cxn>
              <a:cxn ang="16200000">
                <a:pos x="wd2" y="hd2"/>
              </a:cxn>
            </a:cxnLst>
            <a:rect l="0" t="0" r="r" b="b"/>
            <a:pathLst>
              <a:path w="21600" h="21600" extrusionOk="0">
                <a:moveTo>
                  <a:pt x="17395" y="7718"/>
                </a:moveTo>
                <a:cubicBezTo>
                  <a:pt x="17217" y="7186"/>
                  <a:pt x="17007" y="6661"/>
                  <a:pt x="16887" y="6124"/>
                </a:cubicBezTo>
                <a:cubicBezTo>
                  <a:pt x="16819" y="5821"/>
                  <a:pt x="16747" y="5517"/>
                  <a:pt x="16646" y="5217"/>
                </a:cubicBezTo>
                <a:cubicBezTo>
                  <a:pt x="16509" y="4807"/>
                  <a:pt x="16342" y="4400"/>
                  <a:pt x="16152" y="3998"/>
                </a:cubicBezTo>
                <a:cubicBezTo>
                  <a:pt x="15932" y="3531"/>
                  <a:pt x="15641" y="3078"/>
                  <a:pt x="15300" y="2641"/>
                </a:cubicBezTo>
                <a:cubicBezTo>
                  <a:pt x="14830" y="2040"/>
                  <a:pt x="14255" y="1459"/>
                  <a:pt x="13574" y="942"/>
                </a:cubicBezTo>
                <a:cubicBezTo>
                  <a:pt x="13375" y="791"/>
                  <a:pt x="13160" y="631"/>
                  <a:pt x="12918" y="505"/>
                </a:cubicBezTo>
                <a:cubicBezTo>
                  <a:pt x="12065" y="63"/>
                  <a:pt x="11061" y="0"/>
                  <a:pt x="11061" y="0"/>
                </a:cubicBezTo>
                <a:cubicBezTo>
                  <a:pt x="11061" y="0"/>
                  <a:pt x="2" y="0"/>
                  <a:pt x="0" y="0"/>
                </a:cubicBezTo>
                <a:cubicBezTo>
                  <a:pt x="93" y="0"/>
                  <a:pt x="261" y="79"/>
                  <a:pt x="343" y="106"/>
                </a:cubicBezTo>
                <a:cubicBezTo>
                  <a:pt x="484" y="153"/>
                  <a:pt x="620" y="205"/>
                  <a:pt x="754" y="259"/>
                </a:cubicBezTo>
                <a:cubicBezTo>
                  <a:pt x="1157" y="424"/>
                  <a:pt x="1538" y="611"/>
                  <a:pt x="1903" y="807"/>
                </a:cubicBezTo>
                <a:cubicBezTo>
                  <a:pt x="2413" y="1081"/>
                  <a:pt x="2893" y="1379"/>
                  <a:pt x="3300" y="1715"/>
                </a:cubicBezTo>
                <a:cubicBezTo>
                  <a:pt x="3797" y="2126"/>
                  <a:pt x="4165" y="2589"/>
                  <a:pt x="4423" y="3079"/>
                </a:cubicBezTo>
                <a:cubicBezTo>
                  <a:pt x="4738" y="3678"/>
                  <a:pt x="5168" y="5495"/>
                  <a:pt x="5207" y="5653"/>
                </a:cubicBezTo>
                <a:cubicBezTo>
                  <a:pt x="6447" y="10800"/>
                  <a:pt x="11221" y="10800"/>
                  <a:pt x="11221" y="10800"/>
                </a:cubicBezTo>
                <a:cubicBezTo>
                  <a:pt x="11221" y="10800"/>
                  <a:pt x="6447" y="10800"/>
                  <a:pt x="5207" y="15947"/>
                </a:cubicBezTo>
                <a:cubicBezTo>
                  <a:pt x="5168" y="16105"/>
                  <a:pt x="4738" y="17922"/>
                  <a:pt x="4423" y="18521"/>
                </a:cubicBezTo>
                <a:cubicBezTo>
                  <a:pt x="4165" y="19011"/>
                  <a:pt x="3797" y="19474"/>
                  <a:pt x="3300" y="19885"/>
                </a:cubicBezTo>
                <a:cubicBezTo>
                  <a:pt x="2893" y="20221"/>
                  <a:pt x="2413" y="20519"/>
                  <a:pt x="1903" y="20793"/>
                </a:cubicBezTo>
                <a:cubicBezTo>
                  <a:pt x="1538" y="20989"/>
                  <a:pt x="1157" y="21176"/>
                  <a:pt x="754" y="21341"/>
                </a:cubicBezTo>
                <a:cubicBezTo>
                  <a:pt x="620" y="21396"/>
                  <a:pt x="484" y="21447"/>
                  <a:pt x="343" y="21494"/>
                </a:cubicBezTo>
                <a:cubicBezTo>
                  <a:pt x="261" y="21521"/>
                  <a:pt x="93" y="21600"/>
                  <a:pt x="0" y="21600"/>
                </a:cubicBezTo>
                <a:cubicBezTo>
                  <a:pt x="2" y="21600"/>
                  <a:pt x="11061" y="21600"/>
                  <a:pt x="11061" y="21600"/>
                </a:cubicBezTo>
                <a:cubicBezTo>
                  <a:pt x="11061" y="21600"/>
                  <a:pt x="12065" y="21537"/>
                  <a:pt x="12918" y="21095"/>
                </a:cubicBezTo>
                <a:cubicBezTo>
                  <a:pt x="13160" y="20969"/>
                  <a:pt x="13375" y="20809"/>
                  <a:pt x="13574" y="20658"/>
                </a:cubicBezTo>
                <a:cubicBezTo>
                  <a:pt x="14255" y="20142"/>
                  <a:pt x="14830" y="19560"/>
                  <a:pt x="15300" y="18959"/>
                </a:cubicBezTo>
                <a:cubicBezTo>
                  <a:pt x="15641" y="18522"/>
                  <a:pt x="15932" y="18069"/>
                  <a:pt x="16152" y="17602"/>
                </a:cubicBezTo>
                <a:cubicBezTo>
                  <a:pt x="16342" y="17200"/>
                  <a:pt x="16509" y="16793"/>
                  <a:pt x="16646" y="16383"/>
                </a:cubicBezTo>
                <a:cubicBezTo>
                  <a:pt x="16747" y="16083"/>
                  <a:pt x="16819" y="15779"/>
                  <a:pt x="16887" y="15476"/>
                </a:cubicBezTo>
                <a:cubicBezTo>
                  <a:pt x="17007" y="14939"/>
                  <a:pt x="17217" y="14414"/>
                  <a:pt x="17395" y="13882"/>
                </a:cubicBezTo>
                <a:cubicBezTo>
                  <a:pt x="18008" y="12051"/>
                  <a:pt x="20815" y="11047"/>
                  <a:pt x="21600" y="10800"/>
                </a:cubicBezTo>
                <a:cubicBezTo>
                  <a:pt x="20815" y="10553"/>
                  <a:pt x="18008" y="9549"/>
                  <a:pt x="17395" y="7718"/>
                </a:cubicBezTo>
                <a:close/>
              </a:path>
            </a:pathLst>
          </a:custGeom>
          <a:solidFill>
            <a:srgbClr val="3494BA"/>
          </a:solidFill>
          <a:ln w="12700" cap="flat">
            <a:noFill/>
            <a:miter lim="400000"/>
          </a:ln>
          <a:effectLst/>
        </p:spPr>
        <p:txBody>
          <a:bodyPr wrap="square" lIns="26789" tIns="26789" rIns="26789" bIns="2678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prstClr val="black"/>
              </a:solidFill>
              <a:effectLst/>
              <a:uLnTx/>
              <a:uFillTx/>
              <a:latin typeface="Lato Light" panose="020F0502020204030203" pitchFamily="34" charset="0"/>
            </a:endParaRPr>
          </a:p>
        </p:txBody>
      </p:sp>
      <p:sp>
        <p:nvSpPr>
          <p:cNvPr id="5" name="Shape 27050">
            <a:extLst>
              <a:ext uri="{FF2B5EF4-FFF2-40B4-BE49-F238E27FC236}">
                <a16:creationId xmlns:a16="http://schemas.microsoft.com/office/drawing/2014/main" id="{D4CD1DAD-6409-C132-A1D5-26FEEDF44E91}"/>
              </a:ext>
            </a:extLst>
          </p:cNvPr>
          <p:cNvSpPr/>
          <p:nvPr/>
        </p:nvSpPr>
        <p:spPr>
          <a:xfrm flipH="1">
            <a:off x="5910987" y="2674274"/>
            <a:ext cx="936154" cy="1487686"/>
          </a:xfrm>
          <a:custGeom>
            <a:avLst/>
            <a:gdLst/>
            <a:ahLst/>
            <a:cxnLst>
              <a:cxn ang="0">
                <a:pos x="wd2" y="hd2"/>
              </a:cxn>
              <a:cxn ang="5400000">
                <a:pos x="wd2" y="hd2"/>
              </a:cxn>
              <a:cxn ang="10800000">
                <a:pos x="wd2" y="hd2"/>
              </a:cxn>
              <a:cxn ang="16200000">
                <a:pos x="wd2" y="hd2"/>
              </a:cxn>
            </a:cxnLst>
            <a:rect l="0" t="0" r="r" b="b"/>
            <a:pathLst>
              <a:path w="21600" h="21600" extrusionOk="0">
                <a:moveTo>
                  <a:pt x="17395" y="7718"/>
                </a:moveTo>
                <a:cubicBezTo>
                  <a:pt x="17217" y="7186"/>
                  <a:pt x="17007" y="6661"/>
                  <a:pt x="16887" y="6124"/>
                </a:cubicBezTo>
                <a:cubicBezTo>
                  <a:pt x="16819" y="5821"/>
                  <a:pt x="16747" y="5517"/>
                  <a:pt x="16646" y="5217"/>
                </a:cubicBezTo>
                <a:cubicBezTo>
                  <a:pt x="16509" y="4807"/>
                  <a:pt x="16342" y="4400"/>
                  <a:pt x="16152" y="3998"/>
                </a:cubicBezTo>
                <a:cubicBezTo>
                  <a:pt x="15932" y="3531"/>
                  <a:pt x="15641" y="3078"/>
                  <a:pt x="15300" y="2641"/>
                </a:cubicBezTo>
                <a:cubicBezTo>
                  <a:pt x="14830" y="2040"/>
                  <a:pt x="14255" y="1458"/>
                  <a:pt x="13574" y="942"/>
                </a:cubicBezTo>
                <a:cubicBezTo>
                  <a:pt x="13375" y="791"/>
                  <a:pt x="13160" y="631"/>
                  <a:pt x="12918" y="505"/>
                </a:cubicBezTo>
                <a:cubicBezTo>
                  <a:pt x="12065" y="63"/>
                  <a:pt x="11061" y="0"/>
                  <a:pt x="11061" y="0"/>
                </a:cubicBezTo>
                <a:cubicBezTo>
                  <a:pt x="11061" y="0"/>
                  <a:pt x="2" y="0"/>
                  <a:pt x="0" y="0"/>
                </a:cubicBezTo>
                <a:cubicBezTo>
                  <a:pt x="93" y="0"/>
                  <a:pt x="261" y="79"/>
                  <a:pt x="343" y="106"/>
                </a:cubicBezTo>
                <a:cubicBezTo>
                  <a:pt x="484" y="153"/>
                  <a:pt x="620" y="205"/>
                  <a:pt x="754" y="259"/>
                </a:cubicBezTo>
                <a:cubicBezTo>
                  <a:pt x="1157" y="424"/>
                  <a:pt x="1538" y="611"/>
                  <a:pt x="1903" y="807"/>
                </a:cubicBezTo>
                <a:cubicBezTo>
                  <a:pt x="2413" y="1081"/>
                  <a:pt x="2893" y="1379"/>
                  <a:pt x="3300" y="1715"/>
                </a:cubicBezTo>
                <a:cubicBezTo>
                  <a:pt x="3797" y="2126"/>
                  <a:pt x="4165" y="2589"/>
                  <a:pt x="4423" y="3079"/>
                </a:cubicBezTo>
                <a:cubicBezTo>
                  <a:pt x="4738" y="3678"/>
                  <a:pt x="5168" y="5495"/>
                  <a:pt x="5207" y="5653"/>
                </a:cubicBezTo>
                <a:cubicBezTo>
                  <a:pt x="6447" y="10800"/>
                  <a:pt x="11221" y="10800"/>
                  <a:pt x="11221" y="10800"/>
                </a:cubicBezTo>
                <a:cubicBezTo>
                  <a:pt x="11221" y="10800"/>
                  <a:pt x="6447" y="10800"/>
                  <a:pt x="5207" y="15947"/>
                </a:cubicBezTo>
                <a:cubicBezTo>
                  <a:pt x="5168" y="16105"/>
                  <a:pt x="4738" y="17922"/>
                  <a:pt x="4423" y="18521"/>
                </a:cubicBezTo>
                <a:cubicBezTo>
                  <a:pt x="4165" y="19011"/>
                  <a:pt x="3797" y="19474"/>
                  <a:pt x="3300" y="19885"/>
                </a:cubicBezTo>
                <a:cubicBezTo>
                  <a:pt x="2893" y="20220"/>
                  <a:pt x="2413" y="20519"/>
                  <a:pt x="1903" y="20793"/>
                </a:cubicBezTo>
                <a:cubicBezTo>
                  <a:pt x="1538" y="20989"/>
                  <a:pt x="1157" y="21176"/>
                  <a:pt x="754" y="21341"/>
                </a:cubicBezTo>
                <a:cubicBezTo>
                  <a:pt x="620" y="21395"/>
                  <a:pt x="484" y="21447"/>
                  <a:pt x="343" y="21494"/>
                </a:cubicBezTo>
                <a:cubicBezTo>
                  <a:pt x="261" y="21521"/>
                  <a:pt x="93" y="21600"/>
                  <a:pt x="0" y="21600"/>
                </a:cubicBezTo>
                <a:cubicBezTo>
                  <a:pt x="2" y="21600"/>
                  <a:pt x="11061" y="21600"/>
                  <a:pt x="11061" y="21600"/>
                </a:cubicBezTo>
                <a:cubicBezTo>
                  <a:pt x="11061" y="21600"/>
                  <a:pt x="12065" y="21537"/>
                  <a:pt x="12918" y="21095"/>
                </a:cubicBezTo>
                <a:cubicBezTo>
                  <a:pt x="13160" y="20969"/>
                  <a:pt x="13375" y="20809"/>
                  <a:pt x="13574" y="20658"/>
                </a:cubicBezTo>
                <a:cubicBezTo>
                  <a:pt x="14255" y="20141"/>
                  <a:pt x="14830" y="19560"/>
                  <a:pt x="15300" y="18959"/>
                </a:cubicBezTo>
                <a:cubicBezTo>
                  <a:pt x="15641" y="18522"/>
                  <a:pt x="15932" y="18069"/>
                  <a:pt x="16152" y="17602"/>
                </a:cubicBezTo>
                <a:cubicBezTo>
                  <a:pt x="16342" y="17200"/>
                  <a:pt x="16509" y="16793"/>
                  <a:pt x="16646" y="16383"/>
                </a:cubicBezTo>
                <a:cubicBezTo>
                  <a:pt x="16747" y="16083"/>
                  <a:pt x="16819" y="15779"/>
                  <a:pt x="16887" y="15476"/>
                </a:cubicBezTo>
                <a:cubicBezTo>
                  <a:pt x="17007" y="14939"/>
                  <a:pt x="17217" y="14414"/>
                  <a:pt x="17395" y="13882"/>
                </a:cubicBezTo>
                <a:cubicBezTo>
                  <a:pt x="18008" y="12051"/>
                  <a:pt x="20815" y="11047"/>
                  <a:pt x="21600" y="10800"/>
                </a:cubicBezTo>
                <a:cubicBezTo>
                  <a:pt x="20815" y="10553"/>
                  <a:pt x="18008" y="9549"/>
                  <a:pt x="17395" y="7718"/>
                </a:cubicBezTo>
                <a:close/>
              </a:path>
            </a:pathLst>
          </a:custGeom>
          <a:solidFill>
            <a:srgbClr val="75BDA7"/>
          </a:solidFill>
          <a:ln w="12700" cap="flat">
            <a:noFill/>
            <a:miter lim="400000"/>
          </a:ln>
          <a:effectLst/>
        </p:spPr>
        <p:txBody>
          <a:bodyPr wrap="square" lIns="26789" tIns="26789" rIns="26789" bIns="2678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prstClr val="black"/>
              </a:solidFill>
              <a:effectLst/>
              <a:uLnTx/>
              <a:uFillTx/>
              <a:latin typeface="Lato Light" panose="020F0502020204030203" pitchFamily="34" charset="0"/>
            </a:endParaRPr>
          </a:p>
        </p:txBody>
      </p:sp>
      <p:sp>
        <p:nvSpPr>
          <p:cNvPr id="6" name="Shape 27051">
            <a:extLst>
              <a:ext uri="{FF2B5EF4-FFF2-40B4-BE49-F238E27FC236}">
                <a16:creationId xmlns:a16="http://schemas.microsoft.com/office/drawing/2014/main" id="{E9AF4058-B367-1452-D3F8-52E301E7D273}"/>
              </a:ext>
            </a:extLst>
          </p:cNvPr>
          <p:cNvSpPr/>
          <p:nvPr/>
        </p:nvSpPr>
        <p:spPr>
          <a:xfrm flipH="1">
            <a:off x="5910987" y="4211191"/>
            <a:ext cx="936154" cy="1487686"/>
          </a:xfrm>
          <a:custGeom>
            <a:avLst/>
            <a:gdLst/>
            <a:ahLst/>
            <a:cxnLst>
              <a:cxn ang="0">
                <a:pos x="wd2" y="hd2"/>
              </a:cxn>
              <a:cxn ang="5400000">
                <a:pos x="wd2" y="hd2"/>
              </a:cxn>
              <a:cxn ang="10800000">
                <a:pos x="wd2" y="hd2"/>
              </a:cxn>
              <a:cxn ang="16200000">
                <a:pos x="wd2" y="hd2"/>
              </a:cxn>
            </a:cxnLst>
            <a:rect l="0" t="0" r="r" b="b"/>
            <a:pathLst>
              <a:path w="21600" h="21600" extrusionOk="0">
                <a:moveTo>
                  <a:pt x="17395" y="7718"/>
                </a:moveTo>
                <a:cubicBezTo>
                  <a:pt x="17217" y="7186"/>
                  <a:pt x="17007" y="6661"/>
                  <a:pt x="16887" y="6124"/>
                </a:cubicBezTo>
                <a:cubicBezTo>
                  <a:pt x="16819" y="5821"/>
                  <a:pt x="16747" y="5517"/>
                  <a:pt x="16646" y="5217"/>
                </a:cubicBezTo>
                <a:cubicBezTo>
                  <a:pt x="16509" y="4807"/>
                  <a:pt x="16342" y="4400"/>
                  <a:pt x="16152" y="3998"/>
                </a:cubicBezTo>
                <a:cubicBezTo>
                  <a:pt x="15932" y="3531"/>
                  <a:pt x="15641" y="3078"/>
                  <a:pt x="15300" y="2641"/>
                </a:cubicBezTo>
                <a:cubicBezTo>
                  <a:pt x="14830" y="2040"/>
                  <a:pt x="14255" y="1459"/>
                  <a:pt x="13574" y="942"/>
                </a:cubicBezTo>
                <a:cubicBezTo>
                  <a:pt x="13375" y="791"/>
                  <a:pt x="13160" y="631"/>
                  <a:pt x="12918" y="505"/>
                </a:cubicBezTo>
                <a:cubicBezTo>
                  <a:pt x="12065" y="63"/>
                  <a:pt x="11061" y="0"/>
                  <a:pt x="11061" y="0"/>
                </a:cubicBezTo>
                <a:cubicBezTo>
                  <a:pt x="11061" y="0"/>
                  <a:pt x="2" y="0"/>
                  <a:pt x="0" y="0"/>
                </a:cubicBezTo>
                <a:cubicBezTo>
                  <a:pt x="93" y="0"/>
                  <a:pt x="261" y="79"/>
                  <a:pt x="343" y="106"/>
                </a:cubicBezTo>
                <a:cubicBezTo>
                  <a:pt x="484" y="153"/>
                  <a:pt x="620" y="205"/>
                  <a:pt x="754" y="259"/>
                </a:cubicBezTo>
                <a:cubicBezTo>
                  <a:pt x="1157" y="424"/>
                  <a:pt x="1538" y="611"/>
                  <a:pt x="1903" y="807"/>
                </a:cubicBezTo>
                <a:cubicBezTo>
                  <a:pt x="2413" y="1081"/>
                  <a:pt x="2893" y="1380"/>
                  <a:pt x="3300" y="1715"/>
                </a:cubicBezTo>
                <a:cubicBezTo>
                  <a:pt x="3797" y="2126"/>
                  <a:pt x="4165" y="2589"/>
                  <a:pt x="4423" y="3079"/>
                </a:cubicBezTo>
                <a:cubicBezTo>
                  <a:pt x="4738" y="3678"/>
                  <a:pt x="5168" y="5495"/>
                  <a:pt x="5207" y="5653"/>
                </a:cubicBezTo>
                <a:cubicBezTo>
                  <a:pt x="6447" y="10800"/>
                  <a:pt x="11221" y="10800"/>
                  <a:pt x="11221" y="10800"/>
                </a:cubicBezTo>
                <a:cubicBezTo>
                  <a:pt x="11221" y="10800"/>
                  <a:pt x="6447" y="10800"/>
                  <a:pt x="5207" y="15947"/>
                </a:cubicBezTo>
                <a:cubicBezTo>
                  <a:pt x="5168" y="16105"/>
                  <a:pt x="4738" y="17922"/>
                  <a:pt x="4423" y="18521"/>
                </a:cubicBezTo>
                <a:cubicBezTo>
                  <a:pt x="4165" y="19011"/>
                  <a:pt x="3797" y="19474"/>
                  <a:pt x="3300" y="19885"/>
                </a:cubicBezTo>
                <a:cubicBezTo>
                  <a:pt x="2893" y="20221"/>
                  <a:pt x="2413" y="20519"/>
                  <a:pt x="1903" y="20793"/>
                </a:cubicBezTo>
                <a:cubicBezTo>
                  <a:pt x="1538" y="20989"/>
                  <a:pt x="1157" y="21176"/>
                  <a:pt x="754" y="21341"/>
                </a:cubicBezTo>
                <a:cubicBezTo>
                  <a:pt x="620" y="21396"/>
                  <a:pt x="484" y="21447"/>
                  <a:pt x="343" y="21494"/>
                </a:cubicBezTo>
                <a:cubicBezTo>
                  <a:pt x="261" y="21521"/>
                  <a:pt x="93" y="21600"/>
                  <a:pt x="0" y="21600"/>
                </a:cubicBezTo>
                <a:cubicBezTo>
                  <a:pt x="2" y="21600"/>
                  <a:pt x="11061" y="21600"/>
                  <a:pt x="11061" y="21600"/>
                </a:cubicBezTo>
                <a:cubicBezTo>
                  <a:pt x="11061" y="21600"/>
                  <a:pt x="12065" y="21537"/>
                  <a:pt x="12918" y="21095"/>
                </a:cubicBezTo>
                <a:cubicBezTo>
                  <a:pt x="13160" y="20969"/>
                  <a:pt x="13375" y="20809"/>
                  <a:pt x="13574" y="20658"/>
                </a:cubicBezTo>
                <a:cubicBezTo>
                  <a:pt x="14255" y="20142"/>
                  <a:pt x="14830" y="19560"/>
                  <a:pt x="15300" y="18959"/>
                </a:cubicBezTo>
                <a:cubicBezTo>
                  <a:pt x="15641" y="18522"/>
                  <a:pt x="15932" y="18069"/>
                  <a:pt x="16152" y="17602"/>
                </a:cubicBezTo>
                <a:cubicBezTo>
                  <a:pt x="16342" y="17200"/>
                  <a:pt x="16509" y="16793"/>
                  <a:pt x="16646" y="16383"/>
                </a:cubicBezTo>
                <a:cubicBezTo>
                  <a:pt x="16747" y="16083"/>
                  <a:pt x="16819" y="15779"/>
                  <a:pt x="16887" y="15476"/>
                </a:cubicBezTo>
                <a:cubicBezTo>
                  <a:pt x="17007" y="14939"/>
                  <a:pt x="17217" y="14414"/>
                  <a:pt x="17395" y="13882"/>
                </a:cubicBezTo>
                <a:cubicBezTo>
                  <a:pt x="18008" y="12051"/>
                  <a:pt x="20815" y="11047"/>
                  <a:pt x="21600" y="10800"/>
                </a:cubicBezTo>
                <a:cubicBezTo>
                  <a:pt x="20815" y="10553"/>
                  <a:pt x="18008" y="9549"/>
                  <a:pt x="17395" y="7718"/>
                </a:cubicBezTo>
                <a:close/>
              </a:path>
            </a:pathLst>
          </a:custGeom>
          <a:solidFill>
            <a:srgbClr val="84ACB6"/>
          </a:solidFill>
          <a:ln w="12700" cap="flat">
            <a:noFill/>
            <a:miter lim="400000"/>
          </a:ln>
          <a:effectLst/>
        </p:spPr>
        <p:txBody>
          <a:bodyPr wrap="square" lIns="26789" tIns="26789" rIns="26789" bIns="2678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prstClr val="black"/>
              </a:solidFill>
              <a:effectLst/>
              <a:uLnTx/>
              <a:uFillTx/>
              <a:latin typeface="Lato Light" panose="020F0502020204030203" pitchFamily="34" charset="0"/>
            </a:endParaRPr>
          </a:p>
        </p:txBody>
      </p:sp>
      <p:sp>
        <p:nvSpPr>
          <p:cNvPr id="7" name="Shape 27052">
            <a:extLst>
              <a:ext uri="{FF2B5EF4-FFF2-40B4-BE49-F238E27FC236}">
                <a16:creationId xmlns:a16="http://schemas.microsoft.com/office/drawing/2014/main" id="{D8112B4C-F3C1-54DE-D30E-44162CABB4EC}"/>
              </a:ext>
            </a:extLst>
          </p:cNvPr>
          <p:cNvSpPr/>
          <p:nvPr/>
        </p:nvSpPr>
        <p:spPr>
          <a:xfrm>
            <a:off x="5356003" y="1915861"/>
            <a:ext cx="936154" cy="1487686"/>
          </a:xfrm>
          <a:custGeom>
            <a:avLst/>
            <a:gdLst/>
            <a:ahLst/>
            <a:cxnLst>
              <a:cxn ang="0">
                <a:pos x="wd2" y="hd2"/>
              </a:cxn>
              <a:cxn ang="5400000">
                <a:pos x="wd2" y="hd2"/>
              </a:cxn>
              <a:cxn ang="10800000">
                <a:pos x="wd2" y="hd2"/>
              </a:cxn>
              <a:cxn ang="16200000">
                <a:pos x="wd2" y="hd2"/>
              </a:cxn>
            </a:cxnLst>
            <a:rect l="0" t="0" r="r" b="b"/>
            <a:pathLst>
              <a:path w="21600" h="21600" extrusionOk="0">
                <a:moveTo>
                  <a:pt x="17395" y="7718"/>
                </a:moveTo>
                <a:cubicBezTo>
                  <a:pt x="17217" y="7186"/>
                  <a:pt x="17007" y="6661"/>
                  <a:pt x="16887" y="6124"/>
                </a:cubicBezTo>
                <a:cubicBezTo>
                  <a:pt x="16819" y="5821"/>
                  <a:pt x="16747" y="5517"/>
                  <a:pt x="16646" y="5217"/>
                </a:cubicBezTo>
                <a:cubicBezTo>
                  <a:pt x="16509" y="4807"/>
                  <a:pt x="16342" y="4400"/>
                  <a:pt x="16152" y="3998"/>
                </a:cubicBezTo>
                <a:cubicBezTo>
                  <a:pt x="15932" y="3531"/>
                  <a:pt x="15641" y="3078"/>
                  <a:pt x="15300" y="2641"/>
                </a:cubicBezTo>
                <a:cubicBezTo>
                  <a:pt x="14830" y="2040"/>
                  <a:pt x="14255" y="1458"/>
                  <a:pt x="13574" y="942"/>
                </a:cubicBezTo>
                <a:cubicBezTo>
                  <a:pt x="13375" y="791"/>
                  <a:pt x="13160" y="631"/>
                  <a:pt x="12918" y="505"/>
                </a:cubicBezTo>
                <a:cubicBezTo>
                  <a:pt x="12065" y="63"/>
                  <a:pt x="11061" y="0"/>
                  <a:pt x="11061" y="0"/>
                </a:cubicBezTo>
                <a:cubicBezTo>
                  <a:pt x="11061" y="0"/>
                  <a:pt x="2" y="0"/>
                  <a:pt x="0" y="0"/>
                </a:cubicBezTo>
                <a:cubicBezTo>
                  <a:pt x="93" y="0"/>
                  <a:pt x="261" y="79"/>
                  <a:pt x="343" y="106"/>
                </a:cubicBezTo>
                <a:cubicBezTo>
                  <a:pt x="484" y="153"/>
                  <a:pt x="620" y="205"/>
                  <a:pt x="754" y="259"/>
                </a:cubicBezTo>
                <a:cubicBezTo>
                  <a:pt x="1157" y="424"/>
                  <a:pt x="1538" y="611"/>
                  <a:pt x="1903" y="807"/>
                </a:cubicBezTo>
                <a:cubicBezTo>
                  <a:pt x="2413" y="1081"/>
                  <a:pt x="2893" y="1379"/>
                  <a:pt x="3300" y="1715"/>
                </a:cubicBezTo>
                <a:cubicBezTo>
                  <a:pt x="3797" y="2126"/>
                  <a:pt x="4165" y="2589"/>
                  <a:pt x="4423" y="3079"/>
                </a:cubicBezTo>
                <a:cubicBezTo>
                  <a:pt x="4738" y="3678"/>
                  <a:pt x="5168" y="5495"/>
                  <a:pt x="5207" y="5653"/>
                </a:cubicBezTo>
                <a:cubicBezTo>
                  <a:pt x="6447" y="10800"/>
                  <a:pt x="11221" y="10800"/>
                  <a:pt x="11221" y="10800"/>
                </a:cubicBezTo>
                <a:cubicBezTo>
                  <a:pt x="11221" y="10800"/>
                  <a:pt x="6447" y="10800"/>
                  <a:pt x="5207" y="15947"/>
                </a:cubicBezTo>
                <a:cubicBezTo>
                  <a:pt x="5168" y="16105"/>
                  <a:pt x="4738" y="17922"/>
                  <a:pt x="4423" y="18521"/>
                </a:cubicBezTo>
                <a:cubicBezTo>
                  <a:pt x="4165" y="19011"/>
                  <a:pt x="3797" y="19474"/>
                  <a:pt x="3300" y="19885"/>
                </a:cubicBezTo>
                <a:cubicBezTo>
                  <a:pt x="2893" y="20220"/>
                  <a:pt x="2413" y="20519"/>
                  <a:pt x="1903" y="20793"/>
                </a:cubicBezTo>
                <a:cubicBezTo>
                  <a:pt x="1538" y="20989"/>
                  <a:pt x="1157" y="21176"/>
                  <a:pt x="754" y="21341"/>
                </a:cubicBezTo>
                <a:cubicBezTo>
                  <a:pt x="620" y="21395"/>
                  <a:pt x="484" y="21447"/>
                  <a:pt x="343" y="21494"/>
                </a:cubicBezTo>
                <a:cubicBezTo>
                  <a:pt x="261" y="21521"/>
                  <a:pt x="93" y="21600"/>
                  <a:pt x="0" y="21600"/>
                </a:cubicBezTo>
                <a:cubicBezTo>
                  <a:pt x="2" y="21600"/>
                  <a:pt x="11061" y="21600"/>
                  <a:pt x="11061" y="21600"/>
                </a:cubicBezTo>
                <a:cubicBezTo>
                  <a:pt x="11061" y="21600"/>
                  <a:pt x="12065" y="21537"/>
                  <a:pt x="12918" y="21095"/>
                </a:cubicBezTo>
                <a:cubicBezTo>
                  <a:pt x="13160" y="20969"/>
                  <a:pt x="13375" y="20809"/>
                  <a:pt x="13574" y="20658"/>
                </a:cubicBezTo>
                <a:cubicBezTo>
                  <a:pt x="14255" y="20141"/>
                  <a:pt x="14830" y="19560"/>
                  <a:pt x="15300" y="18959"/>
                </a:cubicBezTo>
                <a:cubicBezTo>
                  <a:pt x="15641" y="18522"/>
                  <a:pt x="15932" y="18069"/>
                  <a:pt x="16152" y="17602"/>
                </a:cubicBezTo>
                <a:cubicBezTo>
                  <a:pt x="16342" y="17200"/>
                  <a:pt x="16509" y="16793"/>
                  <a:pt x="16646" y="16383"/>
                </a:cubicBezTo>
                <a:cubicBezTo>
                  <a:pt x="16747" y="16083"/>
                  <a:pt x="16819" y="15779"/>
                  <a:pt x="16887" y="15476"/>
                </a:cubicBezTo>
                <a:cubicBezTo>
                  <a:pt x="17007" y="14939"/>
                  <a:pt x="17217" y="14414"/>
                  <a:pt x="17395" y="13882"/>
                </a:cubicBezTo>
                <a:cubicBezTo>
                  <a:pt x="18008" y="12051"/>
                  <a:pt x="20815" y="11047"/>
                  <a:pt x="21600" y="10800"/>
                </a:cubicBezTo>
                <a:cubicBezTo>
                  <a:pt x="20815" y="10553"/>
                  <a:pt x="18008" y="9549"/>
                  <a:pt x="17395" y="7718"/>
                </a:cubicBezTo>
                <a:close/>
              </a:path>
            </a:pathLst>
          </a:custGeom>
          <a:solidFill>
            <a:srgbClr val="58B6C0"/>
          </a:solidFill>
          <a:ln w="12700" cap="flat">
            <a:noFill/>
            <a:miter lim="400000"/>
          </a:ln>
          <a:effectLst/>
        </p:spPr>
        <p:txBody>
          <a:bodyPr wrap="square" lIns="26789" tIns="26789" rIns="26789" bIns="2678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prstClr val="black"/>
              </a:solidFill>
              <a:effectLst/>
              <a:uLnTx/>
              <a:uFillTx/>
              <a:latin typeface="Lato Light" panose="020F0502020204030203" pitchFamily="34" charset="0"/>
            </a:endParaRPr>
          </a:p>
        </p:txBody>
      </p:sp>
      <p:sp>
        <p:nvSpPr>
          <p:cNvPr id="8" name="Oval 54">
            <a:extLst>
              <a:ext uri="{FF2B5EF4-FFF2-40B4-BE49-F238E27FC236}">
                <a16:creationId xmlns:a16="http://schemas.microsoft.com/office/drawing/2014/main" id="{1BA08FBD-C98C-BC74-00D0-6786C0BA954C}"/>
              </a:ext>
            </a:extLst>
          </p:cNvPr>
          <p:cNvSpPr/>
          <p:nvPr/>
        </p:nvSpPr>
        <p:spPr>
          <a:xfrm>
            <a:off x="7203980" y="1475587"/>
            <a:ext cx="811223" cy="811223"/>
          </a:xfrm>
          <a:prstGeom prst="ellipse">
            <a:avLst/>
          </a:prstGeom>
          <a:solidFill>
            <a:srgbClr val="3494B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9" name="Oval 55">
            <a:extLst>
              <a:ext uri="{FF2B5EF4-FFF2-40B4-BE49-F238E27FC236}">
                <a16:creationId xmlns:a16="http://schemas.microsoft.com/office/drawing/2014/main" id="{0F96E07B-F62C-D2E2-DFC7-5204463B0FB9}"/>
              </a:ext>
            </a:extLst>
          </p:cNvPr>
          <p:cNvSpPr/>
          <p:nvPr/>
        </p:nvSpPr>
        <p:spPr>
          <a:xfrm>
            <a:off x="7203980" y="3012505"/>
            <a:ext cx="811223" cy="811223"/>
          </a:xfrm>
          <a:prstGeom prst="ellipse">
            <a:avLst/>
          </a:prstGeom>
          <a:solidFill>
            <a:srgbClr val="75BDA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0" name="Oval 56">
            <a:extLst>
              <a:ext uri="{FF2B5EF4-FFF2-40B4-BE49-F238E27FC236}">
                <a16:creationId xmlns:a16="http://schemas.microsoft.com/office/drawing/2014/main" id="{C0892821-0687-32B6-BA31-BFD33BABBA0B}"/>
              </a:ext>
            </a:extLst>
          </p:cNvPr>
          <p:cNvSpPr/>
          <p:nvPr/>
        </p:nvSpPr>
        <p:spPr>
          <a:xfrm>
            <a:off x="7203980" y="4549424"/>
            <a:ext cx="811223" cy="811223"/>
          </a:xfrm>
          <a:prstGeom prst="ellipse">
            <a:avLst/>
          </a:prstGeom>
          <a:solidFill>
            <a:srgbClr val="84ACB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1" name="Freeform 41">
            <a:extLst>
              <a:ext uri="{FF2B5EF4-FFF2-40B4-BE49-F238E27FC236}">
                <a16:creationId xmlns:a16="http://schemas.microsoft.com/office/drawing/2014/main" id="{C58EB801-D618-D96B-E43E-9CD9FED2F415}"/>
              </a:ext>
            </a:extLst>
          </p:cNvPr>
          <p:cNvSpPr>
            <a:spLocks noChangeArrowheads="1"/>
          </p:cNvSpPr>
          <p:nvPr/>
        </p:nvSpPr>
        <p:spPr bwMode="auto">
          <a:xfrm>
            <a:off x="7414222" y="1672975"/>
            <a:ext cx="390739" cy="416446"/>
          </a:xfrm>
          <a:custGeom>
            <a:avLst/>
            <a:gdLst>
              <a:gd name="T0" fmla="*/ 450379 w 2344"/>
              <a:gd name="T1" fmla="*/ 478140 h 2500"/>
              <a:gd name="T2" fmla="*/ 731775 w 2344"/>
              <a:gd name="T3" fmla="*/ 421973 h 2500"/>
              <a:gd name="T4" fmla="*/ 731775 w 2344"/>
              <a:gd name="T5" fmla="*/ 703168 h 2500"/>
              <a:gd name="T6" fmla="*/ 450379 w 2344"/>
              <a:gd name="T7" fmla="*/ 646641 h 2500"/>
              <a:gd name="T8" fmla="*/ 731775 w 2344"/>
              <a:gd name="T9" fmla="*/ 703168 h 2500"/>
              <a:gd name="T10" fmla="*/ 366068 w 2344"/>
              <a:gd name="T11" fmla="*/ 365446 h 2500"/>
              <a:gd name="T12" fmla="*/ 337964 w 2344"/>
              <a:gd name="T13" fmla="*/ 337362 h 2500"/>
              <a:gd name="T14" fmla="*/ 366068 w 2344"/>
              <a:gd name="T15" fmla="*/ 309279 h 2500"/>
              <a:gd name="T16" fmla="*/ 394171 w 2344"/>
              <a:gd name="T17" fmla="*/ 337362 h 2500"/>
              <a:gd name="T18" fmla="*/ 366068 w 2344"/>
              <a:gd name="T19" fmla="*/ 478140 h 2500"/>
              <a:gd name="T20" fmla="*/ 337964 w 2344"/>
              <a:gd name="T21" fmla="*/ 449696 h 2500"/>
              <a:gd name="T22" fmla="*/ 366068 w 2344"/>
              <a:gd name="T23" fmla="*/ 421973 h 2500"/>
              <a:gd name="T24" fmla="*/ 394171 w 2344"/>
              <a:gd name="T25" fmla="*/ 449696 h 2500"/>
              <a:gd name="T26" fmla="*/ 366068 w 2344"/>
              <a:gd name="T27" fmla="*/ 478140 h 2500"/>
              <a:gd name="T28" fmla="*/ 366068 w 2344"/>
              <a:gd name="T29" fmla="*/ 590474 h 2500"/>
              <a:gd name="T30" fmla="*/ 337964 w 2344"/>
              <a:gd name="T31" fmla="*/ 562391 h 2500"/>
              <a:gd name="T32" fmla="*/ 366068 w 2344"/>
              <a:gd name="T33" fmla="*/ 534307 h 2500"/>
              <a:gd name="T34" fmla="*/ 394171 w 2344"/>
              <a:gd name="T35" fmla="*/ 562391 h 2500"/>
              <a:gd name="T36" fmla="*/ 366068 w 2344"/>
              <a:gd name="T37" fmla="*/ 703168 h 2500"/>
              <a:gd name="T38" fmla="*/ 337964 w 2344"/>
              <a:gd name="T39" fmla="*/ 674725 h 2500"/>
              <a:gd name="T40" fmla="*/ 366068 w 2344"/>
              <a:gd name="T41" fmla="*/ 646641 h 2500"/>
              <a:gd name="T42" fmla="*/ 394171 w 2344"/>
              <a:gd name="T43" fmla="*/ 674725 h 2500"/>
              <a:gd name="T44" fmla="*/ 366068 w 2344"/>
              <a:gd name="T45" fmla="*/ 703168 h 2500"/>
              <a:gd name="T46" fmla="*/ 619000 w 2344"/>
              <a:gd name="T47" fmla="*/ 534307 h 2500"/>
              <a:gd name="T48" fmla="*/ 450379 w 2344"/>
              <a:gd name="T49" fmla="*/ 590474 h 2500"/>
              <a:gd name="T50" fmla="*/ 450379 w 2344"/>
              <a:gd name="T51" fmla="*/ 309279 h 2500"/>
              <a:gd name="T52" fmla="*/ 703311 w 2344"/>
              <a:gd name="T53" fmla="*/ 365446 h 2500"/>
              <a:gd name="T54" fmla="*/ 450379 w 2344"/>
              <a:gd name="T55" fmla="*/ 309279 h 2500"/>
              <a:gd name="T56" fmla="*/ 647104 w 2344"/>
              <a:gd name="T57" fmla="*/ 140418 h 2500"/>
              <a:gd name="T58" fmla="*/ 450379 w 2344"/>
              <a:gd name="T59" fmla="*/ 196585 h 2500"/>
              <a:gd name="T60" fmla="*/ 225189 w 2344"/>
              <a:gd name="T61" fmla="*/ 815502 h 2500"/>
              <a:gd name="T62" fmla="*/ 197086 w 2344"/>
              <a:gd name="T63" fmla="*/ 843586 h 2500"/>
              <a:gd name="T64" fmla="*/ 168982 w 2344"/>
              <a:gd name="T65" fmla="*/ 815502 h 2500"/>
              <a:gd name="T66" fmla="*/ 168982 w 2344"/>
              <a:gd name="T67" fmla="*/ 309279 h 2500"/>
              <a:gd name="T68" fmla="*/ 225189 w 2344"/>
              <a:gd name="T69" fmla="*/ 281195 h 2500"/>
              <a:gd name="T70" fmla="*/ 112775 w 2344"/>
              <a:gd name="T71" fmla="*/ 590474 h 2500"/>
              <a:gd name="T72" fmla="*/ 56568 w 2344"/>
              <a:gd name="T73" fmla="*/ 309279 h 2500"/>
              <a:gd name="T74" fmla="*/ 84311 w 2344"/>
              <a:gd name="T75" fmla="*/ 281195 h 2500"/>
              <a:gd name="T76" fmla="*/ 112775 w 2344"/>
              <a:gd name="T77" fmla="*/ 309279 h 2500"/>
              <a:gd name="T78" fmla="*/ 225189 w 2344"/>
              <a:gd name="T79" fmla="*/ 0 h 2500"/>
              <a:gd name="T80" fmla="*/ 84311 w 2344"/>
              <a:gd name="T81" fmla="*/ 225028 h 2500"/>
              <a:gd name="T82" fmla="*/ 0 w 2344"/>
              <a:gd name="T83" fmla="*/ 309279 h 2500"/>
              <a:gd name="T84" fmla="*/ 112775 w 2344"/>
              <a:gd name="T85" fmla="*/ 646641 h 2500"/>
              <a:gd name="T86" fmla="*/ 112775 w 2344"/>
              <a:gd name="T87" fmla="*/ 815502 h 2500"/>
              <a:gd name="T88" fmla="*/ 759879 w 2344"/>
              <a:gd name="T89" fmla="*/ 899753 h 2500"/>
              <a:gd name="T90" fmla="*/ 844190 w 2344"/>
              <a:gd name="T91" fmla="*/ 815502 h 2500"/>
              <a:gd name="T92" fmla="*/ 225189 w 2344"/>
              <a:gd name="T93" fmla="*/ 0 h 25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344" h="2500">
                <a:moveTo>
                  <a:pt x="2031" y="1328"/>
                </a:moveTo>
                <a:lnTo>
                  <a:pt x="1250" y="1328"/>
                </a:lnTo>
                <a:lnTo>
                  <a:pt x="1250" y="1172"/>
                </a:lnTo>
                <a:lnTo>
                  <a:pt x="2031" y="1172"/>
                </a:lnTo>
                <a:lnTo>
                  <a:pt x="2031" y="1328"/>
                </a:lnTo>
                <a:close/>
                <a:moveTo>
                  <a:pt x="2031" y="1953"/>
                </a:moveTo>
                <a:lnTo>
                  <a:pt x="1250" y="1953"/>
                </a:lnTo>
                <a:lnTo>
                  <a:pt x="1250" y="1796"/>
                </a:lnTo>
                <a:lnTo>
                  <a:pt x="2031" y="1796"/>
                </a:lnTo>
                <a:lnTo>
                  <a:pt x="2031" y="1953"/>
                </a:lnTo>
                <a:close/>
                <a:moveTo>
                  <a:pt x="1016" y="1015"/>
                </a:moveTo>
                <a:lnTo>
                  <a:pt x="1016" y="1015"/>
                </a:lnTo>
                <a:cubicBezTo>
                  <a:pt x="972" y="1015"/>
                  <a:pt x="938" y="980"/>
                  <a:pt x="938" y="937"/>
                </a:cubicBezTo>
                <a:cubicBezTo>
                  <a:pt x="938" y="893"/>
                  <a:pt x="972" y="859"/>
                  <a:pt x="1016" y="859"/>
                </a:cubicBezTo>
                <a:cubicBezTo>
                  <a:pt x="1059" y="859"/>
                  <a:pt x="1094" y="893"/>
                  <a:pt x="1094" y="937"/>
                </a:cubicBezTo>
                <a:cubicBezTo>
                  <a:pt x="1094" y="980"/>
                  <a:pt x="1059" y="1015"/>
                  <a:pt x="1016" y="1015"/>
                </a:cubicBezTo>
                <a:close/>
                <a:moveTo>
                  <a:pt x="1016" y="1328"/>
                </a:moveTo>
                <a:lnTo>
                  <a:pt x="1016" y="1328"/>
                </a:lnTo>
                <a:cubicBezTo>
                  <a:pt x="972" y="1328"/>
                  <a:pt x="938" y="1293"/>
                  <a:pt x="938" y="1249"/>
                </a:cubicBezTo>
                <a:cubicBezTo>
                  <a:pt x="938" y="1206"/>
                  <a:pt x="972" y="1172"/>
                  <a:pt x="1016" y="1172"/>
                </a:cubicBezTo>
                <a:cubicBezTo>
                  <a:pt x="1059" y="1172"/>
                  <a:pt x="1094" y="1206"/>
                  <a:pt x="1094" y="1249"/>
                </a:cubicBezTo>
                <a:cubicBezTo>
                  <a:pt x="1094" y="1293"/>
                  <a:pt x="1059" y="1328"/>
                  <a:pt x="1016" y="1328"/>
                </a:cubicBezTo>
                <a:close/>
                <a:moveTo>
                  <a:pt x="1016" y="1640"/>
                </a:moveTo>
                <a:lnTo>
                  <a:pt x="1016" y="1640"/>
                </a:lnTo>
                <a:cubicBezTo>
                  <a:pt x="972" y="1640"/>
                  <a:pt x="938" y="1605"/>
                  <a:pt x="938" y="1562"/>
                </a:cubicBezTo>
                <a:cubicBezTo>
                  <a:pt x="938" y="1519"/>
                  <a:pt x="972" y="1484"/>
                  <a:pt x="1016" y="1484"/>
                </a:cubicBezTo>
                <a:cubicBezTo>
                  <a:pt x="1059" y="1484"/>
                  <a:pt x="1094" y="1519"/>
                  <a:pt x="1094" y="1562"/>
                </a:cubicBezTo>
                <a:cubicBezTo>
                  <a:pt x="1094" y="1605"/>
                  <a:pt x="1059" y="1640"/>
                  <a:pt x="1016" y="1640"/>
                </a:cubicBezTo>
                <a:close/>
                <a:moveTo>
                  <a:pt x="1016" y="1953"/>
                </a:moveTo>
                <a:lnTo>
                  <a:pt x="1016" y="1953"/>
                </a:lnTo>
                <a:cubicBezTo>
                  <a:pt x="972" y="1953"/>
                  <a:pt x="938" y="1917"/>
                  <a:pt x="938" y="1874"/>
                </a:cubicBezTo>
                <a:cubicBezTo>
                  <a:pt x="938" y="1831"/>
                  <a:pt x="972" y="1796"/>
                  <a:pt x="1016" y="1796"/>
                </a:cubicBezTo>
                <a:cubicBezTo>
                  <a:pt x="1059" y="1796"/>
                  <a:pt x="1094" y="1831"/>
                  <a:pt x="1094" y="1874"/>
                </a:cubicBezTo>
                <a:cubicBezTo>
                  <a:pt x="1094" y="1917"/>
                  <a:pt x="1059" y="1953"/>
                  <a:pt x="1016" y="1953"/>
                </a:cubicBezTo>
                <a:close/>
                <a:moveTo>
                  <a:pt x="1250" y="1484"/>
                </a:moveTo>
                <a:lnTo>
                  <a:pt x="1718" y="1484"/>
                </a:lnTo>
                <a:lnTo>
                  <a:pt x="1718" y="1640"/>
                </a:lnTo>
                <a:lnTo>
                  <a:pt x="1250" y="1640"/>
                </a:lnTo>
                <a:lnTo>
                  <a:pt x="1250" y="1484"/>
                </a:lnTo>
                <a:close/>
                <a:moveTo>
                  <a:pt x="1250" y="859"/>
                </a:moveTo>
                <a:lnTo>
                  <a:pt x="1952" y="859"/>
                </a:lnTo>
                <a:lnTo>
                  <a:pt x="1952" y="1015"/>
                </a:lnTo>
                <a:lnTo>
                  <a:pt x="1250" y="1015"/>
                </a:lnTo>
                <a:lnTo>
                  <a:pt x="1250" y="859"/>
                </a:lnTo>
                <a:close/>
                <a:moveTo>
                  <a:pt x="1250" y="390"/>
                </a:moveTo>
                <a:lnTo>
                  <a:pt x="1796" y="390"/>
                </a:lnTo>
                <a:lnTo>
                  <a:pt x="1796" y="546"/>
                </a:lnTo>
                <a:lnTo>
                  <a:pt x="1250" y="546"/>
                </a:lnTo>
                <a:lnTo>
                  <a:pt x="1250" y="390"/>
                </a:lnTo>
                <a:close/>
                <a:moveTo>
                  <a:pt x="625" y="2265"/>
                </a:moveTo>
                <a:lnTo>
                  <a:pt x="625" y="2265"/>
                </a:lnTo>
                <a:cubicBezTo>
                  <a:pt x="625" y="2308"/>
                  <a:pt x="590" y="2343"/>
                  <a:pt x="547" y="2343"/>
                </a:cubicBezTo>
                <a:cubicBezTo>
                  <a:pt x="504" y="2343"/>
                  <a:pt x="469" y="2308"/>
                  <a:pt x="469" y="2265"/>
                </a:cubicBezTo>
                <a:lnTo>
                  <a:pt x="469" y="859"/>
                </a:lnTo>
                <a:cubicBezTo>
                  <a:pt x="469" y="831"/>
                  <a:pt x="463" y="806"/>
                  <a:pt x="454" y="781"/>
                </a:cubicBezTo>
                <a:lnTo>
                  <a:pt x="625" y="781"/>
                </a:lnTo>
                <a:lnTo>
                  <a:pt x="625" y="2265"/>
                </a:lnTo>
                <a:close/>
                <a:moveTo>
                  <a:pt x="313" y="1640"/>
                </a:moveTo>
                <a:lnTo>
                  <a:pt x="157" y="1640"/>
                </a:lnTo>
                <a:lnTo>
                  <a:pt x="157" y="859"/>
                </a:lnTo>
                <a:cubicBezTo>
                  <a:pt x="157" y="816"/>
                  <a:pt x="191" y="781"/>
                  <a:pt x="234" y="781"/>
                </a:cubicBezTo>
                <a:cubicBezTo>
                  <a:pt x="277" y="781"/>
                  <a:pt x="313" y="816"/>
                  <a:pt x="313" y="859"/>
                </a:cubicBezTo>
                <a:lnTo>
                  <a:pt x="313" y="1640"/>
                </a:lnTo>
                <a:close/>
                <a:moveTo>
                  <a:pt x="625" y="0"/>
                </a:moveTo>
                <a:lnTo>
                  <a:pt x="625" y="625"/>
                </a:lnTo>
                <a:lnTo>
                  <a:pt x="234" y="625"/>
                </a:lnTo>
                <a:cubicBezTo>
                  <a:pt x="105" y="625"/>
                  <a:pt x="0" y="730"/>
                  <a:pt x="0" y="859"/>
                </a:cubicBezTo>
                <a:lnTo>
                  <a:pt x="0" y="1796"/>
                </a:lnTo>
                <a:lnTo>
                  <a:pt x="313" y="1796"/>
                </a:lnTo>
                <a:lnTo>
                  <a:pt x="313" y="2265"/>
                </a:lnTo>
                <a:cubicBezTo>
                  <a:pt x="313" y="2394"/>
                  <a:pt x="418" y="2499"/>
                  <a:pt x="547" y="2499"/>
                </a:cubicBezTo>
                <a:lnTo>
                  <a:pt x="2109" y="2499"/>
                </a:lnTo>
                <a:cubicBezTo>
                  <a:pt x="2238" y="2499"/>
                  <a:pt x="2343" y="2394"/>
                  <a:pt x="2343" y="2265"/>
                </a:cubicBezTo>
                <a:lnTo>
                  <a:pt x="2343" y="0"/>
                </a:lnTo>
                <a:lnTo>
                  <a:pt x="625" y="0"/>
                </a:lnTo>
                <a:close/>
              </a:path>
            </a:pathLst>
          </a:custGeom>
          <a:solidFill>
            <a:sysClr val="window" lastClr="FFFFFF"/>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Lato Light" panose="020F0502020204030203" pitchFamily="34" charset="0"/>
            </a:endParaRPr>
          </a:p>
        </p:txBody>
      </p:sp>
      <p:sp>
        <p:nvSpPr>
          <p:cNvPr id="12" name="Freeform 89">
            <a:extLst>
              <a:ext uri="{FF2B5EF4-FFF2-40B4-BE49-F238E27FC236}">
                <a16:creationId xmlns:a16="http://schemas.microsoft.com/office/drawing/2014/main" id="{CB7D020F-72E2-35DE-1647-797A273AFB7E}"/>
              </a:ext>
            </a:extLst>
          </p:cNvPr>
          <p:cNvSpPr>
            <a:spLocks noChangeArrowheads="1"/>
          </p:cNvSpPr>
          <p:nvPr/>
        </p:nvSpPr>
        <p:spPr bwMode="auto">
          <a:xfrm>
            <a:off x="7400634" y="4798958"/>
            <a:ext cx="417180" cy="312151"/>
          </a:xfrm>
          <a:custGeom>
            <a:avLst/>
            <a:gdLst>
              <a:gd name="T0" fmla="*/ 573956 w 901340"/>
              <a:gd name="T1" fmla="*/ 561975 h 674329"/>
              <a:gd name="T2" fmla="*/ 901340 w 901340"/>
              <a:gd name="T3" fmla="*/ 561975 h 674329"/>
              <a:gd name="T4" fmla="*/ 901340 w 901340"/>
              <a:gd name="T5" fmla="*/ 674329 h 674329"/>
              <a:gd name="T6" fmla="*/ 468313 w 901340"/>
              <a:gd name="T7" fmla="*/ 674329 h 674329"/>
              <a:gd name="T8" fmla="*/ 573956 w 901340"/>
              <a:gd name="T9" fmla="*/ 561975 h 674329"/>
              <a:gd name="T10" fmla="*/ 616811 w 901340"/>
              <a:gd name="T11" fmla="*/ 420688 h 674329"/>
              <a:gd name="T12" fmla="*/ 842604 w 901340"/>
              <a:gd name="T13" fmla="*/ 420688 h 674329"/>
              <a:gd name="T14" fmla="*/ 842604 w 901340"/>
              <a:gd name="T15" fmla="*/ 533040 h 674329"/>
              <a:gd name="T16" fmla="*/ 587375 w 901340"/>
              <a:gd name="T17" fmla="*/ 533040 h 674329"/>
              <a:gd name="T18" fmla="*/ 616811 w 901340"/>
              <a:gd name="T19" fmla="*/ 420688 h 674329"/>
              <a:gd name="T20" fmla="*/ 600075 w 901340"/>
              <a:gd name="T21" fmla="*/ 280988 h 674329"/>
              <a:gd name="T22" fmla="*/ 901339 w 901340"/>
              <a:gd name="T23" fmla="*/ 280988 h 674329"/>
              <a:gd name="T24" fmla="*/ 901339 w 901340"/>
              <a:gd name="T25" fmla="*/ 393341 h 674329"/>
              <a:gd name="T26" fmla="*/ 619919 w 901340"/>
              <a:gd name="T27" fmla="*/ 393341 h 674329"/>
              <a:gd name="T28" fmla="*/ 600075 w 901340"/>
              <a:gd name="T29" fmla="*/ 280988 h 674329"/>
              <a:gd name="T30" fmla="*/ 196799 w 901340"/>
              <a:gd name="T31" fmla="*/ 280982 h 674329"/>
              <a:gd name="T32" fmla="*/ 196799 w 901340"/>
              <a:gd name="T33" fmla="*/ 337072 h 674329"/>
              <a:gd name="T34" fmla="*/ 252925 w 901340"/>
              <a:gd name="T35" fmla="*/ 337072 h 674329"/>
              <a:gd name="T36" fmla="*/ 252925 w 901340"/>
              <a:gd name="T37" fmla="*/ 449611 h 674329"/>
              <a:gd name="T38" fmla="*/ 196799 w 901340"/>
              <a:gd name="T39" fmla="*/ 449611 h 674329"/>
              <a:gd name="T40" fmla="*/ 196799 w 901340"/>
              <a:gd name="T41" fmla="*/ 505700 h 674329"/>
              <a:gd name="T42" fmla="*/ 365176 w 901340"/>
              <a:gd name="T43" fmla="*/ 505700 h 674329"/>
              <a:gd name="T44" fmla="*/ 365176 w 901340"/>
              <a:gd name="T45" fmla="*/ 449611 h 674329"/>
              <a:gd name="T46" fmla="*/ 309051 w 901340"/>
              <a:gd name="T47" fmla="*/ 449611 h 674329"/>
              <a:gd name="T48" fmla="*/ 309051 w 901340"/>
              <a:gd name="T49" fmla="*/ 280982 h 674329"/>
              <a:gd name="T50" fmla="*/ 503238 w 901340"/>
              <a:gd name="T51" fmla="*/ 139700 h 674329"/>
              <a:gd name="T52" fmla="*/ 787040 w 901340"/>
              <a:gd name="T53" fmla="*/ 139700 h 674329"/>
              <a:gd name="T54" fmla="*/ 787040 w 901340"/>
              <a:gd name="T55" fmla="*/ 252053 h 674329"/>
              <a:gd name="T56" fmla="*/ 587154 w 901340"/>
              <a:gd name="T57" fmla="*/ 252053 h 674329"/>
              <a:gd name="T58" fmla="*/ 503238 w 901340"/>
              <a:gd name="T59" fmla="*/ 139700 h 674329"/>
              <a:gd name="T60" fmla="*/ 280988 w 901340"/>
              <a:gd name="T61" fmla="*/ 112713 h 674329"/>
              <a:gd name="T62" fmla="*/ 561615 w 901340"/>
              <a:gd name="T63" fmla="*/ 393521 h 674329"/>
              <a:gd name="T64" fmla="*/ 280988 w 901340"/>
              <a:gd name="T65" fmla="*/ 674329 h 674329"/>
              <a:gd name="T66" fmla="*/ 0 w 901340"/>
              <a:gd name="T67" fmla="*/ 393521 h 674329"/>
              <a:gd name="T68" fmla="*/ 280988 w 901340"/>
              <a:gd name="T69" fmla="*/ 112713 h 674329"/>
              <a:gd name="T70" fmla="*/ 282575 w 901340"/>
              <a:gd name="T71" fmla="*/ 0 h 674329"/>
              <a:gd name="T72" fmla="*/ 844190 w 901340"/>
              <a:gd name="T73" fmla="*/ 0 h 674329"/>
              <a:gd name="T74" fmla="*/ 844190 w 901340"/>
              <a:gd name="T75" fmla="*/ 112353 h 674329"/>
              <a:gd name="T76" fmla="*/ 468221 w 901340"/>
              <a:gd name="T77" fmla="*/ 112353 h 674329"/>
              <a:gd name="T78" fmla="*/ 282575 w 901340"/>
              <a:gd name="T79" fmla="*/ 55816 h 6743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01340" h="674329">
                <a:moveTo>
                  <a:pt x="573956" y="561975"/>
                </a:moveTo>
                <a:lnTo>
                  <a:pt x="901340" y="561975"/>
                </a:lnTo>
                <a:lnTo>
                  <a:pt x="901340" y="674329"/>
                </a:lnTo>
                <a:lnTo>
                  <a:pt x="468313" y="674329"/>
                </a:lnTo>
                <a:cubicBezTo>
                  <a:pt x="511940" y="645613"/>
                  <a:pt x="547996" y="607204"/>
                  <a:pt x="573956" y="561975"/>
                </a:cubicBezTo>
                <a:close/>
                <a:moveTo>
                  <a:pt x="616811" y="420688"/>
                </a:moveTo>
                <a:lnTo>
                  <a:pt x="842604" y="420688"/>
                </a:lnTo>
                <a:lnTo>
                  <a:pt x="842604" y="533040"/>
                </a:lnTo>
                <a:lnTo>
                  <a:pt x="587375" y="533040"/>
                </a:lnTo>
                <a:cubicBezTo>
                  <a:pt x="603529" y="498470"/>
                  <a:pt x="613580" y="460660"/>
                  <a:pt x="616811" y="420688"/>
                </a:cubicBezTo>
                <a:close/>
                <a:moveTo>
                  <a:pt x="600075" y="280988"/>
                </a:moveTo>
                <a:lnTo>
                  <a:pt x="901339" y="280988"/>
                </a:lnTo>
                <a:lnTo>
                  <a:pt x="901339" y="393341"/>
                </a:lnTo>
                <a:lnTo>
                  <a:pt x="619919" y="393341"/>
                </a:lnTo>
                <a:cubicBezTo>
                  <a:pt x="619919" y="353856"/>
                  <a:pt x="612703" y="316166"/>
                  <a:pt x="600075" y="280988"/>
                </a:cubicBezTo>
                <a:close/>
                <a:moveTo>
                  <a:pt x="196799" y="280982"/>
                </a:moveTo>
                <a:lnTo>
                  <a:pt x="196799" y="337072"/>
                </a:lnTo>
                <a:lnTo>
                  <a:pt x="252925" y="337072"/>
                </a:lnTo>
                <a:lnTo>
                  <a:pt x="252925" y="449611"/>
                </a:lnTo>
                <a:lnTo>
                  <a:pt x="196799" y="449611"/>
                </a:lnTo>
                <a:lnTo>
                  <a:pt x="196799" y="505700"/>
                </a:lnTo>
                <a:lnTo>
                  <a:pt x="365176" y="505700"/>
                </a:lnTo>
                <a:lnTo>
                  <a:pt x="365176" y="449611"/>
                </a:lnTo>
                <a:lnTo>
                  <a:pt x="309051" y="449611"/>
                </a:lnTo>
                <a:lnTo>
                  <a:pt x="309051" y="280982"/>
                </a:lnTo>
                <a:lnTo>
                  <a:pt x="196799" y="280982"/>
                </a:lnTo>
                <a:close/>
                <a:moveTo>
                  <a:pt x="503238" y="139700"/>
                </a:moveTo>
                <a:lnTo>
                  <a:pt x="787040" y="139700"/>
                </a:lnTo>
                <a:lnTo>
                  <a:pt x="787040" y="252053"/>
                </a:lnTo>
                <a:lnTo>
                  <a:pt x="587154" y="252053"/>
                </a:lnTo>
                <a:cubicBezTo>
                  <a:pt x="567346" y="208840"/>
                  <a:pt x="538894" y="170669"/>
                  <a:pt x="503238" y="139700"/>
                </a:cubicBezTo>
                <a:close/>
                <a:moveTo>
                  <a:pt x="280988" y="112713"/>
                </a:moveTo>
                <a:cubicBezTo>
                  <a:pt x="436053" y="112713"/>
                  <a:pt x="561615" y="238555"/>
                  <a:pt x="561615" y="393521"/>
                </a:cubicBezTo>
                <a:cubicBezTo>
                  <a:pt x="561615" y="548487"/>
                  <a:pt x="436053" y="674329"/>
                  <a:pt x="280988" y="674329"/>
                </a:cubicBezTo>
                <a:cubicBezTo>
                  <a:pt x="125923" y="674329"/>
                  <a:pt x="0" y="548487"/>
                  <a:pt x="0" y="393521"/>
                </a:cubicBezTo>
                <a:cubicBezTo>
                  <a:pt x="0" y="238555"/>
                  <a:pt x="125923" y="112713"/>
                  <a:pt x="280988" y="112713"/>
                </a:cubicBezTo>
                <a:close/>
                <a:moveTo>
                  <a:pt x="282575" y="0"/>
                </a:moveTo>
                <a:lnTo>
                  <a:pt x="844190" y="0"/>
                </a:lnTo>
                <a:lnTo>
                  <a:pt x="844190" y="112353"/>
                </a:lnTo>
                <a:lnTo>
                  <a:pt x="468221" y="112353"/>
                </a:lnTo>
                <a:cubicBezTo>
                  <a:pt x="415694" y="76702"/>
                  <a:pt x="351293" y="55816"/>
                  <a:pt x="282575" y="55816"/>
                </a:cubicBezTo>
                <a:lnTo>
                  <a:pt x="282575" y="0"/>
                </a:lnTo>
                <a:close/>
              </a:path>
            </a:pathLst>
          </a:custGeom>
          <a:solidFill>
            <a:sysClr val="window" lastClr="FFFFFF"/>
          </a:solidFill>
          <a:ln>
            <a:noFill/>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Lato Light" panose="020F0502020204030203" pitchFamily="34" charset="0"/>
            </a:endParaRPr>
          </a:p>
        </p:txBody>
      </p:sp>
      <p:sp>
        <p:nvSpPr>
          <p:cNvPr id="13" name="Freeform 85">
            <a:extLst>
              <a:ext uri="{FF2B5EF4-FFF2-40B4-BE49-F238E27FC236}">
                <a16:creationId xmlns:a16="http://schemas.microsoft.com/office/drawing/2014/main" id="{72342881-25DD-1473-1150-401307550A6F}"/>
              </a:ext>
            </a:extLst>
          </p:cNvPr>
          <p:cNvSpPr>
            <a:spLocks noChangeArrowheads="1"/>
          </p:cNvSpPr>
          <p:nvPr/>
        </p:nvSpPr>
        <p:spPr bwMode="auto">
          <a:xfrm>
            <a:off x="7401369" y="3209894"/>
            <a:ext cx="416445" cy="416446"/>
          </a:xfrm>
          <a:custGeom>
            <a:avLst/>
            <a:gdLst>
              <a:gd name="T0" fmla="*/ 422275 w 899752"/>
              <a:gd name="T1" fmla="*/ 280988 h 899754"/>
              <a:gd name="T2" fmla="*/ 534627 w 899752"/>
              <a:gd name="T3" fmla="*/ 365919 h 899754"/>
              <a:gd name="T4" fmla="*/ 422275 w 899752"/>
              <a:gd name="T5" fmla="*/ 450489 h 899754"/>
              <a:gd name="T6" fmla="*/ 57150 w 899752"/>
              <a:gd name="T7" fmla="*/ 225425 h 899754"/>
              <a:gd name="T8" fmla="*/ 113290 w 899752"/>
              <a:gd name="T9" fmla="*/ 225425 h 899754"/>
              <a:gd name="T10" fmla="*/ 113290 w 899752"/>
              <a:gd name="T11" fmla="*/ 562409 h 899754"/>
              <a:gd name="T12" fmla="*/ 422420 w 899752"/>
              <a:gd name="T13" fmla="*/ 562409 h 899754"/>
              <a:gd name="T14" fmla="*/ 478560 w 899752"/>
              <a:gd name="T15" fmla="*/ 562409 h 899754"/>
              <a:gd name="T16" fmla="*/ 787690 w 899752"/>
              <a:gd name="T17" fmla="*/ 562409 h 899754"/>
              <a:gd name="T18" fmla="*/ 787690 w 899752"/>
              <a:gd name="T19" fmla="*/ 225425 h 899754"/>
              <a:gd name="T20" fmla="*/ 844190 w 899752"/>
              <a:gd name="T21" fmla="*/ 225425 h 899754"/>
              <a:gd name="T22" fmla="*/ 844190 w 899752"/>
              <a:gd name="T23" fmla="*/ 618873 h 899754"/>
              <a:gd name="T24" fmla="*/ 478560 w 899752"/>
              <a:gd name="T25" fmla="*/ 618873 h 899754"/>
              <a:gd name="T26" fmla="*/ 478560 w 899752"/>
              <a:gd name="T27" fmla="*/ 803729 h 899754"/>
              <a:gd name="T28" fmla="*/ 490436 w 899752"/>
              <a:gd name="T29" fmla="*/ 815597 h 899754"/>
              <a:gd name="T30" fmla="*/ 518146 w 899752"/>
              <a:gd name="T31" fmla="*/ 843649 h 899754"/>
              <a:gd name="T32" fmla="*/ 590840 w 899752"/>
              <a:gd name="T33" fmla="*/ 843649 h 899754"/>
              <a:gd name="T34" fmla="*/ 590840 w 899752"/>
              <a:gd name="T35" fmla="*/ 899754 h 899754"/>
              <a:gd name="T36" fmla="*/ 495114 w 899752"/>
              <a:gd name="T37" fmla="*/ 899754 h 899754"/>
              <a:gd name="T38" fmla="*/ 450490 w 899752"/>
              <a:gd name="T39" fmla="*/ 855158 h 899754"/>
              <a:gd name="T40" fmla="*/ 405866 w 899752"/>
              <a:gd name="T41" fmla="*/ 899754 h 899754"/>
              <a:gd name="T42" fmla="*/ 309780 w 899752"/>
              <a:gd name="T43" fmla="*/ 899754 h 899754"/>
              <a:gd name="T44" fmla="*/ 309780 w 899752"/>
              <a:gd name="T45" fmla="*/ 843649 h 899754"/>
              <a:gd name="T46" fmla="*/ 382475 w 899752"/>
              <a:gd name="T47" fmla="*/ 843649 h 899754"/>
              <a:gd name="T48" fmla="*/ 410904 w 899752"/>
              <a:gd name="T49" fmla="*/ 815597 h 899754"/>
              <a:gd name="T50" fmla="*/ 422420 w 899752"/>
              <a:gd name="T51" fmla="*/ 803729 h 899754"/>
              <a:gd name="T52" fmla="*/ 422420 w 899752"/>
              <a:gd name="T53" fmla="*/ 618873 h 899754"/>
              <a:gd name="T54" fmla="*/ 57150 w 899752"/>
              <a:gd name="T55" fmla="*/ 618873 h 899754"/>
              <a:gd name="T56" fmla="*/ 421804 w 899752"/>
              <a:gd name="T57" fmla="*/ 0 h 899754"/>
              <a:gd name="T58" fmla="*/ 477949 w 899752"/>
              <a:gd name="T59" fmla="*/ 0 h 899754"/>
              <a:gd name="T60" fmla="*/ 477949 w 899752"/>
              <a:gd name="T61" fmla="*/ 56380 h 899754"/>
              <a:gd name="T62" fmla="*/ 899752 w 899752"/>
              <a:gd name="T63" fmla="*/ 56380 h 899754"/>
              <a:gd name="T64" fmla="*/ 899752 w 899752"/>
              <a:gd name="T65" fmla="*/ 169501 h 899754"/>
              <a:gd name="T66" fmla="*/ 0 w 899752"/>
              <a:gd name="T67" fmla="*/ 169501 h 899754"/>
              <a:gd name="T68" fmla="*/ 0 w 899752"/>
              <a:gd name="T69" fmla="*/ 56380 h 899754"/>
              <a:gd name="T70" fmla="*/ 421804 w 899752"/>
              <a:gd name="T71" fmla="*/ 56380 h 8997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9752" h="899754">
                <a:moveTo>
                  <a:pt x="422275" y="280988"/>
                </a:moveTo>
                <a:lnTo>
                  <a:pt x="534627" y="365919"/>
                </a:lnTo>
                <a:lnTo>
                  <a:pt x="422275" y="450489"/>
                </a:lnTo>
                <a:lnTo>
                  <a:pt x="422275" y="280988"/>
                </a:lnTo>
                <a:close/>
                <a:moveTo>
                  <a:pt x="57150" y="225425"/>
                </a:moveTo>
                <a:lnTo>
                  <a:pt x="113290" y="225425"/>
                </a:lnTo>
                <a:lnTo>
                  <a:pt x="113290" y="562409"/>
                </a:lnTo>
                <a:lnTo>
                  <a:pt x="422420" y="562409"/>
                </a:lnTo>
                <a:lnTo>
                  <a:pt x="478560" y="562409"/>
                </a:lnTo>
                <a:lnTo>
                  <a:pt x="787690" y="562409"/>
                </a:lnTo>
                <a:lnTo>
                  <a:pt x="787690" y="225425"/>
                </a:lnTo>
                <a:lnTo>
                  <a:pt x="844190" y="225425"/>
                </a:lnTo>
                <a:lnTo>
                  <a:pt x="844190" y="618873"/>
                </a:lnTo>
                <a:lnTo>
                  <a:pt x="478560" y="618873"/>
                </a:lnTo>
                <a:lnTo>
                  <a:pt x="478560" y="803729"/>
                </a:lnTo>
                <a:lnTo>
                  <a:pt x="490436" y="815597"/>
                </a:lnTo>
                <a:lnTo>
                  <a:pt x="518146" y="843649"/>
                </a:lnTo>
                <a:lnTo>
                  <a:pt x="590840" y="843649"/>
                </a:lnTo>
                <a:lnTo>
                  <a:pt x="590840" y="899754"/>
                </a:lnTo>
                <a:lnTo>
                  <a:pt x="495114" y="899754"/>
                </a:lnTo>
                <a:lnTo>
                  <a:pt x="450490" y="855158"/>
                </a:lnTo>
                <a:lnTo>
                  <a:pt x="405866" y="899754"/>
                </a:lnTo>
                <a:lnTo>
                  <a:pt x="309780" y="899754"/>
                </a:lnTo>
                <a:lnTo>
                  <a:pt x="309780" y="843649"/>
                </a:lnTo>
                <a:lnTo>
                  <a:pt x="382475" y="843649"/>
                </a:lnTo>
                <a:lnTo>
                  <a:pt x="410904" y="815597"/>
                </a:lnTo>
                <a:lnTo>
                  <a:pt x="422420" y="803729"/>
                </a:lnTo>
                <a:lnTo>
                  <a:pt x="422420" y="618873"/>
                </a:lnTo>
                <a:lnTo>
                  <a:pt x="57150" y="618873"/>
                </a:lnTo>
                <a:lnTo>
                  <a:pt x="57150" y="225425"/>
                </a:lnTo>
                <a:close/>
                <a:moveTo>
                  <a:pt x="421804" y="0"/>
                </a:moveTo>
                <a:lnTo>
                  <a:pt x="477949" y="0"/>
                </a:lnTo>
                <a:lnTo>
                  <a:pt x="477949" y="56380"/>
                </a:lnTo>
                <a:lnTo>
                  <a:pt x="899752" y="56380"/>
                </a:lnTo>
                <a:lnTo>
                  <a:pt x="899752" y="169501"/>
                </a:lnTo>
                <a:lnTo>
                  <a:pt x="0" y="169501"/>
                </a:lnTo>
                <a:lnTo>
                  <a:pt x="0" y="56380"/>
                </a:lnTo>
                <a:lnTo>
                  <a:pt x="421804" y="56380"/>
                </a:lnTo>
                <a:lnTo>
                  <a:pt x="421804" y="0"/>
                </a:lnTo>
                <a:close/>
              </a:path>
            </a:pathLst>
          </a:custGeom>
          <a:solidFill>
            <a:sysClr val="window" lastClr="FFFFFF"/>
          </a:solidFill>
          <a:ln>
            <a:noFill/>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Lato Light" panose="020F0502020204030203" pitchFamily="34" charset="0"/>
            </a:endParaRPr>
          </a:p>
        </p:txBody>
      </p:sp>
      <p:graphicFrame>
        <p:nvGraphicFramePr>
          <p:cNvPr id="14" name="Gráfico 13">
            <a:extLst>
              <a:ext uri="{FF2B5EF4-FFF2-40B4-BE49-F238E27FC236}">
                <a16:creationId xmlns:a16="http://schemas.microsoft.com/office/drawing/2014/main" id="{0DB665D6-2A63-1DC0-4DE3-82CE8541E49A}"/>
              </a:ext>
            </a:extLst>
          </p:cNvPr>
          <p:cNvGraphicFramePr/>
          <p:nvPr/>
        </p:nvGraphicFramePr>
        <p:xfrm>
          <a:off x="38388" y="1637204"/>
          <a:ext cx="5007484" cy="4061673"/>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ángulo 14">
            <a:extLst>
              <a:ext uri="{FF2B5EF4-FFF2-40B4-BE49-F238E27FC236}">
                <a16:creationId xmlns:a16="http://schemas.microsoft.com/office/drawing/2014/main" id="{24AF25F6-10FA-2BE5-F782-10795EC3D19F}"/>
              </a:ext>
            </a:extLst>
          </p:cNvPr>
          <p:cNvSpPr/>
          <p:nvPr/>
        </p:nvSpPr>
        <p:spPr>
          <a:xfrm>
            <a:off x="59840" y="5976410"/>
            <a:ext cx="4986032" cy="729430"/>
          </a:xfrm>
          <a:prstGeom prst="rect">
            <a:avLst/>
          </a:prstGeom>
        </p:spPr>
        <p:txBody>
          <a:bodyPr wrap="square">
            <a:spAutoFit/>
          </a:bodyPr>
          <a:lstStyle/>
          <a:p>
            <a:pPr algn="ctr">
              <a:lnSpc>
                <a:spcPct val="115000"/>
              </a:lnSpc>
              <a:spcBef>
                <a:spcPts val="600"/>
              </a:spcBef>
              <a:spcAft>
                <a:spcPts val="600"/>
              </a:spcAft>
              <a:defRPr/>
            </a:pPr>
            <a:r>
              <a:rPr lang="es-ES" b="1" dirty="0">
                <a:solidFill>
                  <a:prstClr val="black"/>
                </a:solidFill>
                <a:latin typeface="Arial" panose="020B0604020202020204" pitchFamily="34" charset="0"/>
                <a:ea typeface="Times New Roman" panose="02020603050405020304" pitchFamily="18" charset="0"/>
                <a:cs typeface="Arial" panose="020B0604020202020204" pitchFamily="34" charset="0"/>
              </a:rPr>
              <a:t>Fuente:</a:t>
            </a:r>
            <a:r>
              <a:rPr lang="es-ES" dirty="0">
                <a:solidFill>
                  <a:prstClr val="black"/>
                </a:solidFill>
                <a:latin typeface="Arial" panose="020B0604020202020204" pitchFamily="34" charset="0"/>
                <a:ea typeface="Times New Roman" panose="02020603050405020304" pitchFamily="18" charset="0"/>
                <a:cs typeface="Arial" panose="020B0604020202020204" pitchFamily="34" charset="0"/>
              </a:rPr>
              <a:t> Reporte lineamientos específicos SICOF ante la SNS 2023.</a:t>
            </a:r>
            <a:endPar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16" name="TextBox 66">
            <a:extLst>
              <a:ext uri="{FF2B5EF4-FFF2-40B4-BE49-F238E27FC236}">
                <a16:creationId xmlns:a16="http://schemas.microsoft.com/office/drawing/2014/main" id="{AAEF798B-2656-A412-9446-6C0CC8F0C42B}"/>
              </a:ext>
            </a:extLst>
          </p:cNvPr>
          <p:cNvSpPr txBox="1"/>
          <p:nvPr/>
        </p:nvSpPr>
        <p:spPr>
          <a:xfrm>
            <a:off x="8225445" y="1825733"/>
            <a:ext cx="3786446" cy="4247317"/>
          </a:xfrm>
          <a:prstGeom prst="rect">
            <a:avLst/>
          </a:prstGeom>
          <a:noFill/>
        </p:spPr>
        <p:txBody>
          <a:bodyPr wrap="square" rtlCol="0" anchor="t">
            <a:spAutoFit/>
          </a:bodyPr>
          <a:lstStyle/>
          <a:p>
            <a:pPr marL="171450" indent="-171450" algn="just">
              <a:lnSpc>
                <a:spcPts val="1750"/>
              </a:lnSpc>
              <a:buFont typeface="Arial" panose="020B0604020202020204" pitchFamily="34" charset="0"/>
              <a:buChar char="•"/>
              <a:defRPr/>
            </a:pPr>
            <a:r>
              <a:rPr lang="es-MX" sz="1200" dirty="0">
                <a:solidFill>
                  <a:srgbClr val="373545"/>
                </a:solidFill>
                <a:latin typeface="Arial" panose="020B0604020202020204" pitchFamily="34" charset="0"/>
                <a:ea typeface="Lato Light" panose="020F0502020204030203" pitchFamily="34" charset="0"/>
                <a:cs typeface="Arial" panose="020B0604020202020204" pitchFamily="34" charset="0"/>
              </a:rPr>
              <a:t>Se creó la política en materia COFS, el manual metodológico, la matriz de riesgo para el subsistema. </a:t>
            </a:r>
          </a:p>
          <a:p>
            <a:pPr marL="171450" indent="-171450" algn="just">
              <a:lnSpc>
                <a:spcPts val="1750"/>
              </a:lnSpc>
              <a:buFont typeface="Arial" panose="020B0604020202020204" pitchFamily="34" charset="0"/>
              <a:buChar char="•"/>
              <a:defRPr/>
            </a:pPr>
            <a:r>
              <a:rPr lang="es-MX" sz="1200" dirty="0">
                <a:solidFill>
                  <a:srgbClr val="373545"/>
                </a:solidFill>
                <a:latin typeface="Arial" panose="020B0604020202020204" pitchFamily="34" charset="0"/>
                <a:ea typeface="Lato Light" panose="020F0502020204030203" pitchFamily="34" charset="0"/>
                <a:cs typeface="Arial" panose="020B0604020202020204" pitchFamily="34" charset="0"/>
              </a:rPr>
              <a:t>Procedimientos de conocimiento de contraparte, reporte para el canal de denuncias, el procedimiento de investigaciones, reporte de informe a las autoridades, sanciones, seguimiento de conflicto de interés y recusaciones entre otros </a:t>
            </a:r>
          </a:p>
          <a:p>
            <a:pPr marL="171450" indent="-171450" algn="just">
              <a:lnSpc>
                <a:spcPts val="1750"/>
              </a:lnSpc>
              <a:buFont typeface="Arial" panose="020B0604020202020204" pitchFamily="34" charset="0"/>
              <a:buChar char="•"/>
              <a:defRPr/>
            </a:pPr>
            <a:r>
              <a:rPr lang="es-MX" sz="1200" dirty="0">
                <a:solidFill>
                  <a:srgbClr val="373545"/>
                </a:solidFill>
                <a:latin typeface="Arial" panose="020B0604020202020204" pitchFamily="34" charset="0"/>
                <a:ea typeface="Lato Light" panose="020F0502020204030203" pitchFamily="34" charset="0"/>
                <a:cs typeface="Arial" panose="020B0604020202020204" pitchFamily="34" charset="0"/>
              </a:rPr>
              <a:t>Se vincularon las actividades de riesgo en el componente del plan anticorrupción y servicio al ciudadano </a:t>
            </a:r>
          </a:p>
          <a:p>
            <a:pPr marL="171450" indent="-171450" algn="just">
              <a:lnSpc>
                <a:spcPts val="1750"/>
              </a:lnSpc>
              <a:buFont typeface="Arial" panose="020B0604020202020204" pitchFamily="34" charset="0"/>
              <a:buChar char="•"/>
              <a:defRPr/>
            </a:pPr>
            <a:r>
              <a:rPr lang="es-MX" sz="1200" dirty="0">
                <a:solidFill>
                  <a:srgbClr val="373545"/>
                </a:solidFill>
                <a:latin typeface="Arial" panose="020B0604020202020204" pitchFamily="34" charset="0"/>
                <a:ea typeface="Lato Light" panose="020F0502020204030203" pitchFamily="34" charset="0"/>
                <a:cs typeface="Arial" panose="020B0604020202020204" pitchFamily="34" charset="0"/>
              </a:rPr>
              <a:t>Se implementan los lineamientos asociados al Índice de transparencia y acceso a la información </a:t>
            </a:r>
          </a:p>
          <a:p>
            <a:pPr marL="171450" indent="-171450" algn="just">
              <a:lnSpc>
                <a:spcPts val="1750"/>
              </a:lnSpc>
              <a:buFont typeface="Arial" panose="020B0604020202020204" pitchFamily="34" charset="0"/>
              <a:buChar char="•"/>
              <a:defRPr/>
            </a:pPr>
            <a:r>
              <a:rPr lang="es-MX" sz="1200" dirty="0">
                <a:solidFill>
                  <a:srgbClr val="373545"/>
                </a:solidFill>
                <a:latin typeface="Arial" panose="020B0604020202020204" pitchFamily="34" charset="0"/>
                <a:ea typeface="Lato Light" panose="020F0502020204030203" pitchFamily="34" charset="0"/>
                <a:cs typeface="Arial" panose="020B0604020202020204" pitchFamily="34" charset="0"/>
              </a:rPr>
              <a:t>Realizo la primera capacitación anual general </a:t>
            </a:r>
          </a:p>
          <a:p>
            <a:pPr marL="171450" indent="-171450" algn="just">
              <a:lnSpc>
                <a:spcPts val="1750"/>
              </a:lnSpc>
              <a:buFont typeface="Arial" panose="020B0604020202020204" pitchFamily="34" charset="0"/>
              <a:buChar char="•"/>
              <a:defRPr/>
            </a:pPr>
            <a:r>
              <a:rPr lang="es-MX" sz="1200" dirty="0">
                <a:solidFill>
                  <a:srgbClr val="373545"/>
                </a:solidFill>
                <a:latin typeface="Arial" panose="020B0604020202020204" pitchFamily="34" charset="0"/>
                <a:ea typeface="Lato Light" panose="020F0502020204030203" pitchFamily="34" charset="0"/>
                <a:cs typeface="Arial" panose="020B0604020202020204" pitchFamily="34" charset="0"/>
              </a:rPr>
              <a:t>Reporte especifico ante la SNS </a:t>
            </a:r>
          </a:p>
          <a:p>
            <a:pPr marL="171450" indent="-171450" algn="just">
              <a:lnSpc>
                <a:spcPts val="1750"/>
              </a:lnSpc>
              <a:buFont typeface="Arial" panose="020B0604020202020204" pitchFamily="34" charset="0"/>
              <a:buChar char="•"/>
              <a:defRPr/>
            </a:pPr>
            <a:r>
              <a:rPr lang="es-MX" sz="1200" dirty="0">
                <a:solidFill>
                  <a:srgbClr val="373545"/>
                </a:solidFill>
                <a:latin typeface="Arial" panose="020B0604020202020204" pitchFamily="34" charset="0"/>
                <a:ea typeface="Lato Light" panose="020F0502020204030203" pitchFamily="34" charset="0"/>
                <a:cs typeface="Arial" panose="020B0604020202020204" pitchFamily="34" charset="0"/>
              </a:rPr>
              <a:t>Informes semestrales del oficial de cumplimiento SICOF </a:t>
            </a:r>
          </a:p>
          <a:p>
            <a:pPr marL="171450" indent="-171450" algn="just">
              <a:lnSpc>
                <a:spcPts val="1750"/>
              </a:lnSpc>
              <a:buFont typeface="Arial" panose="020B0604020202020204" pitchFamily="34" charset="0"/>
              <a:buChar char="•"/>
              <a:defRPr/>
            </a:pPr>
            <a:r>
              <a:rPr lang="es-MX" sz="1200" dirty="0">
                <a:solidFill>
                  <a:srgbClr val="373545"/>
                </a:solidFill>
                <a:latin typeface="Arial" panose="020B0604020202020204" pitchFamily="34" charset="0"/>
                <a:ea typeface="Lato Light" panose="020F0502020204030203" pitchFamily="34" charset="0"/>
                <a:cs typeface="Arial" panose="020B0604020202020204" pitchFamily="34" charset="0"/>
              </a:rPr>
              <a:t>Reporte semestral de la oficina de control interno </a:t>
            </a:r>
            <a:endParaRPr lang="en-US" sz="1200" dirty="0">
              <a:solidFill>
                <a:srgbClr val="373545"/>
              </a:solidFill>
              <a:latin typeface="Arial" panose="020B0604020202020204" pitchFamily="34" charset="0"/>
              <a:ea typeface="Lato Light" panose="020F0502020204030203" pitchFamily="34" charset="0"/>
              <a:cs typeface="Arial" panose="020B0604020202020204" pitchFamily="34" charset="0"/>
            </a:endParaRPr>
          </a:p>
        </p:txBody>
      </p:sp>
      <p:sp>
        <p:nvSpPr>
          <p:cNvPr id="17" name="Rectángulo 16">
            <a:extLst>
              <a:ext uri="{FF2B5EF4-FFF2-40B4-BE49-F238E27FC236}">
                <a16:creationId xmlns:a16="http://schemas.microsoft.com/office/drawing/2014/main" id="{1B8B3226-23FF-4DA3-B354-39E2D0EFA6EC}"/>
              </a:ext>
            </a:extLst>
          </p:cNvPr>
          <p:cNvSpPr/>
          <p:nvPr/>
        </p:nvSpPr>
        <p:spPr>
          <a:xfrm>
            <a:off x="346364" y="152662"/>
            <a:ext cx="11678332" cy="978729"/>
          </a:xfrm>
          <a:prstGeom prst="rect">
            <a:avLst/>
          </a:prstGeom>
        </p:spPr>
        <p:txBody>
          <a:bodyPr wrap="square">
            <a:spAutoFit/>
          </a:bodyPr>
          <a:lstStyle/>
          <a:p>
            <a:pPr algn="ctr" defTabSz="914377">
              <a:lnSpc>
                <a:spcPct val="90000"/>
              </a:lnSpc>
              <a:spcBef>
                <a:spcPct val="0"/>
              </a:spcBef>
              <a:defRPr/>
            </a:pPr>
            <a:r>
              <a:rPr lang="es-MX" sz="3200" b="1" dirty="0">
                <a:solidFill>
                  <a:srgbClr val="0D5084"/>
                </a:solidFill>
                <a:latin typeface="Arial" panose="020B0604020202020204" pitchFamily="34" charset="0"/>
                <a:cs typeface="Arial" panose="020B0604020202020204" pitchFamily="34" charset="0"/>
              </a:rPr>
              <a:t>Subsistema de administración del riesgo de corrupción, opacidad y fraude - SICOF</a:t>
            </a:r>
            <a:endParaRPr lang="en-US" sz="3200" b="1" dirty="0">
              <a:solidFill>
                <a:srgbClr val="0D508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4081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0B67075-0747-0D4B-9D44-ABC02D04095F}"/>
              </a:ext>
            </a:extLst>
          </p:cNvPr>
          <p:cNvSpPr txBox="1"/>
          <p:nvPr/>
        </p:nvSpPr>
        <p:spPr>
          <a:xfrm>
            <a:off x="3616203" y="2659559"/>
            <a:ext cx="750578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D5084"/>
                </a:solidFill>
                <a:effectLst/>
                <a:uLnTx/>
                <a:uFillTx/>
                <a:latin typeface="Arial" panose="020B0604020202020204" pitchFamily="34" charset="0"/>
                <a:ea typeface="+mn-ea"/>
                <a:cs typeface="Arial" panose="020B0604020202020204" pitchFamily="34" charset="0"/>
              </a:rPr>
              <a:t>JUNTA DIRECTIVA</a:t>
            </a:r>
          </a:p>
        </p:txBody>
      </p:sp>
      <p:sp>
        <p:nvSpPr>
          <p:cNvPr id="9" name="CuadroTexto 8">
            <a:extLst>
              <a:ext uri="{FF2B5EF4-FFF2-40B4-BE49-F238E27FC236}">
                <a16:creationId xmlns:a16="http://schemas.microsoft.com/office/drawing/2014/main" id="{E47ED18E-2FBD-31EB-1E55-9B104AF4C560}"/>
              </a:ext>
            </a:extLst>
          </p:cNvPr>
          <p:cNvSpPr txBox="1"/>
          <p:nvPr/>
        </p:nvSpPr>
        <p:spPr>
          <a:xfrm>
            <a:off x="4214192" y="3429000"/>
            <a:ext cx="4432427" cy="461665"/>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s-ES" sz="2400" b="0" i="0" u="none" strike="noStrike" kern="1200" cap="none" spc="0" normalizeH="0" baseline="0" noProof="0" dirty="0">
                <a:ln>
                  <a:noFill/>
                </a:ln>
                <a:solidFill>
                  <a:schemeClr val="bg2">
                    <a:lumMod val="50000"/>
                  </a:schemeClr>
                </a:solidFill>
                <a:effectLst/>
                <a:uLnTx/>
                <a:uFillTx/>
                <a:latin typeface="Arial" panose="020B0604020202020204" pitchFamily="34" charset="0"/>
                <a:ea typeface="+mn-ea"/>
                <a:cs typeface="Arial" panose="020B0604020202020204" pitchFamily="34" charset="0"/>
              </a:rPr>
              <a:t>Reunión 4, </a:t>
            </a:r>
            <a:r>
              <a:rPr lang="es-ES" sz="2400" dirty="0">
                <a:solidFill>
                  <a:schemeClr val="bg2">
                    <a:lumMod val="50000"/>
                  </a:schemeClr>
                </a:solidFill>
                <a:latin typeface="Arial" panose="020B0604020202020204" pitchFamily="34" charset="0"/>
                <a:cs typeface="Arial" panose="020B0604020202020204" pitchFamily="34" charset="0"/>
              </a:rPr>
              <a:t>23</a:t>
            </a:r>
            <a:r>
              <a:rPr kumimoji="0" lang="es-ES" sz="2400" b="0" i="0" u="none" strike="noStrike" kern="1200" cap="none" spc="0" normalizeH="0" baseline="0" noProof="0" dirty="0">
                <a:ln>
                  <a:noFill/>
                </a:ln>
                <a:solidFill>
                  <a:schemeClr val="bg2">
                    <a:lumMod val="50000"/>
                  </a:schemeClr>
                </a:solidFill>
                <a:effectLst/>
                <a:uLnTx/>
                <a:uFillTx/>
                <a:latin typeface="Arial" panose="020B0604020202020204" pitchFamily="34" charset="0"/>
                <a:ea typeface="+mn-ea"/>
                <a:cs typeface="Arial" panose="020B0604020202020204" pitchFamily="34" charset="0"/>
              </a:rPr>
              <a:t> de abril 2024</a:t>
            </a:r>
            <a:endParaRPr kumimoji="0" lang="es-CO" sz="2400" b="0" i="0" u="none" strike="noStrike" kern="1200" cap="none" spc="0" normalizeH="0" baseline="0" noProof="0" dirty="0">
              <a:ln>
                <a:noFill/>
              </a:ln>
              <a:solidFill>
                <a:schemeClr val="bg2">
                  <a:lumMod val="50000"/>
                </a:scheme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610481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a:extLst>
              <a:ext uri="{FF2B5EF4-FFF2-40B4-BE49-F238E27FC236}">
                <a16:creationId xmlns:a16="http://schemas.microsoft.com/office/drawing/2014/main" id="{C1E11B96-F779-B47B-B31B-AFDA12CC9CF3}"/>
              </a:ext>
            </a:extLst>
          </p:cNvPr>
          <p:cNvSpPr/>
          <p:nvPr/>
        </p:nvSpPr>
        <p:spPr>
          <a:xfrm>
            <a:off x="323998" y="2029434"/>
            <a:ext cx="790052" cy="790052"/>
          </a:xfrm>
          <a:prstGeom prst="ellipse">
            <a:avLst/>
          </a:prstGeom>
          <a:solidFill>
            <a:srgbClr val="3494B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Shape 2790">
            <a:extLst>
              <a:ext uri="{FF2B5EF4-FFF2-40B4-BE49-F238E27FC236}">
                <a16:creationId xmlns:a16="http://schemas.microsoft.com/office/drawing/2014/main" id="{3A1E6E4C-4465-98A7-5819-DCFE611C3B13}"/>
              </a:ext>
            </a:extLst>
          </p:cNvPr>
          <p:cNvSpPr>
            <a:spLocks noChangeAspect="1"/>
          </p:cNvSpPr>
          <p:nvPr/>
        </p:nvSpPr>
        <p:spPr>
          <a:xfrm>
            <a:off x="532384" y="2288721"/>
            <a:ext cx="373280" cy="271477"/>
          </a:xfrm>
          <a:custGeom>
            <a:avLst/>
            <a:gdLst/>
            <a:ahLst/>
            <a:cxnLst>
              <a:cxn ang="0">
                <a:pos x="wd2" y="hd2"/>
              </a:cxn>
              <a:cxn ang="5400000">
                <a:pos x="wd2" y="hd2"/>
              </a:cxn>
              <a:cxn ang="10800000">
                <a:pos x="wd2" y="hd2"/>
              </a:cxn>
              <a:cxn ang="16200000">
                <a:pos x="wd2" y="hd2"/>
              </a:cxn>
            </a:cxnLst>
            <a:rect l="0" t="0" r="r" b="b"/>
            <a:pathLst>
              <a:path w="21600" h="21600" extrusionOk="0">
                <a:moveTo>
                  <a:pt x="3436" y="17550"/>
                </a:moveTo>
                <a:lnTo>
                  <a:pt x="10309" y="17550"/>
                </a:lnTo>
                <a:cubicBezTo>
                  <a:pt x="10580" y="17550"/>
                  <a:pt x="10800" y="17248"/>
                  <a:pt x="10800" y="16875"/>
                </a:cubicBezTo>
                <a:cubicBezTo>
                  <a:pt x="10800" y="16503"/>
                  <a:pt x="10580" y="16200"/>
                  <a:pt x="10309" y="16200"/>
                </a:cubicBezTo>
                <a:lnTo>
                  <a:pt x="3436" y="16200"/>
                </a:lnTo>
                <a:cubicBezTo>
                  <a:pt x="3166" y="16200"/>
                  <a:pt x="2945" y="16503"/>
                  <a:pt x="2945" y="16875"/>
                </a:cubicBezTo>
                <a:cubicBezTo>
                  <a:pt x="2945" y="17248"/>
                  <a:pt x="3166" y="17550"/>
                  <a:pt x="3436" y="17550"/>
                </a:cubicBezTo>
                <a:moveTo>
                  <a:pt x="3436" y="14850"/>
                </a:moveTo>
                <a:lnTo>
                  <a:pt x="12273" y="14850"/>
                </a:lnTo>
                <a:cubicBezTo>
                  <a:pt x="12544" y="14850"/>
                  <a:pt x="12764" y="14548"/>
                  <a:pt x="12764" y="14175"/>
                </a:cubicBezTo>
                <a:cubicBezTo>
                  <a:pt x="12764" y="13803"/>
                  <a:pt x="12544" y="13500"/>
                  <a:pt x="12273" y="13500"/>
                </a:cubicBezTo>
                <a:lnTo>
                  <a:pt x="3436" y="13500"/>
                </a:lnTo>
                <a:cubicBezTo>
                  <a:pt x="3166" y="13500"/>
                  <a:pt x="2945" y="13803"/>
                  <a:pt x="2945" y="14175"/>
                </a:cubicBezTo>
                <a:cubicBezTo>
                  <a:pt x="2945" y="14548"/>
                  <a:pt x="3166" y="14850"/>
                  <a:pt x="3436" y="14850"/>
                </a:cubicBezTo>
                <a:moveTo>
                  <a:pt x="20618" y="4050"/>
                </a:moveTo>
                <a:lnTo>
                  <a:pt x="982" y="4050"/>
                </a:lnTo>
                <a:lnTo>
                  <a:pt x="982" y="1350"/>
                </a:lnTo>
                <a:lnTo>
                  <a:pt x="20618" y="1350"/>
                </a:lnTo>
                <a:cubicBezTo>
                  <a:pt x="20618" y="1350"/>
                  <a:pt x="20618" y="4050"/>
                  <a:pt x="20618" y="4050"/>
                </a:cubicBezTo>
                <a:close/>
                <a:moveTo>
                  <a:pt x="20618" y="20250"/>
                </a:moveTo>
                <a:lnTo>
                  <a:pt x="982" y="20250"/>
                </a:lnTo>
                <a:lnTo>
                  <a:pt x="982" y="9450"/>
                </a:lnTo>
                <a:lnTo>
                  <a:pt x="20618" y="9450"/>
                </a:lnTo>
                <a:cubicBezTo>
                  <a:pt x="20618" y="94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16200" y="17550"/>
                </a:moveTo>
                <a:lnTo>
                  <a:pt x="18164" y="17550"/>
                </a:lnTo>
                <a:cubicBezTo>
                  <a:pt x="18434" y="17550"/>
                  <a:pt x="18655" y="17248"/>
                  <a:pt x="18655" y="16875"/>
                </a:cubicBezTo>
                <a:lnTo>
                  <a:pt x="18655" y="14175"/>
                </a:lnTo>
                <a:cubicBezTo>
                  <a:pt x="18655" y="13803"/>
                  <a:pt x="18434" y="13500"/>
                  <a:pt x="18164" y="13500"/>
                </a:cubicBezTo>
                <a:lnTo>
                  <a:pt x="16200" y="13500"/>
                </a:lnTo>
                <a:cubicBezTo>
                  <a:pt x="15929" y="13500"/>
                  <a:pt x="15709" y="13803"/>
                  <a:pt x="15709" y="14175"/>
                </a:cubicBezTo>
                <a:lnTo>
                  <a:pt x="15709" y="16875"/>
                </a:lnTo>
                <a:cubicBezTo>
                  <a:pt x="15709" y="17248"/>
                  <a:pt x="15929" y="17550"/>
                  <a:pt x="16200" y="17550"/>
                </a:cubicBezTo>
              </a:path>
            </a:pathLst>
          </a:custGeom>
          <a:solidFill>
            <a:sysClr val="window" lastClr="FFFFFF"/>
          </a:solidFill>
          <a:ln w="12700">
            <a:miter lim="400000"/>
          </a:ln>
        </p:spPr>
        <p:txBody>
          <a:bodyPr lIns="19045" tIns="19045" rIns="19045" bIns="19045" anchor="ctr"/>
          <a:lstStyle/>
          <a:p>
            <a:pPr marL="0" marR="0" lvl="0" indent="0" defTabSz="228532"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200" b="1"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Open Sans Semibold" charset="0"/>
              <a:cs typeface="Arial" panose="020B0604020202020204" pitchFamily="34" charset="0"/>
              <a:sym typeface="Gill Sans"/>
            </a:endParaRPr>
          </a:p>
        </p:txBody>
      </p:sp>
      <p:sp>
        <p:nvSpPr>
          <p:cNvPr id="4" name="Oval 7">
            <a:extLst>
              <a:ext uri="{FF2B5EF4-FFF2-40B4-BE49-F238E27FC236}">
                <a16:creationId xmlns:a16="http://schemas.microsoft.com/office/drawing/2014/main" id="{12977BEA-562C-087F-4461-3AFAF4D0457F}"/>
              </a:ext>
            </a:extLst>
          </p:cNvPr>
          <p:cNvSpPr/>
          <p:nvPr/>
        </p:nvSpPr>
        <p:spPr>
          <a:xfrm>
            <a:off x="323998" y="3800191"/>
            <a:ext cx="790052" cy="790052"/>
          </a:xfrm>
          <a:prstGeom prst="ellipse">
            <a:avLst/>
          </a:prstGeom>
          <a:solidFill>
            <a:srgbClr val="58B6C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hape 2855">
            <a:extLst>
              <a:ext uri="{FF2B5EF4-FFF2-40B4-BE49-F238E27FC236}">
                <a16:creationId xmlns:a16="http://schemas.microsoft.com/office/drawing/2014/main" id="{4AE37611-2DF6-E172-711C-C7A91DE68FDF}"/>
              </a:ext>
            </a:extLst>
          </p:cNvPr>
          <p:cNvSpPr>
            <a:spLocks noChangeAspect="1"/>
          </p:cNvSpPr>
          <p:nvPr/>
        </p:nvSpPr>
        <p:spPr>
          <a:xfrm>
            <a:off x="549395" y="4008618"/>
            <a:ext cx="339258" cy="373197"/>
          </a:xfrm>
          <a:custGeom>
            <a:avLst/>
            <a:gdLst/>
            <a:ahLst/>
            <a:cxnLst>
              <a:cxn ang="0">
                <a:pos x="wd2" y="hd2"/>
              </a:cxn>
              <a:cxn ang="5400000">
                <a:pos x="wd2" y="hd2"/>
              </a:cxn>
              <a:cxn ang="10800000">
                <a:pos x="wd2" y="hd2"/>
              </a:cxn>
              <a:cxn ang="16200000">
                <a:pos x="wd2" y="hd2"/>
              </a:cxn>
            </a:cxnLst>
            <a:rect l="0" t="0" r="r" b="b"/>
            <a:pathLst>
              <a:path w="21600" h="21600" extrusionOk="0">
                <a:moveTo>
                  <a:pt x="18907" y="20616"/>
                </a:moveTo>
                <a:cubicBezTo>
                  <a:pt x="18012" y="20616"/>
                  <a:pt x="17287" y="19956"/>
                  <a:pt x="17287" y="19143"/>
                </a:cubicBezTo>
                <a:cubicBezTo>
                  <a:pt x="17287" y="18329"/>
                  <a:pt x="18012" y="17669"/>
                  <a:pt x="18907" y="17669"/>
                </a:cubicBezTo>
                <a:cubicBezTo>
                  <a:pt x="19802" y="17669"/>
                  <a:pt x="20527" y="18329"/>
                  <a:pt x="20527" y="19143"/>
                </a:cubicBezTo>
                <a:cubicBezTo>
                  <a:pt x="20527" y="19956"/>
                  <a:pt x="19802" y="20616"/>
                  <a:pt x="18907" y="20616"/>
                </a:cubicBezTo>
                <a:moveTo>
                  <a:pt x="2703" y="12269"/>
                </a:moveTo>
                <a:cubicBezTo>
                  <a:pt x="1808" y="12269"/>
                  <a:pt x="1082" y="11609"/>
                  <a:pt x="1082" y="10795"/>
                </a:cubicBezTo>
                <a:cubicBezTo>
                  <a:pt x="1082" y="9981"/>
                  <a:pt x="1808" y="9322"/>
                  <a:pt x="2703" y="9322"/>
                </a:cubicBezTo>
                <a:cubicBezTo>
                  <a:pt x="3598" y="9322"/>
                  <a:pt x="4323" y="9981"/>
                  <a:pt x="4323" y="10795"/>
                </a:cubicBezTo>
                <a:cubicBezTo>
                  <a:pt x="4323" y="11609"/>
                  <a:pt x="3598" y="12269"/>
                  <a:pt x="2703" y="12269"/>
                </a:cubicBezTo>
                <a:moveTo>
                  <a:pt x="18907" y="975"/>
                </a:moveTo>
                <a:cubicBezTo>
                  <a:pt x="19802" y="975"/>
                  <a:pt x="20527" y="1634"/>
                  <a:pt x="20527" y="2448"/>
                </a:cubicBezTo>
                <a:cubicBezTo>
                  <a:pt x="20527" y="3262"/>
                  <a:pt x="19802" y="3921"/>
                  <a:pt x="18907" y="3921"/>
                </a:cubicBezTo>
                <a:cubicBezTo>
                  <a:pt x="18012" y="3921"/>
                  <a:pt x="17287" y="3262"/>
                  <a:pt x="17287" y="2448"/>
                </a:cubicBezTo>
                <a:cubicBezTo>
                  <a:pt x="17287" y="1634"/>
                  <a:pt x="18012" y="975"/>
                  <a:pt x="18907" y="975"/>
                </a:cubicBezTo>
                <a:moveTo>
                  <a:pt x="18902" y="16695"/>
                </a:moveTo>
                <a:cubicBezTo>
                  <a:pt x="18092" y="16695"/>
                  <a:pt x="17374" y="17026"/>
                  <a:pt x="16879" y="17540"/>
                </a:cubicBezTo>
                <a:lnTo>
                  <a:pt x="5253" y="11551"/>
                </a:lnTo>
                <a:cubicBezTo>
                  <a:pt x="5338" y="11314"/>
                  <a:pt x="5396" y="11064"/>
                  <a:pt x="5396" y="10800"/>
                </a:cubicBezTo>
                <a:cubicBezTo>
                  <a:pt x="5396" y="10536"/>
                  <a:pt x="5338" y="10286"/>
                  <a:pt x="5253" y="10048"/>
                </a:cubicBezTo>
                <a:lnTo>
                  <a:pt x="16879" y="4059"/>
                </a:lnTo>
                <a:cubicBezTo>
                  <a:pt x="17373" y="4574"/>
                  <a:pt x="18092" y="4905"/>
                  <a:pt x="18902" y="4905"/>
                </a:cubicBezTo>
                <a:cubicBezTo>
                  <a:pt x="20392" y="4905"/>
                  <a:pt x="21600" y="3807"/>
                  <a:pt x="21600" y="2452"/>
                </a:cubicBezTo>
                <a:cubicBezTo>
                  <a:pt x="21600" y="1098"/>
                  <a:pt x="20392" y="0"/>
                  <a:pt x="18902" y="0"/>
                </a:cubicBezTo>
                <a:cubicBezTo>
                  <a:pt x="17412" y="0"/>
                  <a:pt x="16204" y="1098"/>
                  <a:pt x="16204" y="2452"/>
                </a:cubicBezTo>
                <a:cubicBezTo>
                  <a:pt x="16204" y="2716"/>
                  <a:pt x="16262" y="2966"/>
                  <a:pt x="16347" y="3204"/>
                </a:cubicBezTo>
                <a:lnTo>
                  <a:pt x="4722" y="9193"/>
                </a:lnTo>
                <a:cubicBezTo>
                  <a:pt x="4227" y="8679"/>
                  <a:pt x="3509" y="8347"/>
                  <a:pt x="2698" y="8347"/>
                </a:cubicBezTo>
                <a:cubicBezTo>
                  <a:pt x="1208" y="8347"/>
                  <a:pt x="0" y="9445"/>
                  <a:pt x="0" y="10800"/>
                </a:cubicBezTo>
                <a:cubicBezTo>
                  <a:pt x="0" y="12155"/>
                  <a:pt x="1208" y="13253"/>
                  <a:pt x="2698" y="13253"/>
                </a:cubicBezTo>
                <a:cubicBezTo>
                  <a:pt x="3509" y="13253"/>
                  <a:pt x="4227" y="12921"/>
                  <a:pt x="4722" y="12406"/>
                </a:cubicBezTo>
                <a:lnTo>
                  <a:pt x="16347" y="18395"/>
                </a:lnTo>
                <a:cubicBezTo>
                  <a:pt x="16262" y="18633"/>
                  <a:pt x="16204" y="18883"/>
                  <a:pt x="16204" y="19147"/>
                </a:cubicBezTo>
                <a:cubicBezTo>
                  <a:pt x="16204" y="20502"/>
                  <a:pt x="17412" y="21600"/>
                  <a:pt x="18902" y="21600"/>
                </a:cubicBezTo>
                <a:cubicBezTo>
                  <a:pt x="20392" y="21600"/>
                  <a:pt x="21600" y="20502"/>
                  <a:pt x="21600" y="19147"/>
                </a:cubicBezTo>
                <a:cubicBezTo>
                  <a:pt x="21600" y="17792"/>
                  <a:pt x="20392" y="16695"/>
                  <a:pt x="18902" y="16695"/>
                </a:cubicBezTo>
              </a:path>
            </a:pathLst>
          </a:custGeom>
          <a:solidFill>
            <a:sysClr val="window" lastClr="FFFFFF"/>
          </a:solidFill>
          <a:ln w="12700">
            <a:miter lim="400000"/>
          </a:ln>
        </p:spPr>
        <p:txBody>
          <a:bodyPr lIns="19045" tIns="19045" rIns="19045" bIns="19045" anchor="ctr"/>
          <a:lstStyle/>
          <a:p>
            <a:pPr marL="0" marR="0" lvl="0" indent="0" defTabSz="228532"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200" b="1"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Open Sans Semibold" charset="0"/>
              <a:cs typeface="Arial" panose="020B0604020202020204" pitchFamily="34" charset="0"/>
              <a:sym typeface="Gill Sans"/>
            </a:endParaRPr>
          </a:p>
        </p:txBody>
      </p:sp>
      <p:sp>
        <p:nvSpPr>
          <p:cNvPr id="6" name="Oval 8">
            <a:extLst>
              <a:ext uri="{FF2B5EF4-FFF2-40B4-BE49-F238E27FC236}">
                <a16:creationId xmlns:a16="http://schemas.microsoft.com/office/drawing/2014/main" id="{AB6F8ED8-AEFD-9267-CCE1-96BC5F3DF07C}"/>
              </a:ext>
            </a:extLst>
          </p:cNvPr>
          <p:cNvSpPr/>
          <p:nvPr/>
        </p:nvSpPr>
        <p:spPr>
          <a:xfrm>
            <a:off x="323998" y="5570948"/>
            <a:ext cx="790052" cy="790052"/>
          </a:xfrm>
          <a:prstGeom prst="ellipse">
            <a:avLst/>
          </a:prstGeom>
          <a:solidFill>
            <a:srgbClr val="75BDA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Shape 2616">
            <a:extLst>
              <a:ext uri="{FF2B5EF4-FFF2-40B4-BE49-F238E27FC236}">
                <a16:creationId xmlns:a16="http://schemas.microsoft.com/office/drawing/2014/main" id="{23FD7AC7-0BCB-1999-6D85-518969C889C8}"/>
              </a:ext>
            </a:extLst>
          </p:cNvPr>
          <p:cNvSpPr>
            <a:spLocks noChangeAspect="1"/>
          </p:cNvSpPr>
          <p:nvPr/>
        </p:nvSpPr>
        <p:spPr>
          <a:xfrm>
            <a:off x="532384" y="5796259"/>
            <a:ext cx="373280" cy="339429"/>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ysClr val="window" lastClr="FFFFFF"/>
          </a:solidFill>
          <a:ln w="12700">
            <a:miter lim="400000"/>
          </a:ln>
        </p:spPr>
        <p:txBody>
          <a:bodyPr lIns="19045" tIns="19045" rIns="19045" bIns="19045" anchor="ctr"/>
          <a:lstStyle/>
          <a:p>
            <a:pPr marL="0" marR="0" lvl="0" indent="0" defTabSz="228532"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200" b="1"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Open Sans Semibold" charset="0"/>
              <a:cs typeface="Arial" panose="020B0604020202020204" pitchFamily="34" charset="0"/>
              <a:sym typeface="Gill Sans"/>
            </a:endParaRPr>
          </a:p>
        </p:txBody>
      </p:sp>
      <p:sp>
        <p:nvSpPr>
          <p:cNvPr id="8" name="TextBox 10">
            <a:extLst>
              <a:ext uri="{FF2B5EF4-FFF2-40B4-BE49-F238E27FC236}">
                <a16:creationId xmlns:a16="http://schemas.microsoft.com/office/drawing/2014/main" id="{9C8AC108-374D-3A43-B351-747D9E941DB3}"/>
              </a:ext>
            </a:extLst>
          </p:cNvPr>
          <p:cNvSpPr txBox="1"/>
          <p:nvPr/>
        </p:nvSpPr>
        <p:spPr>
          <a:xfrm>
            <a:off x="1274831" y="1996523"/>
            <a:ext cx="611065" cy="276999"/>
          </a:xfrm>
          <a:prstGeom prst="rect">
            <a:avLst/>
          </a:prstGeom>
          <a:noFill/>
        </p:spPr>
        <p:txBody>
          <a:bodyPr wrap="none" rtlCol="0" anchor="b" anchorCtr="0">
            <a:spAutoFit/>
          </a:bodyPr>
          <a:lstStyle/>
          <a:p>
            <a:pPr>
              <a:defRPr/>
            </a:pPr>
            <a:r>
              <a:rPr lang="en-US" sz="1200" b="1" dirty="0">
                <a:solidFill>
                  <a:srgbClr val="373545"/>
                </a:solidFill>
                <a:latin typeface="Arial" panose="020B0604020202020204" pitchFamily="34" charset="0"/>
                <a:ea typeface="League Spartan" charset="0"/>
                <a:cs typeface="Arial" panose="020B0604020202020204" pitchFamily="34" charset="0"/>
              </a:rPr>
              <a:t>SARE</a:t>
            </a:r>
          </a:p>
        </p:txBody>
      </p:sp>
      <p:sp>
        <p:nvSpPr>
          <p:cNvPr id="9" name="Subtitle 2">
            <a:extLst>
              <a:ext uri="{FF2B5EF4-FFF2-40B4-BE49-F238E27FC236}">
                <a16:creationId xmlns:a16="http://schemas.microsoft.com/office/drawing/2014/main" id="{AF00D3FC-FD7F-4429-5E44-74BC1997FB83}"/>
              </a:ext>
            </a:extLst>
          </p:cNvPr>
          <p:cNvSpPr txBox="1">
            <a:spLocks/>
          </p:cNvSpPr>
          <p:nvPr/>
        </p:nvSpPr>
        <p:spPr>
          <a:xfrm>
            <a:off x="1274832" y="2311506"/>
            <a:ext cx="1550938" cy="697114"/>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defRPr/>
            </a:pPr>
            <a:r>
              <a:rPr lang="es-MX" sz="1200" b="1" dirty="0">
                <a:solidFill>
                  <a:srgbClr val="00B050"/>
                </a:solidFill>
                <a:latin typeface="Arial" panose="020B0604020202020204" pitchFamily="34" charset="0"/>
                <a:ea typeface="Open Sans Light" panose="020B0306030504020204" pitchFamily="34" charset="0"/>
                <a:cs typeface="Arial" panose="020B0604020202020204" pitchFamily="34" charset="0"/>
              </a:rPr>
              <a:t>Cumplido 100%  </a:t>
            </a:r>
          </a:p>
          <a:p>
            <a:pPr algn="l">
              <a:lnSpc>
                <a:spcPct val="100000"/>
              </a:lnSpc>
              <a:defRPr/>
            </a:pPr>
            <a:r>
              <a:rPr lang="es-MX" sz="1200" b="1" dirty="0">
                <a:solidFill>
                  <a:srgbClr val="FFC000"/>
                </a:solidFill>
                <a:latin typeface="Arial" panose="020B0604020202020204" pitchFamily="34" charset="0"/>
                <a:ea typeface="Open Sans Light" panose="020B0306030504020204" pitchFamily="34" charset="0"/>
                <a:cs typeface="Arial" panose="020B0604020202020204" pitchFamily="34" charset="0"/>
              </a:rPr>
              <a:t>En proceso 0%</a:t>
            </a:r>
          </a:p>
          <a:p>
            <a:pPr algn="l">
              <a:lnSpc>
                <a:spcPct val="100000"/>
              </a:lnSpc>
              <a:defRPr/>
            </a:pPr>
            <a:r>
              <a:rPr lang="es-MX" sz="1200" b="1" dirty="0">
                <a:solidFill>
                  <a:srgbClr val="C00000"/>
                </a:solidFill>
                <a:latin typeface="Arial" panose="020B0604020202020204" pitchFamily="34" charset="0"/>
                <a:ea typeface="Open Sans Light" panose="020B0306030504020204" pitchFamily="34" charset="0"/>
                <a:cs typeface="Arial" panose="020B0604020202020204" pitchFamily="34" charset="0"/>
              </a:rPr>
              <a:t>Sin iniciar 0%</a:t>
            </a:r>
            <a:endParaRPr lang="en-US" sz="1200" b="1" dirty="0">
              <a:solidFill>
                <a:srgbClr val="C00000"/>
              </a:solidFill>
              <a:latin typeface="Arial" panose="020B0604020202020204" pitchFamily="34" charset="0"/>
              <a:ea typeface="Open Sans Light" panose="020B0306030504020204" pitchFamily="34" charset="0"/>
              <a:cs typeface="Arial" panose="020B0604020202020204" pitchFamily="34" charset="0"/>
            </a:endParaRPr>
          </a:p>
        </p:txBody>
      </p:sp>
      <p:sp>
        <p:nvSpPr>
          <p:cNvPr id="10" name="TextBox 56">
            <a:extLst>
              <a:ext uri="{FF2B5EF4-FFF2-40B4-BE49-F238E27FC236}">
                <a16:creationId xmlns:a16="http://schemas.microsoft.com/office/drawing/2014/main" id="{5DC89602-9219-DD05-0F48-517E8395AA64}"/>
              </a:ext>
            </a:extLst>
          </p:cNvPr>
          <p:cNvSpPr txBox="1"/>
          <p:nvPr/>
        </p:nvSpPr>
        <p:spPr>
          <a:xfrm>
            <a:off x="4051356" y="1996523"/>
            <a:ext cx="587020" cy="276999"/>
          </a:xfrm>
          <a:prstGeom prst="rect">
            <a:avLst/>
          </a:prstGeom>
          <a:noFill/>
        </p:spPr>
        <p:txBody>
          <a:bodyPr wrap="none" rtlCol="0" anchor="b" anchorCtr="0">
            <a:spAutoFit/>
          </a:bodyPr>
          <a:lstStyle/>
          <a:p>
            <a:pPr>
              <a:defRPr/>
            </a:pPr>
            <a:r>
              <a:rPr lang="en-US" sz="1200" b="1" dirty="0">
                <a:solidFill>
                  <a:srgbClr val="373545"/>
                </a:solidFill>
                <a:latin typeface="Arial" panose="020B0604020202020204" pitchFamily="34" charset="0"/>
                <a:ea typeface="League Spartan" charset="0"/>
                <a:cs typeface="Arial" panose="020B0604020202020204" pitchFamily="34" charset="0"/>
              </a:rPr>
              <a:t>PTEE</a:t>
            </a:r>
          </a:p>
        </p:txBody>
      </p:sp>
      <p:sp>
        <p:nvSpPr>
          <p:cNvPr id="11" name="Subtitle 2">
            <a:extLst>
              <a:ext uri="{FF2B5EF4-FFF2-40B4-BE49-F238E27FC236}">
                <a16:creationId xmlns:a16="http://schemas.microsoft.com/office/drawing/2014/main" id="{09FC7B9D-1A1D-D0EA-93CD-CE3038A26C73}"/>
              </a:ext>
            </a:extLst>
          </p:cNvPr>
          <p:cNvSpPr txBox="1">
            <a:spLocks/>
          </p:cNvSpPr>
          <p:nvPr/>
        </p:nvSpPr>
        <p:spPr>
          <a:xfrm>
            <a:off x="4051357" y="2311506"/>
            <a:ext cx="1550938" cy="697114"/>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defRPr/>
            </a:pPr>
            <a:r>
              <a:rPr lang="es-MX" sz="1200" b="1" dirty="0">
                <a:solidFill>
                  <a:srgbClr val="00B050"/>
                </a:solidFill>
                <a:latin typeface="Arial" panose="020B0604020202020204" pitchFamily="34" charset="0"/>
                <a:ea typeface="Open Sans Light" panose="020B0306030504020204" pitchFamily="34" charset="0"/>
                <a:cs typeface="Arial" panose="020B0604020202020204" pitchFamily="34" charset="0"/>
              </a:rPr>
              <a:t>Cumplido 80%  </a:t>
            </a:r>
          </a:p>
          <a:p>
            <a:pPr algn="l">
              <a:lnSpc>
                <a:spcPct val="100000"/>
              </a:lnSpc>
              <a:defRPr/>
            </a:pPr>
            <a:r>
              <a:rPr lang="es-MX" sz="1200" b="1" dirty="0">
                <a:solidFill>
                  <a:srgbClr val="FFC000"/>
                </a:solidFill>
                <a:latin typeface="Arial" panose="020B0604020202020204" pitchFamily="34" charset="0"/>
                <a:ea typeface="Open Sans Light" panose="020B0306030504020204" pitchFamily="34" charset="0"/>
                <a:cs typeface="Arial" panose="020B0604020202020204" pitchFamily="34" charset="0"/>
              </a:rPr>
              <a:t>En proceso 20%</a:t>
            </a:r>
          </a:p>
          <a:p>
            <a:pPr algn="l">
              <a:lnSpc>
                <a:spcPct val="100000"/>
              </a:lnSpc>
              <a:defRPr/>
            </a:pPr>
            <a:r>
              <a:rPr lang="es-MX" sz="1200" b="1" dirty="0">
                <a:solidFill>
                  <a:srgbClr val="C00000"/>
                </a:solidFill>
                <a:latin typeface="Arial" panose="020B0604020202020204" pitchFamily="34" charset="0"/>
                <a:ea typeface="Open Sans Light" panose="020B0306030504020204" pitchFamily="34" charset="0"/>
                <a:cs typeface="Arial" panose="020B0604020202020204" pitchFamily="34" charset="0"/>
              </a:rPr>
              <a:t>Sin iniciar  0%</a:t>
            </a:r>
            <a:endParaRPr lang="en-US" sz="1200" b="1" dirty="0">
              <a:solidFill>
                <a:srgbClr val="C00000"/>
              </a:solidFill>
              <a:latin typeface="Arial" panose="020B0604020202020204" pitchFamily="34" charset="0"/>
              <a:ea typeface="Open Sans Light" panose="020B0306030504020204" pitchFamily="34" charset="0"/>
              <a:cs typeface="Arial" panose="020B0604020202020204" pitchFamily="34" charset="0"/>
            </a:endParaRPr>
          </a:p>
        </p:txBody>
      </p:sp>
      <p:sp>
        <p:nvSpPr>
          <p:cNvPr id="12" name="TextBox 12">
            <a:extLst>
              <a:ext uri="{FF2B5EF4-FFF2-40B4-BE49-F238E27FC236}">
                <a16:creationId xmlns:a16="http://schemas.microsoft.com/office/drawing/2014/main" id="{F183AC49-492F-045A-82A4-39E0B4912096}"/>
              </a:ext>
            </a:extLst>
          </p:cNvPr>
          <p:cNvSpPr txBox="1"/>
          <p:nvPr/>
        </p:nvSpPr>
        <p:spPr>
          <a:xfrm>
            <a:off x="1274831" y="3760085"/>
            <a:ext cx="1480855" cy="276999"/>
          </a:xfrm>
          <a:prstGeom prst="rect">
            <a:avLst/>
          </a:prstGeom>
          <a:noFill/>
        </p:spPr>
        <p:txBody>
          <a:bodyPr wrap="none" rtlCol="0" anchor="b" anchorCtr="0">
            <a:spAutoFit/>
          </a:bodyPr>
          <a:lstStyle/>
          <a:p>
            <a:pPr>
              <a:defRPr/>
            </a:pPr>
            <a:r>
              <a:rPr lang="en-US" sz="1200" b="1" dirty="0">
                <a:solidFill>
                  <a:srgbClr val="373545"/>
                </a:solidFill>
                <a:latin typeface="Arial" panose="020B0604020202020204" pitchFamily="34" charset="0"/>
                <a:ea typeface="League Spartan" charset="0"/>
                <a:cs typeface="Arial" panose="020B0604020202020204" pitchFamily="34" charset="0"/>
              </a:rPr>
              <a:t>SARLAFT-FPADM</a:t>
            </a:r>
          </a:p>
        </p:txBody>
      </p:sp>
      <p:sp>
        <p:nvSpPr>
          <p:cNvPr id="13" name="Subtitle 2">
            <a:extLst>
              <a:ext uri="{FF2B5EF4-FFF2-40B4-BE49-F238E27FC236}">
                <a16:creationId xmlns:a16="http://schemas.microsoft.com/office/drawing/2014/main" id="{B6F107FE-E6DE-DA25-4143-43828805CEED}"/>
              </a:ext>
            </a:extLst>
          </p:cNvPr>
          <p:cNvSpPr txBox="1">
            <a:spLocks/>
          </p:cNvSpPr>
          <p:nvPr/>
        </p:nvSpPr>
        <p:spPr>
          <a:xfrm>
            <a:off x="1274832" y="4075068"/>
            <a:ext cx="1550938" cy="697114"/>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defRPr/>
            </a:pPr>
            <a:r>
              <a:rPr lang="es-MX" sz="1200" b="1" dirty="0">
                <a:solidFill>
                  <a:srgbClr val="00B050"/>
                </a:solidFill>
                <a:latin typeface="Arial" panose="020B0604020202020204" pitchFamily="34" charset="0"/>
                <a:ea typeface="Open Sans Light" panose="020B0306030504020204" pitchFamily="34" charset="0"/>
                <a:cs typeface="Arial" panose="020B0604020202020204" pitchFamily="34" charset="0"/>
              </a:rPr>
              <a:t>Cumplido 100% </a:t>
            </a:r>
          </a:p>
          <a:p>
            <a:pPr algn="l">
              <a:lnSpc>
                <a:spcPct val="100000"/>
              </a:lnSpc>
              <a:defRPr/>
            </a:pPr>
            <a:r>
              <a:rPr lang="es-MX" sz="1200" b="1" dirty="0">
                <a:solidFill>
                  <a:srgbClr val="FFC000"/>
                </a:solidFill>
                <a:latin typeface="Arial" panose="020B0604020202020204" pitchFamily="34" charset="0"/>
                <a:ea typeface="Open Sans Light" panose="020B0306030504020204" pitchFamily="34" charset="0"/>
                <a:cs typeface="Arial" panose="020B0604020202020204" pitchFamily="34" charset="0"/>
              </a:rPr>
              <a:t>En proceso 0%</a:t>
            </a:r>
          </a:p>
          <a:p>
            <a:pPr algn="l">
              <a:lnSpc>
                <a:spcPct val="100000"/>
              </a:lnSpc>
              <a:defRPr/>
            </a:pPr>
            <a:r>
              <a:rPr lang="es-MX" sz="1200" b="1" dirty="0">
                <a:solidFill>
                  <a:srgbClr val="C00000"/>
                </a:solidFill>
                <a:latin typeface="Arial" panose="020B0604020202020204" pitchFamily="34" charset="0"/>
                <a:ea typeface="Open Sans Light" panose="020B0306030504020204" pitchFamily="34" charset="0"/>
                <a:cs typeface="Arial" panose="020B0604020202020204" pitchFamily="34" charset="0"/>
              </a:rPr>
              <a:t>Sin iniciar 0%</a:t>
            </a:r>
            <a:endParaRPr lang="en-US" sz="1200" b="1" dirty="0">
              <a:solidFill>
                <a:srgbClr val="C00000"/>
              </a:solidFill>
              <a:latin typeface="Arial" panose="020B0604020202020204" pitchFamily="34" charset="0"/>
              <a:ea typeface="Open Sans Light" panose="020B0306030504020204" pitchFamily="34" charset="0"/>
              <a:cs typeface="Arial" panose="020B0604020202020204" pitchFamily="34" charset="0"/>
            </a:endParaRPr>
          </a:p>
        </p:txBody>
      </p:sp>
      <p:sp>
        <p:nvSpPr>
          <p:cNvPr id="14" name="TextBox 46">
            <a:extLst>
              <a:ext uri="{FF2B5EF4-FFF2-40B4-BE49-F238E27FC236}">
                <a16:creationId xmlns:a16="http://schemas.microsoft.com/office/drawing/2014/main" id="{2D8ACC56-097C-94B5-2BA9-6D5EB0F8FAD7}"/>
              </a:ext>
            </a:extLst>
          </p:cNvPr>
          <p:cNvSpPr txBox="1"/>
          <p:nvPr/>
        </p:nvSpPr>
        <p:spPr>
          <a:xfrm>
            <a:off x="4051356" y="3760085"/>
            <a:ext cx="628698" cy="276999"/>
          </a:xfrm>
          <a:prstGeom prst="rect">
            <a:avLst/>
          </a:prstGeom>
          <a:noFill/>
        </p:spPr>
        <p:txBody>
          <a:bodyPr wrap="none" rtlCol="0" anchor="b" anchorCtr="0">
            <a:spAutoFit/>
          </a:bodyPr>
          <a:lstStyle/>
          <a:p>
            <a:pPr>
              <a:defRPr/>
            </a:pPr>
            <a:r>
              <a:rPr lang="en-US" sz="1200" b="1" dirty="0">
                <a:solidFill>
                  <a:srgbClr val="373545"/>
                </a:solidFill>
                <a:latin typeface="Arial" panose="020B0604020202020204" pitchFamily="34" charset="0"/>
                <a:ea typeface="League Spartan" charset="0"/>
                <a:cs typeface="Arial" panose="020B0604020202020204" pitchFamily="34" charset="0"/>
              </a:rPr>
              <a:t>SARO</a:t>
            </a:r>
          </a:p>
        </p:txBody>
      </p:sp>
      <p:sp>
        <p:nvSpPr>
          <p:cNvPr id="15" name="Subtitle 2">
            <a:extLst>
              <a:ext uri="{FF2B5EF4-FFF2-40B4-BE49-F238E27FC236}">
                <a16:creationId xmlns:a16="http://schemas.microsoft.com/office/drawing/2014/main" id="{8AB9FEAA-5C1C-5E53-2016-43C0CADE5823}"/>
              </a:ext>
            </a:extLst>
          </p:cNvPr>
          <p:cNvSpPr txBox="1">
            <a:spLocks/>
          </p:cNvSpPr>
          <p:nvPr/>
        </p:nvSpPr>
        <p:spPr>
          <a:xfrm>
            <a:off x="4051357" y="4075068"/>
            <a:ext cx="1550938" cy="697114"/>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defRPr/>
            </a:pPr>
            <a:r>
              <a:rPr lang="es-MX" sz="1200" b="1" dirty="0">
                <a:solidFill>
                  <a:srgbClr val="00B050"/>
                </a:solidFill>
                <a:latin typeface="Arial" panose="020B0604020202020204" pitchFamily="34" charset="0"/>
                <a:ea typeface="Open Sans Light" panose="020B0306030504020204" pitchFamily="34" charset="0"/>
                <a:cs typeface="Arial" panose="020B0604020202020204" pitchFamily="34" charset="0"/>
              </a:rPr>
              <a:t>Cumplido 90% </a:t>
            </a:r>
          </a:p>
          <a:p>
            <a:pPr algn="l">
              <a:lnSpc>
                <a:spcPct val="100000"/>
              </a:lnSpc>
              <a:defRPr/>
            </a:pPr>
            <a:r>
              <a:rPr lang="es-MX" sz="1200" b="1" dirty="0">
                <a:solidFill>
                  <a:srgbClr val="FFC000"/>
                </a:solidFill>
                <a:latin typeface="Arial" panose="020B0604020202020204" pitchFamily="34" charset="0"/>
                <a:ea typeface="Open Sans Light" panose="020B0306030504020204" pitchFamily="34" charset="0"/>
                <a:cs typeface="Arial" panose="020B0604020202020204" pitchFamily="34" charset="0"/>
              </a:rPr>
              <a:t>En proceso 10%</a:t>
            </a:r>
          </a:p>
          <a:p>
            <a:pPr algn="l">
              <a:lnSpc>
                <a:spcPct val="100000"/>
              </a:lnSpc>
              <a:defRPr/>
            </a:pPr>
            <a:r>
              <a:rPr lang="es-MX" sz="1200" b="1" dirty="0">
                <a:solidFill>
                  <a:srgbClr val="C00000"/>
                </a:solidFill>
                <a:latin typeface="Arial" panose="020B0604020202020204" pitchFamily="34" charset="0"/>
                <a:ea typeface="Open Sans Light" panose="020B0306030504020204" pitchFamily="34" charset="0"/>
                <a:cs typeface="Arial" panose="020B0604020202020204" pitchFamily="34" charset="0"/>
              </a:rPr>
              <a:t>Sin iniciar 0%</a:t>
            </a:r>
            <a:endParaRPr lang="en-US" sz="1200" b="1" dirty="0">
              <a:solidFill>
                <a:srgbClr val="C00000"/>
              </a:solidFill>
              <a:latin typeface="Arial" panose="020B0604020202020204" pitchFamily="34" charset="0"/>
              <a:ea typeface="Open Sans Light" panose="020B0306030504020204" pitchFamily="34" charset="0"/>
              <a:cs typeface="Arial" panose="020B0604020202020204" pitchFamily="34" charset="0"/>
            </a:endParaRPr>
          </a:p>
        </p:txBody>
      </p:sp>
      <p:sp>
        <p:nvSpPr>
          <p:cNvPr id="16" name="TextBox 14">
            <a:extLst>
              <a:ext uri="{FF2B5EF4-FFF2-40B4-BE49-F238E27FC236}">
                <a16:creationId xmlns:a16="http://schemas.microsoft.com/office/drawing/2014/main" id="{BC139D23-0D86-CC7F-76E9-FE5DEE729F3D}"/>
              </a:ext>
            </a:extLst>
          </p:cNvPr>
          <p:cNvSpPr txBox="1"/>
          <p:nvPr/>
        </p:nvSpPr>
        <p:spPr>
          <a:xfrm>
            <a:off x="1274831" y="5530842"/>
            <a:ext cx="655949" cy="276999"/>
          </a:xfrm>
          <a:prstGeom prst="rect">
            <a:avLst/>
          </a:prstGeom>
          <a:noFill/>
        </p:spPr>
        <p:txBody>
          <a:bodyPr wrap="none" rtlCol="0" anchor="b" anchorCtr="0">
            <a:spAutoFit/>
          </a:bodyPr>
          <a:lstStyle/>
          <a:p>
            <a:pPr>
              <a:defRPr/>
            </a:pPr>
            <a:r>
              <a:rPr lang="en-US" sz="1200" b="1" dirty="0">
                <a:solidFill>
                  <a:srgbClr val="373545"/>
                </a:solidFill>
                <a:latin typeface="Arial" panose="020B0604020202020204" pitchFamily="34" charset="0"/>
                <a:ea typeface="League Spartan" charset="0"/>
                <a:cs typeface="Arial" panose="020B0604020202020204" pitchFamily="34" charset="0"/>
              </a:rPr>
              <a:t>SICOF</a:t>
            </a:r>
          </a:p>
        </p:txBody>
      </p:sp>
      <p:sp>
        <p:nvSpPr>
          <p:cNvPr id="17" name="Subtitle 2">
            <a:extLst>
              <a:ext uri="{FF2B5EF4-FFF2-40B4-BE49-F238E27FC236}">
                <a16:creationId xmlns:a16="http://schemas.microsoft.com/office/drawing/2014/main" id="{3DDC4B16-9BB4-EDA2-77F5-A50D4BB0BFF0}"/>
              </a:ext>
            </a:extLst>
          </p:cNvPr>
          <p:cNvSpPr txBox="1">
            <a:spLocks/>
          </p:cNvSpPr>
          <p:nvPr/>
        </p:nvSpPr>
        <p:spPr>
          <a:xfrm>
            <a:off x="1274832" y="5845825"/>
            <a:ext cx="1550938" cy="697114"/>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defRPr/>
            </a:pPr>
            <a:r>
              <a:rPr lang="es-MX" sz="1200" b="1" dirty="0">
                <a:solidFill>
                  <a:srgbClr val="00B050"/>
                </a:solidFill>
                <a:latin typeface="Arial" panose="020B0604020202020204" pitchFamily="34" charset="0"/>
                <a:ea typeface="Open Sans Light" panose="020B0306030504020204" pitchFamily="34" charset="0"/>
                <a:cs typeface="Arial" panose="020B0604020202020204" pitchFamily="34" charset="0"/>
              </a:rPr>
              <a:t>Cumplido  100%</a:t>
            </a:r>
          </a:p>
          <a:p>
            <a:pPr algn="l">
              <a:lnSpc>
                <a:spcPct val="100000"/>
              </a:lnSpc>
              <a:defRPr/>
            </a:pPr>
            <a:r>
              <a:rPr lang="es-MX" sz="1200" b="1" dirty="0">
                <a:solidFill>
                  <a:srgbClr val="FFC000"/>
                </a:solidFill>
                <a:latin typeface="Arial" panose="020B0604020202020204" pitchFamily="34" charset="0"/>
                <a:ea typeface="Open Sans Light" panose="020B0306030504020204" pitchFamily="34" charset="0"/>
                <a:cs typeface="Arial" panose="020B0604020202020204" pitchFamily="34" charset="0"/>
              </a:rPr>
              <a:t>En proceso 0%</a:t>
            </a:r>
          </a:p>
          <a:p>
            <a:pPr algn="l">
              <a:lnSpc>
                <a:spcPct val="100000"/>
              </a:lnSpc>
              <a:defRPr/>
            </a:pPr>
            <a:r>
              <a:rPr lang="es-MX" sz="1200" b="1" dirty="0">
                <a:solidFill>
                  <a:srgbClr val="C00000"/>
                </a:solidFill>
                <a:latin typeface="Arial" panose="020B0604020202020204" pitchFamily="34" charset="0"/>
                <a:ea typeface="Open Sans Light" panose="020B0306030504020204" pitchFamily="34" charset="0"/>
                <a:cs typeface="Arial" panose="020B0604020202020204" pitchFamily="34" charset="0"/>
              </a:rPr>
              <a:t>Sin iniciar 0%</a:t>
            </a:r>
            <a:endParaRPr lang="en-US" sz="1200" b="1" dirty="0">
              <a:solidFill>
                <a:srgbClr val="C00000"/>
              </a:solidFill>
              <a:latin typeface="Arial" panose="020B0604020202020204" pitchFamily="34" charset="0"/>
              <a:ea typeface="Open Sans Light" panose="020B0306030504020204" pitchFamily="34" charset="0"/>
              <a:cs typeface="Arial" panose="020B0604020202020204" pitchFamily="34" charset="0"/>
            </a:endParaRPr>
          </a:p>
        </p:txBody>
      </p:sp>
      <p:sp>
        <p:nvSpPr>
          <p:cNvPr id="18" name="TextBox 48">
            <a:extLst>
              <a:ext uri="{FF2B5EF4-FFF2-40B4-BE49-F238E27FC236}">
                <a16:creationId xmlns:a16="http://schemas.microsoft.com/office/drawing/2014/main" id="{FC252A34-8AD1-A151-F566-6B26D1A2F80B}"/>
              </a:ext>
            </a:extLst>
          </p:cNvPr>
          <p:cNvSpPr txBox="1"/>
          <p:nvPr/>
        </p:nvSpPr>
        <p:spPr>
          <a:xfrm>
            <a:off x="4051356" y="5530842"/>
            <a:ext cx="611065" cy="276999"/>
          </a:xfrm>
          <a:prstGeom prst="rect">
            <a:avLst/>
          </a:prstGeom>
          <a:noFill/>
        </p:spPr>
        <p:txBody>
          <a:bodyPr wrap="none" rtlCol="0" anchor="b" anchorCtr="0">
            <a:spAutoFit/>
          </a:bodyPr>
          <a:lstStyle/>
          <a:p>
            <a:pPr>
              <a:defRPr/>
            </a:pPr>
            <a:r>
              <a:rPr lang="en-US" sz="1200" b="1" dirty="0">
                <a:solidFill>
                  <a:srgbClr val="373545"/>
                </a:solidFill>
                <a:latin typeface="Arial" panose="020B0604020202020204" pitchFamily="34" charset="0"/>
                <a:ea typeface="League Spartan" charset="0"/>
                <a:cs typeface="Arial" panose="020B0604020202020204" pitchFamily="34" charset="0"/>
              </a:rPr>
              <a:t>SARS</a:t>
            </a:r>
          </a:p>
        </p:txBody>
      </p:sp>
      <p:sp>
        <p:nvSpPr>
          <p:cNvPr id="19" name="Subtitle 2">
            <a:extLst>
              <a:ext uri="{FF2B5EF4-FFF2-40B4-BE49-F238E27FC236}">
                <a16:creationId xmlns:a16="http://schemas.microsoft.com/office/drawing/2014/main" id="{0366D094-631D-56C4-2D53-12631F75CECC}"/>
              </a:ext>
            </a:extLst>
          </p:cNvPr>
          <p:cNvSpPr txBox="1">
            <a:spLocks/>
          </p:cNvSpPr>
          <p:nvPr/>
        </p:nvSpPr>
        <p:spPr>
          <a:xfrm>
            <a:off x="4051357" y="5845825"/>
            <a:ext cx="1550938" cy="697114"/>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defRPr/>
            </a:pPr>
            <a:r>
              <a:rPr lang="es-MX" sz="1200" b="1" dirty="0">
                <a:solidFill>
                  <a:srgbClr val="00B050"/>
                </a:solidFill>
                <a:latin typeface="Arial" panose="020B0604020202020204" pitchFamily="34" charset="0"/>
                <a:ea typeface="Open Sans Light" panose="020B0306030504020204" pitchFamily="34" charset="0"/>
                <a:cs typeface="Arial" panose="020B0604020202020204" pitchFamily="34" charset="0"/>
              </a:rPr>
              <a:t>Cumplido 87% </a:t>
            </a:r>
          </a:p>
          <a:p>
            <a:pPr algn="l">
              <a:lnSpc>
                <a:spcPct val="100000"/>
              </a:lnSpc>
              <a:defRPr/>
            </a:pPr>
            <a:r>
              <a:rPr lang="es-MX" sz="1200" b="1" dirty="0">
                <a:solidFill>
                  <a:srgbClr val="FFC000"/>
                </a:solidFill>
                <a:latin typeface="Arial" panose="020B0604020202020204" pitchFamily="34" charset="0"/>
                <a:ea typeface="Open Sans Light" panose="020B0306030504020204" pitchFamily="34" charset="0"/>
                <a:cs typeface="Arial" panose="020B0604020202020204" pitchFamily="34" charset="0"/>
              </a:rPr>
              <a:t>En proceso 13%</a:t>
            </a:r>
          </a:p>
          <a:p>
            <a:pPr algn="l">
              <a:lnSpc>
                <a:spcPct val="100000"/>
              </a:lnSpc>
              <a:defRPr/>
            </a:pPr>
            <a:r>
              <a:rPr lang="es-MX" sz="1200" b="1" dirty="0">
                <a:solidFill>
                  <a:srgbClr val="C00000"/>
                </a:solidFill>
                <a:latin typeface="Arial" panose="020B0604020202020204" pitchFamily="34" charset="0"/>
                <a:ea typeface="Open Sans Light" panose="020B0306030504020204" pitchFamily="34" charset="0"/>
                <a:cs typeface="Arial" panose="020B0604020202020204" pitchFamily="34" charset="0"/>
              </a:rPr>
              <a:t>Sin iniciar 0%</a:t>
            </a:r>
            <a:endParaRPr lang="en-US" sz="1200" b="1" dirty="0">
              <a:solidFill>
                <a:srgbClr val="C00000"/>
              </a:solidFill>
              <a:latin typeface="Arial" panose="020B0604020202020204" pitchFamily="34" charset="0"/>
              <a:ea typeface="Open Sans Light" panose="020B0306030504020204" pitchFamily="34" charset="0"/>
              <a:cs typeface="Arial" panose="020B0604020202020204" pitchFamily="34" charset="0"/>
            </a:endParaRPr>
          </a:p>
        </p:txBody>
      </p:sp>
      <p:sp>
        <p:nvSpPr>
          <p:cNvPr id="20" name="Oval 50">
            <a:extLst>
              <a:ext uri="{FF2B5EF4-FFF2-40B4-BE49-F238E27FC236}">
                <a16:creationId xmlns:a16="http://schemas.microsoft.com/office/drawing/2014/main" id="{155B28EC-B37A-5BC9-C1D2-4992DC17F7D0}"/>
              </a:ext>
            </a:extLst>
          </p:cNvPr>
          <p:cNvSpPr/>
          <p:nvPr/>
        </p:nvSpPr>
        <p:spPr>
          <a:xfrm>
            <a:off x="3100523" y="2029434"/>
            <a:ext cx="790052" cy="790052"/>
          </a:xfrm>
          <a:prstGeom prst="ellipse">
            <a:avLst/>
          </a:prstGeom>
          <a:solidFill>
            <a:srgbClr val="7A8C8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Oval 52">
            <a:extLst>
              <a:ext uri="{FF2B5EF4-FFF2-40B4-BE49-F238E27FC236}">
                <a16:creationId xmlns:a16="http://schemas.microsoft.com/office/drawing/2014/main" id="{F6CB731D-D6E9-1ADF-E3A5-6000E9377766}"/>
              </a:ext>
            </a:extLst>
          </p:cNvPr>
          <p:cNvSpPr/>
          <p:nvPr/>
        </p:nvSpPr>
        <p:spPr>
          <a:xfrm>
            <a:off x="3100523" y="3800191"/>
            <a:ext cx="790052" cy="790052"/>
          </a:xfrm>
          <a:prstGeom prst="ellipse">
            <a:avLst/>
          </a:prstGeom>
          <a:solidFill>
            <a:srgbClr val="84ACB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Oval 54">
            <a:extLst>
              <a:ext uri="{FF2B5EF4-FFF2-40B4-BE49-F238E27FC236}">
                <a16:creationId xmlns:a16="http://schemas.microsoft.com/office/drawing/2014/main" id="{BF4F2727-CFDC-9B47-A4A3-5AAD974E3660}"/>
              </a:ext>
            </a:extLst>
          </p:cNvPr>
          <p:cNvSpPr/>
          <p:nvPr/>
        </p:nvSpPr>
        <p:spPr>
          <a:xfrm>
            <a:off x="3100523" y="5570948"/>
            <a:ext cx="790052" cy="790052"/>
          </a:xfrm>
          <a:prstGeom prst="ellipse">
            <a:avLst/>
          </a:prstGeom>
          <a:solidFill>
            <a:srgbClr val="2683C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Shape 2944">
            <a:extLst>
              <a:ext uri="{FF2B5EF4-FFF2-40B4-BE49-F238E27FC236}">
                <a16:creationId xmlns:a16="http://schemas.microsoft.com/office/drawing/2014/main" id="{E1EB9FD4-7395-F0D8-0515-356849EADB7C}"/>
              </a:ext>
            </a:extLst>
          </p:cNvPr>
          <p:cNvSpPr>
            <a:spLocks noChangeAspect="1"/>
          </p:cNvSpPr>
          <p:nvPr/>
        </p:nvSpPr>
        <p:spPr>
          <a:xfrm>
            <a:off x="3308910" y="2237820"/>
            <a:ext cx="373280" cy="373279"/>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ysClr val="window" lastClr="FFFFFF"/>
          </a:solidFill>
          <a:ln w="12700">
            <a:miter lim="400000"/>
          </a:ln>
        </p:spPr>
        <p:txBody>
          <a:bodyPr lIns="19045" tIns="19045" rIns="19045" bIns="19045" anchor="ctr"/>
          <a:lstStyle/>
          <a:p>
            <a:pPr marL="0" marR="0" lvl="0" indent="0" defTabSz="228532"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200" b="1"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Open Sans Semibold" charset="0"/>
              <a:cs typeface="Arial" panose="020B0604020202020204" pitchFamily="34" charset="0"/>
              <a:sym typeface="Gill Sans"/>
            </a:endParaRPr>
          </a:p>
        </p:txBody>
      </p:sp>
      <p:sp>
        <p:nvSpPr>
          <p:cNvPr id="24" name="Shape 2816">
            <a:extLst>
              <a:ext uri="{FF2B5EF4-FFF2-40B4-BE49-F238E27FC236}">
                <a16:creationId xmlns:a16="http://schemas.microsoft.com/office/drawing/2014/main" id="{818B5C60-83A3-0D30-8E8D-F6AD4FBCB447}"/>
              </a:ext>
            </a:extLst>
          </p:cNvPr>
          <p:cNvSpPr>
            <a:spLocks noChangeAspect="1"/>
          </p:cNvSpPr>
          <p:nvPr/>
        </p:nvSpPr>
        <p:spPr>
          <a:xfrm>
            <a:off x="3308910" y="5779334"/>
            <a:ext cx="373280" cy="373280"/>
          </a:xfrm>
          <a:custGeom>
            <a:avLst/>
            <a:gdLst/>
            <a:ahLst/>
            <a:cxnLst>
              <a:cxn ang="0">
                <a:pos x="wd2" y="hd2"/>
              </a:cxn>
              <a:cxn ang="5400000">
                <a:pos x="wd2" y="hd2"/>
              </a:cxn>
              <a:cxn ang="10800000">
                <a:pos x="wd2" y="hd2"/>
              </a:cxn>
              <a:cxn ang="16200000">
                <a:pos x="wd2" y="hd2"/>
              </a:cxn>
            </a:cxnLst>
            <a:rect l="0" t="0" r="r" b="b"/>
            <a:pathLst>
              <a:path w="21600" h="21600" extrusionOk="0">
                <a:moveTo>
                  <a:pt x="21587" y="18100"/>
                </a:moveTo>
                <a:lnTo>
                  <a:pt x="21596" y="18099"/>
                </a:lnTo>
                <a:lnTo>
                  <a:pt x="20614" y="5335"/>
                </a:lnTo>
                <a:lnTo>
                  <a:pt x="20605" y="5337"/>
                </a:lnTo>
                <a:cubicBezTo>
                  <a:pt x="20573" y="5097"/>
                  <a:pt x="20376" y="4909"/>
                  <a:pt x="20127" y="4909"/>
                </a:cubicBezTo>
                <a:lnTo>
                  <a:pt x="16691" y="4909"/>
                </a:lnTo>
                <a:lnTo>
                  <a:pt x="16691" y="3927"/>
                </a:lnTo>
                <a:cubicBezTo>
                  <a:pt x="16691" y="1758"/>
                  <a:pt x="14932" y="0"/>
                  <a:pt x="12764" y="0"/>
                </a:cubicBezTo>
                <a:cubicBezTo>
                  <a:pt x="11300" y="0"/>
                  <a:pt x="10025" y="803"/>
                  <a:pt x="9350" y="1991"/>
                </a:cubicBezTo>
                <a:cubicBezTo>
                  <a:pt x="9705" y="2027"/>
                  <a:pt x="10048" y="2105"/>
                  <a:pt x="10377" y="2214"/>
                </a:cubicBezTo>
                <a:cubicBezTo>
                  <a:pt x="10911" y="1470"/>
                  <a:pt x="11778" y="982"/>
                  <a:pt x="12764" y="982"/>
                </a:cubicBezTo>
                <a:cubicBezTo>
                  <a:pt x="14390" y="982"/>
                  <a:pt x="15709" y="2301"/>
                  <a:pt x="15709" y="3927"/>
                </a:cubicBezTo>
                <a:lnTo>
                  <a:pt x="15709" y="4909"/>
                </a:lnTo>
                <a:lnTo>
                  <a:pt x="13337" y="4909"/>
                </a:lnTo>
                <a:cubicBezTo>
                  <a:pt x="13474" y="5221"/>
                  <a:pt x="13581" y="5549"/>
                  <a:pt x="13651" y="5891"/>
                </a:cubicBezTo>
                <a:lnTo>
                  <a:pt x="15709" y="5891"/>
                </a:lnTo>
                <a:lnTo>
                  <a:pt x="15709" y="6873"/>
                </a:lnTo>
                <a:lnTo>
                  <a:pt x="16204" y="6873"/>
                </a:lnTo>
                <a:cubicBezTo>
                  <a:pt x="16375" y="6873"/>
                  <a:pt x="16537" y="6905"/>
                  <a:pt x="16691" y="6961"/>
                </a:cubicBezTo>
                <a:lnTo>
                  <a:pt x="16691" y="5891"/>
                </a:lnTo>
                <a:lnTo>
                  <a:pt x="19674" y="5891"/>
                </a:lnTo>
                <a:lnTo>
                  <a:pt x="20429" y="15709"/>
                </a:lnTo>
                <a:lnTo>
                  <a:pt x="18247" y="15709"/>
                </a:lnTo>
                <a:lnTo>
                  <a:pt x="18323" y="16691"/>
                </a:lnTo>
                <a:lnTo>
                  <a:pt x="20504" y="16691"/>
                </a:lnTo>
                <a:lnTo>
                  <a:pt x="20580" y="17673"/>
                </a:lnTo>
                <a:lnTo>
                  <a:pt x="18398" y="17673"/>
                </a:lnTo>
                <a:lnTo>
                  <a:pt x="18474" y="18655"/>
                </a:lnTo>
                <a:lnTo>
                  <a:pt x="21109" y="18655"/>
                </a:lnTo>
                <a:cubicBezTo>
                  <a:pt x="21380" y="18655"/>
                  <a:pt x="21600" y="18435"/>
                  <a:pt x="21600" y="18164"/>
                </a:cubicBezTo>
                <a:cubicBezTo>
                  <a:pt x="21600" y="18141"/>
                  <a:pt x="21590" y="18122"/>
                  <a:pt x="21587" y="18100"/>
                </a:cubicBezTo>
                <a:moveTo>
                  <a:pt x="1020" y="20618"/>
                </a:moveTo>
                <a:lnTo>
                  <a:pt x="1096" y="19636"/>
                </a:lnTo>
                <a:lnTo>
                  <a:pt x="16577" y="19636"/>
                </a:lnTo>
                <a:lnTo>
                  <a:pt x="16653" y="20618"/>
                </a:lnTo>
                <a:cubicBezTo>
                  <a:pt x="16653" y="20618"/>
                  <a:pt x="1020" y="20618"/>
                  <a:pt x="1020" y="20618"/>
                </a:cubicBezTo>
                <a:close/>
                <a:moveTo>
                  <a:pt x="1926" y="8836"/>
                </a:moveTo>
                <a:lnTo>
                  <a:pt x="4909" y="8836"/>
                </a:lnTo>
                <a:lnTo>
                  <a:pt x="4909" y="10936"/>
                </a:lnTo>
                <a:cubicBezTo>
                  <a:pt x="4617" y="11106"/>
                  <a:pt x="4418" y="11420"/>
                  <a:pt x="4418" y="11782"/>
                </a:cubicBezTo>
                <a:cubicBezTo>
                  <a:pt x="4418" y="12324"/>
                  <a:pt x="4858" y="12764"/>
                  <a:pt x="5400" y="12764"/>
                </a:cubicBezTo>
                <a:cubicBezTo>
                  <a:pt x="5942" y="12764"/>
                  <a:pt x="6382" y="12324"/>
                  <a:pt x="6382" y="11782"/>
                </a:cubicBezTo>
                <a:cubicBezTo>
                  <a:pt x="6382" y="11420"/>
                  <a:pt x="6183" y="11106"/>
                  <a:pt x="5891" y="10936"/>
                </a:cubicBezTo>
                <a:lnTo>
                  <a:pt x="5891" y="8836"/>
                </a:lnTo>
                <a:lnTo>
                  <a:pt x="11782" y="8836"/>
                </a:lnTo>
                <a:lnTo>
                  <a:pt x="11782" y="10936"/>
                </a:lnTo>
                <a:cubicBezTo>
                  <a:pt x="11489" y="11106"/>
                  <a:pt x="11291" y="11420"/>
                  <a:pt x="11291" y="11782"/>
                </a:cubicBezTo>
                <a:cubicBezTo>
                  <a:pt x="11291" y="12324"/>
                  <a:pt x="11731" y="12764"/>
                  <a:pt x="12273" y="12764"/>
                </a:cubicBezTo>
                <a:cubicBezTo>
                  <a:pt x="12815" y="12764"/>
                  <a:pt x="13255" y="12324"/>
                  <a:pt x="13255" y="11782"/>
                </a:cubicBezTo>
                <a:cubicBezTo>
                  <a:pt x="13255" y="11420"/>
                  <a:pt x="13056" y="11106"/>
                  <a:pt x="12764" y="10936"/>
                </a:cubicBezTo>
                <a:lnTo>
                  <a:pt x="12764" y="8836"/>
                </a:lnTo>
                <a:lnTo>
                  <a:pt x="15746" y="8836"/>
                </a:lnTo>
                <a:lnTo>
                  <a:pt x="16502" y="18655"/>
                </a:lnTo>
                <a:lnTo>
                  <a:pt x="1172" y="18655"/>
                </a:lnTo>
                <a:cubicBezTo>
                  <a:pt x="1172" y="18655"/>
                  <a:pt x="1926" y="8836"/>
                  <a:pt x="1926" y="8836"/>
                </a:cubicBezTo>
                <a:close/>
                <a:moveTo>
                  <a:pt x="5891" y="6873"/>
                </a:moveTo>
                <a:cubicBezTo>
                  <a:pt x="5891" y="5246"/>
                  <a:pt x="7210" y="3927"/>
                  <a:pt x="8836" y="3927"/>
                </a:cubicBezTo>
                <a:cubicBezTo>
                  <a:pt x="10463" y="3927"/>
                  <a:pt x="11782" y="5246"/>
                  <a:pt x="11782" y="6873"/>
                </a:cubicBezTo>
                <a:lnTo>
                  <a:pt x="11782" y="7855"/>
                </a:lnTo>
                <a:lnTo>
                  <a:pt x="5891" y="7855"/>
                </a:lnTo>
                <a:cubicBezTo>
                  <a:pt x="5891" y="7855"/>
                  <a:pt x="5891" y="6873"/>
                  <a:pt x="5891" y="6873"/>
                </a:cubicBezTo>
                <a:close/>
                <a:moveTo>
                  <a:pt x="17668" y="21044"/>
                </a:moveTo>
                <a:lnTo>
                  <a:pt x="16687" y="8281"/>
                </a:lnTo>
                <a:lnTo>
                  <a:pt x="16678" y="8282"/>
                </a:lnTo>
                <a:cubicBezTo>
                  <a:pt x="16646" y="8043"/>
                  <a:pt x="16448" y="7855"/>
                  <a:pt x="16200" y="7855"/>
                </a:cubicBezTo>
                <a:lnTo>
                  <a:pt x="12764" y="7855"/>
                </a:lnTo>
                <a:lnTo>
                  <a:pt x="12764" y="6873"/>
                </a:lnTo>
                <a:cubicBezTo>
                  <a:pt x="12764" y="4704"/>
                  <a:pt x="11005" y="2945"/>
                  <a:pt x="8836" y="2945"/>
                </a:cubicBezTo>
                <a:cubicBezTo>
                  <a:pt x="6668" y="2945"/>
                  <a:pt x="4909" y="4704"/>
                  <a:pt x="4909" y="6873"/>
                </a:cubicBezTo>
                <a:lnTo>
                  <a:pt x="4909" y="7855"/>
                </a:lnTo>
                <a:lnTo>
                  <a:pt x="1473" y="7855"/>
                </a:lnTo>
                <a:cubicBezTo>
                  <a:pt x="1224" y="7855"/>
                  <a:pt x="1027" y="8043"/>
                  <a:pt x="995" y="8282"/>
                </a:cubicBezTo>
                <a:lnTo>
                  <a:pt x="986" y="8281"/>
                </a:lnTo>
                <a:lnTo>
                  <a:pt x="4" y="21044"/>
                </a:lnTo>
                <a:lnTo>
                  <a:pt x="13" y="21045"/>
                </a:lnTo>
                <a:cubicBezTo>
                  <a:pt x="10" y="21067"/>
                  <a:pt x="0" y="21087"/>
                  <a:pt x="0" y="21109"/>
                </a:cubicBezTo>
                <a:cubicBezTo>
                  <a:pt x="0" y="21381"/>
                  <a:pt x="220" y="21600"/>
                  <a:pt x="491" y="21600"/>
                </a:cubicBezTo>
                <a:lnTo>
                  <a:pt x="17182" y="21600"/>
                </a:lnTo>
                <a:cubicBezTo>
                  <a:pt x="17453" y="21600"/>
                  <a:pt x="17673" y="21381"/>
                  <a:pt x="17673" y="21109"/>
                </a:cubicBezTo>
                <a:cubicBezTo>
                  <a:pt x="17673" y="21087"/>
                  <a:pt x="17663" y="21067"/>
                  <a:pt x="17660" y="21045"/>
                </a:cubicBezTo>
                <a:cubicBezTo>
                  <a:pt x="17660" y="21045"/>
                  <a:pt x="17668" y="21044"/>
                  <a:pt x="17668" y="21044"/>
                </a:cubicBezTo>
                <a:close/>
              </a:path>
            </a:pathLst>
          </a:custGeom>
          <a:solidFill>
            <a:sysClr val="window" lastClr="FFFFFF"/>
          </a:solidFill>
          <a:ln w="12700">
            <a:miter lim="400000"/>
          </a:ln>
        </p:spPr>
        <p:txBody>
          <a:bodyPr lIns="19045" tIns="19045" rIns="19045" bIns="19045" anchor="ctr"/>
          <a:lstStyle/>
          <a:p>
            <a:pPr marL="0" marR="0" lvl="0" indent="0" defTabSz="228532"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200" b="1"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Open Sans Semibold" charset="0"/>
              <a:cs typeface="Arial" panose="020B0604020202020204" pitchFamily="34" charset="0"/>
              <a:sym typeface="Gill Sans"/>
            </a:endParaRPr>
          </a:p>
        </p:txBody>
      </p:sp>
      <p:sp>
        <p:nvSpPr>
          <p:cNvPr id="25" name="Shape 2837">
            <a:extLst>
              <a:ext uri="{FF2B5EF4-FFF2-40B4-BE49-F238E27FC236}">
                <a16:creationId xmlns:a16="http://schemas.microsoft.com/office/drawing/2014/main" id="{F74F4422-9042-83E9-D415-0D5C01188363}"/>
              </a:ext>
            </a:extLst>
          </p:cNvPr>
          <p:cNvSpPr>
            <a:spLocks noChangeAspect="1"/>
          </p:cNvSpPr>
          <p:nvPr/>
        </p:nvSpPr>
        <p:spPr>
          <a:xfrm>
            <a:off x="3308910" y="4050995"/>
            <a:ext cx="373280" cy="288444"/>
          </a:xfrm>
          <a:custGeom>
            <a:avLst/>
            <a:gdLst/>
            <a:ahLst/>
            <a:cxnLst>
              <a:cxn ang="0">
                <a:pos x="wd2" y="hd2"/>
              </a:cxn>
              <a:cxn ang="5400000">
                <a:pos x="wd2" y="hd2"/>
              </a:cxn>
              <a:cxn ang="10800000">
                <a:pos x="wd2" y="hd2"/>
              </a:cxn>
              <a:cxn ang="16200000">
                <a:pos x="wd2" y="hd2"/>
              </a:cxn>
            </a:cxnLst>
            <a:rect l="0" t="0" r="r" b="b"/>
            <a:pathLst>
              <a:path w="21600" h="21600" extrusionOk="0">
                <a:moveTo>
                  <a:pt x="16691" y="18667"/>
                </a:moveTo>
                <a:lnTo>
                  <a:pt x="12576" y="13341"/>
                </a:lnTo>
                <a:lnTo>
                  <a:pt x="16691" y="8016"/>
                </a:lnTo>
                <a:cubicBezTo>
                  <a:pt x="16691" y="8016"/>
                  <a:pt x="16691" y="18667"/>
                  <a:pt x="16691" y="18667"/>
                </a:cubicBezTo>
                <a:close/>
                <a:moveTo>
                  <a:pt x="15709" y="20329"/>
                </a:moveTo>
                <a:lnTo>
                  <a:pt x="1964" y="20329"/>
                </a:lnTo>
                <a:cubicBezTo>
                  <a:pt x="1719" y="20329"/>
                  <a:pt x="1498" y="20210"/>
                  <a:pt x="1326" y="20018"/>
                </a:cubicBezTo>
                <a:lnTo>
                  <a:pt x="5791" y="14240"/>
                </a:lnTo>
                <a:lnTo>
                  <a:pt x="7477" y="16421"/>
                </a:lnTo>
                <a:cubicBezTo>
                  <a:pt x="7853" y="16907"/>
                  <a:pt x="8344" y="17150"/>
                  <a:pt x="8836" y="17150"/>
                </a:cubicBezTo>
                <a:cubicBezTo>
                  <a:pt x="9329" y="17150"/>
                  <a:pt x="9821" y="16907"/>
                  <a:pt x="10195" y="16421"/>
                </a:cubicBezTo>
                <a:lnTo>
                  <a:pt x="11882" y="14240"/>
                </a:lnTo>
                <a:lnTo>
                  <a:pt x="16347" y="20018"/>
                </a:lnTo>
                <a:cubicBezTo>
                  <a:pt x="16175" y="20210"/>
                  <a:pt x="15954" y="20329"/>
                  <a:pt x="15709" y="20329"/>
                </a:cubicBezTo>
                <a:moveTo>
                  <a:pt x="982" y="8016"/>
                </a:moveTo>
                <a:lnTo>
                  <a:pt x="5097" y="13341"/>
                </a:lnTo>
                <a:lnTo>
                  <a:pt x="982" y="18667"/>
                </a:lnTo>
                <a:cubicBezTo>
                  <a:pt x="982" y="18667"/>
                  <a:pt x="982" y="8016"/>
                  <a:pt x="982" y="8016"/>
                </a:cubicBezTo>
                <a:close/>
                <a:moveTo>
                  <a:pt x="1964" y="6353"/>
                </a:moveTo>
                <a:lnTo>
                  <a:pt x="15709" y="6353"/>
                </a:lnTo>
                <a:cubicBezTo>
                  <a:pt x="15954" y="6353"/>
                  <a:pt x="16175" y="6474"/>
                  <a:pt x="16347" y="6665"/>
                </a:cubicBezTo>
                <a:lnTo>
                  <a:pt x="9502" y="15523"/>
                </a:lnTo>
                <a:cubicBezTo>
                  <a:pt x="9324" y="15752"/>
                  <a:pt x="9088" y="15880"/>
                  <a:pt x="8836" y="15880"/>
                </a:cubicBezTo>
                <a:cubicBezTo>
                  <a:pt x="8585" y="15880"/>
                  <a:pt x="8349" y="15752"/>
                  <a:pt x="8170" y="15523"/>
                </a:cubicBezTo>
                <a:lnTo>
                  <a:pt x="1326" y="6664"/>
                </a:lnTo>
                <a:cubicBezTo>
                  <a:pt x="1498" y="6474"/>
                  <a:pt x="1719" y="6353"/>
                  <a:pt x="1964" y="6353"/>
                </a:cubicBezTo>
                <a:moveTo>
                  <a:pt x="15709" y="5082"/>
                </a:moveTo>
                <a:lnTo>
                  <a:pt x="1964" y="5082"/>
                </a:lnTo>
                <a:cubicBezTo>
                  <a:pt x="879" y="5082"/>
                  <a:pt x="0" y="6220"/>
                  <a:pt x="0" y="7624"/>
                </a:cubicBezTo>
                <a:lnTo>
                  <a:pt x="0" y="19059"/>
                </a:lnTo>
                <a:cubicBezTo>
                  <a:pt x="0" y="20462"/>
                  <a:pt x="879" y="21600"/>
                  <a:pt x="1964" y="21600"/>
                </a:cubicBezTo>
                <a:lnTo>
                  <a:pt x="15709" y="21600"/>
                </a:lnTo>
                <a:cubicBezTo>
                  <a:pt x="16794" y="21600"/>
                  <a:pt x="17673" y="20462"/>
                  <a:pt x="17673" y="19059"/>
                </a:cubicBezTo>
                <a:lnTo>
                  <a:pt x="17673" y="7624"/>
                </a:lnTo>
                <a:cubicBezTo>
                  <a:pt x="17673" y="6220"/>
                  <a:pt x="16794" y="5082"/>
                  <a:pt x="15709" y="5082"/>
                </a:cubicBezTo>
                <a:moveTo>
                  <a:pt x="19636" y="0"/>
                </a:moveTo>
                <a:lnTo>
                  <a:pt x="5891" y="0"/>
                </a:lnTo>
                <a:cubicBezTo>
                  <a:pt x="4806" y="0"/>
                  <a:pt x="3927" y="1138"/>
                  <a:pt x="3927" y="2541"/>
                </a:cubicBezTo>
                <a:lnTo>
                  <a:pt x="3927" y="3176"/>
                </a:lnTo>
                <a:cubicBezTo>
                  <a:pt x="3927" y="3528"/>
                  <a:pt x="4147" y="3812"/>
                  <a:pt x="4418" y="3812"/>
                </a:cubicBezTo>
                <a:cubicBezTo>
                  <a:pt x="4690" y="3812"/>
                  <a:pt x="4909" y="3528"/>
                  <a:pt x="4909" y="3176"/>
                </a:cubicBezTo>
                <a:lnTo>
                  <a:pt x="4909" y="2541"/>
                </a:lnTo>
                <a:cubicBezTo>
                  <a:pt x="4909" y="1840"/>
                  <a:pt x="5348" y="1271"/>
                  <a:pt x="5891" y="1271"/>
                </a:cubicBezTo>
                <a:lnTo>
                  <a:pt x="19636" y="1271"/>
                </a:lnTo>
                <a:cubicBezTo>
                  <a:pt x="20178" y="1271"/>
                  <a:pt x="20618" y="1840"/>
                  <a:pt x="20618" y="2541"/>
                </a:cubicBezTo>
                <a:lnTo>
                  <a:pt x="20618" y="13976"/>
                </a:lnTo>
                <a:cubicBezTo>
                  <a:pt x="20618" y="14678"/>
                  <a:pt x="20178" y="15247"/>
                  <a:pt x="19636" y="15247"/>
                </a:cubicBezTo>
                <a:lnTo>
                  <a:pt x="19145" y="15247"/>
                </a:lnTo>
                <a:cubicBezTo>
                  <a:pt x="18874" y="15247"/>
                  <a:pt x="18655" y="15532"/>
                  <a:pt x="18655" y="15882"/>
                </a:cubicBezTo>
                <a:cubicBezTo>
                  <a:pt x="18655" y="16234"/>
                  <a:pt x="18874" y="16518"/>
                  <a:pt x="19145" y="16518"/>
                </a:cubicBezTo>
                <a:lnTo>
                  <a:pt x="19636" y="16518"/>
                </a:lnTo>
                <a:cubicBezTo>
                  <a:pt x="20721" y="16518"/>
                  <a:pt x="21600" y="15380"/>
                  <a:pt x="21600" y="13976"/>
                </a:cubicBezTo>
                <a:lnTo>
                  <a:pt x="21600" y="2541"/>
                </a:lnTo>
                <a:cubicBezTo>
                  <a:pt x="21600" y="1138"/>
                  <a:pt x="20721" y="0"/>
                  <a:pt x="19636" y="0"/>
                </a:cubicBezTo>
              </a:path>
            </a:pathLst>
          </a:custGeom>
          <a:solidFill>
            <a:sysClr val="window" lastClr="FFFFFF"/>
          </a:solidFill>
          <a:ln w="12700">
            <a:miter lim="400000"/>
          </a:ln>
        </p:spPr>
        <p:txBody>
          <a:bodyPr lIns="19045" tIns="19045" rIns="19045" bIns="19045" anchor="ctr"/>
          <a:lstStyle/>
          <a:p>
            <a:pPr marL="0" marR="0" lvl="0" indent="0" defTabSz="228532"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200" b="1"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Open Sans Semibold" charset="0"/>
              <a:cs typeface="Arial" panose="020B0604020202020204" pitchFamily="34" charset="0"/>
              <a:sym typeface="Gill Sans"/>
            </a:endParaRPr>
          </a:p>
        </p:txBody>
      </p:sp>
      <p:sp>
        <p:nvSpPr>
          <p:cNvPr id="26" name="TextBox 56">
            <a:extLst>
              <a:ext uri="{FF2B5EF4-FFF2-40B4-BE49-F238E27FC236}">
                <a16:creationId xmlns:a16="http://schemas.microsoft.com/office/drawing/2014/main" id="{34515343-991D-D23B-1A22-877AA579ED75}"/>
              </a:ext>
            </a:extLst>
          </p:cNvPr>
          <p:cNvSpPr txBox="1"/>
          <p:nvPr/>
        </p:nvSpPr>
        <p:spPr>
          <a:xfrm>
            <a:off x="6572866" y="1996518"/>
            <a:ext cx="603050" cy="276999"/>
          </a:xfrm>
          <a:prstGeom prst="rect">
            <a:avLst/>
          </a:prstGeom>
          <a:noFill/>
        </p:spPr>
        <p:txBody>
          <a:bodyPr wrap="none" rtlCol="0" anchor="b" anchorCtr="0">
            <a:spAutoFit/>
          </a:bodyPr>
          <a:lstStyle/>
          <a:p>
            <a:pPr>
              <a:defRPr/>
            </a:pPr>
            <a:r>
              <a:rPr lang="en-US" sz="1200" b="1" dirty="0">
                <a:solidFill>
                  <a:srgbClr val="373545"/>
                </a:solidFill>
                <a:latin typeface="Arial" panose="020B0604020202020204" pitchFamily="34" charset="0"/>
                <a:ea typeface="League Spartan" charset="0"/>
                <a:cs typeface="Arial" panose="020B0604020202020204" pitchFamily="34" charset="0"/>
              </a:rPr>
              <a:t>SARL</a:t>
            </a:r>
          </a:p>
        </p:txBody>
      </p:sp>
      <p:sp>
        <p:nvSpPr>
          <p:cNvPr id="27" name="Subtitle 2">
            <a:extLst>
              <a:ext uri="{FF2B5EF4-FFF2-40B4-BE49-F238E27FC236}">
                <a16:creationId xmlns:a16="http://schemas.microsoft.com/office/drawing/2014/main" id="{C811B156-7EFA-7365-4383-0A6A0E0ADAF9}"/>
              </a:ext>
            </a:extLst>
          </p:cNvPr>
          <p:cNvSpPr txBox="1">
            <a:spLocks/>
          </p:cNvSpPr>
          <p:nvPr/>
        </p:nvSpPr>
        <p:spPr>
          <a:xfrm>
            <a:off x="6572867" y="2311501"/>
            <a:ext cx="1550938" cy="697114"/>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defRPr/>
            </a:pPr>
            <a:r>
              <a:rPr lang="es-MX" sz="1200" b="1" dirty="0">
                <a:solidFill>
                  <a:srgbClr val="00B050"/>
                </a:solidFill>
                <a:latin typeface="Arial" panose="020B0604020202020204" pitchFamily="34" charset="0"/>
                <a:ea typeface="Open Sans Light" panose="020B0306030504020204" pitchFamily="34" charset="0"/>
                <a:cs typeface="Arial" panose="020B0604020202020204" pitchFamily="34" charset="0"/>
              </a:rPr>
              <a:t>Cumplido 60%  </a:t>
            </a:r>
          </a:p>
          <a:p>
            <a:pPr algn="l">
              <a:lnSpc>
                <a:spcPct val="100000"/>
              </a:lnSpc>
              <a:defRPr/>
            </a:pPr>
            <a:r>
              <a:rPr lang="es-MX" sz="1200" b="1" dirty="0">
                <a:solidFill>
                  <a:srgbClr val="FFC000"/>
                </a:solidFill>
                <a:latin typeface="Arial" panose="020B0604020202020204" pitchFamily="34" charset="0"/>
                <a:ea typeface="Open Sans Light" panose="020B0306030504020204" pitchFamily="34" charset="0"/>
                <a:cs typeface="Arial" panose="020B0604020202020204" pitchFamily="34" charset="0"/>
              </a:rPr>
              <a:t>En proceso 40%</a:t>
            </a:r>
          </a:p>
          <a:p>
            <a:pPr algn="l">
              <a:lnSpc>
                <a:spcPct val="100000"/>
              </a:lnSpc>
              <a:defRPr/>
            </a:pPr>
            <a:r>
              <a:rPr lang="es-MX" sz="1200" b="1" dirty="0">
                <a:solidFill>
                  <a:srgbClr val="C00000"/>
                </a:solidFill>
                <a:latin typeface="Arial" panose="020B0604020202020204" pitchFamily="34" charset="0"/>
                <a:ea typeface="Open Sans Light" panose="020B0306030504020204" pitchFamily="34" charset="0"/>
                <a:cs typeface="Arial" panose="020B0604020202020204" pitchFamily="34" charset="0"/>
              </a:rPr>
              <a:t>Sin iniciar 0%</a:t>
            </a:r>
            <a:endParaRPr lang="en-US" sz="1200" b="1" dirty="0">
              <a:solidFill>
                <a:srgbClr val="C00000"/>
              </a:solidFill>
              <a:latin typeface="Arial" panose="020B0604020202020204" pitchFamily="34" charset="0"/>
              <a:ea typeface="Open Sans Light" panose="020B0306030504020204" pitchFamily="34" charset="0"/>
              <a:cs typeface="Arial" panose="020B0604020202020204" pitchFamily="34" charset="0"/>
            </a:endParaRPr>
          </a:p>
        </p:txBody>
      </p:sp>
      <p:sp>
        <p:nvSpPr>
          <p:cNvPr id="28" name="TextBox 46">
            <a:extLst>
              <a:ext uri="{FF2B5EF4-FFF2-40B4-BE49-F238E27FC236}">
                <a16:creationId xmlns:a16="http://schemas.microsoft.com/office/drawing/2014/main" id="{11141A3E-F55B-A79E-6EEC-DB0EE3D7CF12}"/>
              </a:ext>
            </a:extLst>
          </p:cNvPr>
          <p:cNvSpPr txBox="1"/>
          <p:nvPr/>
        </p:nvSpPr>
        <p:spPr>
          <a:xfrm>
            <a:off x="6572866" y="3760080"/>
            <a:ext cx="619080" cy="276999"/>
          </a:xfrm>
          <a:prstGeom prst="rect">
            <a:avLst/>
          </a:prstGeom>
          <a:noFill/>
        </p:spPr>
        <p:txBody>
          <a:bodyPr wrap="none" rtlCol="0" anchor="b" anchorCtr="0">
            <a:spAutoFit/>
          </a:bodyPr>
          <a:lstStyle/>
          <a:p>
            <a:pPr>
              <a:defRPr/>
            </a:pPr>
            <a:r>
              <a:rPr lang="en-US" sz="1200" b="1" dirty="0">
                <a:solidFill>
                  <a:srgbClr val="373545"/>
                </a:solidFill>
                <a:latin typeface="Arial" panose="020B0604020202020204" pitchFamily="34" charset="0"/>
                <a:ea typeface="League Spartan" charset="0"/>
                <a:cs typeface="Arial" panose="020B0604020202020204" pitchFamily="34" charset="0"/>
              </a:rPr>
              <a:t>SARC</a:t>
            </a:r>
          </a:p>
        </p:txBody>
      </p:sp>
      <p:sp>
        <p:nvSpPr>
          <p:cNvPr id="29" name="Subtitle 2">
            <a:extLst>
              <a:ext uri="{FF2B5EF4-FFF2-40B4-BE49-F238E27FC236}">
                <a16:creationId xmlns:a16="http://schemas.microsoft.com/office/drawing/2014/main" id="{5B570DBA-CE50-2B70-D658-289B3459A347}"/>
              </a:ext>
            </a:extLst>
          </p:cNvPr>
          <p:cNvSpPr txBox="1">
            <a:spLocks/>
          </p:cNvSpPr>
          <p:nvPr/>
        </p:nvSpPr>
        <p:spPr>
          <a:xfrm>
            <a:off x="6572867" y="4075063"/>
            <a:ext cx="1550938" cy="697114"/>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defRPr/>
            </a:pPr>
            <a:r>
              <a:rPr lang="es-MX" sz="1200" b="1" dirty="0">
                <a:solidFill>
                  <a:srgbClr val="00B050"/>
                </a:solidFill>
                <a:latin typeface="Arial" panose="020B0604020202020204" pitchFamily="34" charset="0"/>
                <a:ea typeface="Open Sans Light" panose="020B0306030504020204" pitchFamily="34" charset="0"/>
                <a:cs typeface="Arial" panose="020B0604020202020204" pitchFamily="34" charset="0"/>
              </a:rPr>
              <a:t>Cumplido 65%  </a:t>
            </a:r>
          </a:p>
          <a:p>
            <a:pPr algn="l">
              <a:lnSpc>
                <a:spcPct val="100000"/>
              </a:lnSpc>
              <a:defRPr/>
            </a:pPr>
            <a:r>
              <a:rPr lang="es-MX" sz="1200" b="1" dirty="0">
                <a:solidFill>
                  <a:srgbClr val="FFC000"/>
                </a:solidFill>
                <a:latin typeface="Arial" panose="020B0604020202020204" pitchFamily="34" charset="0"/>
                <a:ea typeface="Open Sans Light" panose="020B0306030504020204" pitchFamily="34" charset="0"/>
                <a:cs typeface="Arial" panose="020B0604020202020204" pitchFamily="34" charset="0"/>
              </a:rPr>
              <a:t>En proceso 12%</a:t>
            </a:r>
          </a:p>
          <a:p>
            <a:pPr algn="l">
              <a:lnSpc>
                <a:spcPct val="100000"/>
              </a:lnSpc>
              <a:defRPr/>
            </a:pPr>
            <a:r>
              <a:rPr lang="es-MX" sz="1200" b="1" dirty="0">
                <a:solidFill>
                  <a:srgbClr val="C00000"/>
                </a:solidFill>
                <a:latin typeface="Arial" panose="020B0604020202020204" pitchFamily="34" charset="0"/>
                <a:ea typeface="Open Sans Light" panose="020B0306030504020204" pitchFamily="34" charset="0"/>
                <a:cs typeface="Arial" panose="020B0604020202020204" pitchFamily="34" charset="0"/>
              </a:rPr>
              <a:t>Sin iniciar 23%</a:t>
            </a:r>
            <a:endParaRPr lang="en-US" sz="1200" b="1" dirty="0">
              <a:solidFill>
                <a:srgbClr val="C00000"/>
              </a:solidFill>
              <a:latin typeface="Arial" panose="020B0604020202020204" pitchFamily="34" charset="0"/>
              <a:ea typeface="Open Sans Light" panose="020B0306030504020204" pitchFamily="34" charset="0"/>
              <a:cs typeface="Arial" panose="020B0604020202020204" pitchFamily="34" charset="0"/>
            </a:endParaRPr>
          </a:p>
        </p:txBody>
      </p:sp>
      <p:sp>
        <p:nvSpPr>
          <p:cNvPr id="30" name="TextBox 48">
            <a:extLst>
              <a:ext uri="{FF2B5EF4-FFF2-40B4-BE49-F238E27FC236}">
                <a16:creationId xmlns:a16="http://schemas.microsoft.com/office/drawing/2014/main" id="{39EC1080-4BB2-8F7B-D33F-2759DF94AA06}"/>
              </a:ext>
            </a:extLst>
          </p:cNvPr>
          <p:cNvSpPr txBox="1"/>
          <p:nvPr/>
        </p:nvSpPr>
        <p:spPr>
          <a:xfrm>
            <a:off x="6572866" y="5530837"/>
            <a:ext cx="619080" cy="276999"/>
          </a:xfrm>
          <a:prstGeom prst="rect">
            <a:avLst/>
          </a:prstGeom>
          <a:noFill/>
        </p:spPr>
        <p:txBody>
          <a:bodyPr wrap="none" rtlCol="0" anchor="b" anchorCtr="0">
            <a:spAutoFit/>
          </a:bodyPr>
          <a:lstStyle/>
          <a:p>
            <a:pPr>
              <a:defRPr/>
            </a:pPr>
            <a:r>
              <a:rPr lang="en-US" sz="1200" b="1" dirty="0">
                <a:solidFill>
                  <a:srgbClr val="373545"/>
                </a:solidFill>
                <a:latin typeface="Arial" panose="020B0604020202020204" pitchFamily="34" charset="0"/>
                <a:ea typeface="League Spartan" charset="0"/>
                <a:cs typeface="Arial" panose="020B0604020202020204" pitchFamily="34" charset="0"/>
              </a:rPr>
              <a:t>SARA</a:t>
            </a:r>
          </a:p>
        </p:txBody>
      </p:sp>
      <p:sp>
        <p:nvSpPr>
          <p:cNvPr id="31" name="Subtitle 2">
            <a:extLst>
              <a:ext uri="{FF2B5EF4-FFF2-40B4-BE49-F238E27FC236}">
                <a16:creationId xmlns:a16="http://schemas.microsoft.com/office/drawing/2014/main" id="{5B052208-876B-3644-5AA7-A1AD32B251B4}"/>
              </a:ext>
            </a:extLst>
          </p:cNvPr>
          <p:cNvSpPr txBox="1">
            <a:spLocks/>
          </p:cNvSpPr>
          <p:nvPr/>
        </p:nvSpPr>
        <p:spPr>
          <a:xfrm>
            <a:off x="6572867" y="5845820"/>
            <a:ext cx="1550938" cy="697114"/>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defRPr/>
            </a:pPr>
            <a:r>
              <a:rPr lang="es-MX" sz="1200" b="1" dirty="0">
                <a:solidFill>
                  <a:srgbClr val="00B050"/>
                </a:solidFill>
                <a:latin typeface="Arial" panose="020B0604020202020204" pitchFamily="34" charset="0"/>
                <a:ea typeface="Open Sans Light" panose="020B0306030504020204" pitchFamily="34" charset="0"/>
                <a:cs typeface="Arial" panose="020B0604020202020204" pitchFamily="34" charset="0"/>
              </a:rPr>
              <a:t>Cumplido 23%  </a:t>
            </a:r>
          </a:p>
          <a:p>
            <a:pPr algn="l">
              <a:lnSpc>
                <a:spcPct val="100000"/>
              </a:lnSpc>
              <a:defRPr/>
            </a:pPr>
            <a:r>
              <a:rPr lang="es-MX" sz="1200" b="1" dirty="0">
                <a:solidFill>
                  <a:srgbClr val="FFC000"/>
                </a:solidFill>
                <a:latin typeface="Arial" panose="020B0604020202020204" pitchFamily="34" charset="0"/>
                <a:ea typeface="Open Sans Light" panose="020B0306030504020204" pitchFamily="34" charset="0"/>
                <a:cs typeface="Arial" panose="020B0604020202020204" pitchFamily="34" charset="0"/>
              </a:rPr>
              <a:t>En proceso 62% </a:t>
            </a:r>
          </a:p>
          <a:p>
            <a:pPr algn="l">
              <a:lnSpc>
                <a:spcPct val="100000"/>
              </a:lnSpc>
              <a:defRPr/>
            </a:pPr>
            <a:r>
              <a:rPr lang="es-MX" sz="1200" b="1" dirty="0">
                <a:solidFill>
                  <a:srgbClr val="C00000"/>
                </a:solidFill>
                <a:latin typeface="Arial" panose="020B0604020202020204" pitchFamily="34" charset="0"/>
                <a:ea typeface="Open Sans Light" panose="020B0306030504020204" pitchFamily="34" charset="0"/>
                <a:cs typeface="Arial" panose="020B0604020202020204" pitchFamily="34" charset="0"/>
              </a:rPr>
              <a:t>Sin iniciar 15%</a:t>
            </a:r>
            <a:endParaRPr lang="en-US" sz="1200" b="1" dirty="0">
              <a:solidFill>
                <a:srgbClr val="C00000"/>
              </a:solidFill>
              <a:latin typeface="Arial" panose="020B0604020202020204" pitchFamily="34" charset="0"/>
              <a:ea typeface="Open Sans Light" panose="020B0306030504020204" pitchFamily="34" charset="0"/>
              <a:cs typeface="Arial" panose="020B0604020202020204" pitchFamily="34" charset="0"/>
            </a:endParaRPr>
          </a:p>
        </p:txBody>
      </p:sp>
      <p:sp>
        <p:nvSpPr>
          <p:cNvPr id="32" name="Oval 50">
            <a:extLst>
              <a:ext uri="{FF2B5EF4-FFF2-40B4-BE49-F238E27FC236}">
                <a16:creationId xmlns:a16="http://schemas.microsoft.com/office/drawing/2014/main" id="{66F23CFC-A8F9-8726-935A-B8EB4CF9A8AE}"/>
              </a:ext>
            </a:extLst>
          </p:cNvPr>
          <p:cNvSpPr/>
          <p:nvPr/>
        </p:nvSpPr>
        <p:spPr>
          <a:xfrm>
            <a:off x="5622033" y="2029429"/>
            <a:ext cx="790052" cy="790052"/>
          </a:xfrm>
          <a:prstGeom prst="ellipse">
            <a:avLst/>
          </a:prstGeom>
          <a:solidFill>
            <a:srgbClr val="75BDA7">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Oval 52">
            <a:extLst>
              <a:ext uri="{FF2B5EF4-FFF2-40B4-BE49-F238E27FC236}">
                <a16:creationId xmlns:a16="http://schemas.microsoft.com/office/drawing/2014/main" id="{6F79BC72-1D13-FA0E-9081-399BA6EFF79F}"/>
              </a:ext>
            </a:extLst>
          </p:cNvPr>
          <p:cNvSpPr/>
          <p:nvPr/>
        </p:nvSpPr>
        <p:spPr>
          <a:xfrm>
            <a:off x="5622033" y="3800186"/>
            <a:ext cx="790052" cy="790052"/>
          </a:xfrm>
          <a:prstGeom prst="ellipse">
            <a:avLst/>
          </a:prstGeom>
          <a:solidFill>
            <a:srgbClr val="7A8C8E">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 name="Oval 54">
            <a:extLst>
              <a:ext uri="{FF2B5EF4-FFF2-40B4-BE49-F238E27FC236}">
                <a16:creationId xmlns:a16="http://schemas.microsoft.com/office/drawing/2014/main" id="{0AA86E22-1446-09D2-A552-665A10514392}"/>
              </a:ext>
            </a:extLst>
          </p:cNvPr>
          <p:cNvSpPr/>
          <p:nvPr/>
        </p:nvSpPr>
        <p:spPr>
          <a:xfrm>
            <a:off x="5622033" y="5570943"/>
            <a:ext cx="790052" cy="790052"/>
          </a:xfrm>
          <a:prstGeom prst="ellipse">
            <a:avLst/>
          </a:prstGeom>
          <a:solidFill>
            <a:srgbClr val="2683C6">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35" name="Grupo 34">
            <a:extLst>
              <a:ext uri="{FF2B5EF4-FFF2-40B4-BE49-F238E27FC236}">
                <a16:creationId xmlns:a16="http://schemas.microsoft.com/office/drawing/2014/main" id="{CDB8DC12-AE62-0245-A360-981111FCA77E}"/>
              </a:ext>
            </a:extLst>
          </p:cNvPr>
          <p:cNvGrpSpPr/>
          <p:nvPr/>
        </p:nvGrpSpPr>
        <p:grpSpPr>
          <a:xfrm>
            <a:off x="7787640" y="2579945"/>
            <a:ext cx="4404360" cy="3128081"/>
            <a:chOff x="7787640" y="1990011"/>
            <a:chExt cx="4404360" cy="3128081"/>
          </a:xfrm>
        </p:grpSpPr>
        <p:graphicFrame>
          <p:nvGraphicFramePr>
            <p:cNvPr id="36" name="Gráfico 35">
              <a:extLst>
                <a:ext uri="{FF2B5EF4-FFF2-40B4-BE49-F238E27FC236}">
                  <a16:creationId xmlns:a16="http://schemas.microsoft.com/office/drawing/2014/main" id="{EA53DFD7-668D-ADEA-5CC1-0EF276132462}"/>
                </a:ext>
              </a:extLst>
            </p:cNvPr>
            <p:cNvGraphicFramePr>
              <a:graphicFrameLocks/>
            </p:cNvGraphicFramePr>
            <p:nvPr/>
          </p:nvGraphicFramePr>
          <p:xfrm>
            <a:off x="7787640" y="2478362"/>
            <a:ext cx="4404360" cy="2639730"/>
          </p:xfrm>
          <a:graphic>
            <a:graphicData uri="http://schemas.openxmlformats.org/drawingml/2006/chart">
              <c:chart xmlns:c="http://schemas.openxmlformats.org/drawingml/2006/chart" xmlns:r="http://schemas.openxmlformats.org/officeDocument/2006/relationships" r:id="rId2"/>
            </a:graphicData>
          </a:graphic>
        </p:graphicFrame>
        <p:sp>
          <p:nvSpPr>
            <p:cNvPr id="37" name="TextBox 10">
              <a:extLst>
                <a:ext uri="{FF2B5EF4-FFF2-40B4-BE49-F238E27FC236}">
                  <a16:creationId xmlns:a16="http://schemas.microsoft.com/office/drawing/2014/main" id="{4E906514-BE14-7B05-8D34-720BCB5E067C}"/>
                </a:ext>
              </a:extLst>
            </p:cNvPr>
            <p:cNvSpPr txBox="1"/>
            <p:nvPr/>
          </p:nvSpPr>
          <p:spPr>
            <a:xfrm>
              <a:off x="7787640" y="1990011"/>
              <a:ext cx="4404360" cy="338554"/>
            </a:xfrm>
            <a:prstGeom prst="rect">
              <a:avLst/>
            </a:prstGeom>
            <a:noFill/>
          </p:spPr>
          <p:txBody>
            <a:bodyPr wrap="square" rtlCol="0" anchor="b"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600" b="1" i="0" u="none" strike="noStrike" kern="0" cap="none" spc="0" normalizeH="0" baseline="0" noProof="0" dirty="0">
                  <a:ln>
                    <a:noFill/>
                  </a:ln>
                  <a:solidFill>
                    <a:srgbClr val="373545"/>
                  </a:solidFill>
                  <a:effectLst/>
                  <a:uLnTx/>
                  <a:uFillTx/>
                  <a:latin typeface="Arial" panose="020B0604020202020204" pitchFamily="34" charset="0"/>
                  <a:ea typeface="League Spartan" charset="0"/>
                  <a:cs typeface="Arial" panose="020B0604020202020204" pitchFamily="34" charset="0"/>
                </a:rPr>
                <a:t>SGIR 2023</a:t>
              </a:r>
              <a:endParaRPr kumimoji="0" lang="en-US" sz="1600" b="1" i="0" u="none" strike="noStrike" kern="0" cap="none" spc="0" normalizeH="0" baseline="0" noProof="0" dirty="0">
                <a:ln>
                  <a:noFill/>
                </a:ln>
                <a:solidFill>
                  <a:srgbClr val="373545"/>
                </a:solidFill>
                <a:effectLst/>
                <a:uLnTx/>
                <a:uFillTx/>
                <a:latin typeface="Arial" panose="020B0604020202020204" pitchFamily="34" charset="0"/>
                <a:ea typeface="League Spartan" charset="0"/>
                <a:cs typeface="Arial" panose="020B0604020202020204" pitchFamily="34" charset="0"/>
              </a:endParaRPr>
            </a:p>
          </p:txBody>
        </p:sp>
      </p:grpSp>
      <p:sp>
        <p:nvSpPr>
          <p:cNvPr id="38" name="Título 4">
            <a:extLst>
              <a:ext uri="{FF2B5EF4-FFF2-40B4-BE49-F238E27FC236}">
                <a16:creationId xmlns:a16="http://schemas.microsoft.com/office/drawing/2014/main" id="{F5348652-2F29-DD4A-5403-0C16705901C5}"/>
              </a:ext>
            </a:extLst>
          </p:cNvPr>
          <p:cNvSpPr txBox="1">
            <a:spLocks/>
          </p:cNvSpPr>
          <p:nvPr/>
        </p:nvSpPr>
        <p:spPr>
          <a:xfrm>
            <a:off x="315841" y="502760"/>
            <a:ext cx="11664779" cy="1057669"/>
          </a:xfrm>
          <a:prstGeom prst="rect">
            <a:avLst/>
          </a:prstGeom>
        </p:spPr>
        <p:txBody>
          <a:bodyPr>
            <a:noAutofit/>
          </a:bodyPr>
          <a:lstStyle>
            <a:lvl1pPr algn="l" defTabSz="914377" rtl="0" eaLnBrk="1" latinLnBrk="0" hangingPunct="1">
              <a:lnSpc>
                <a:spcPct val="90000"/>
              </a:lnSpc>
              <a:spcBef>
                <a:spcPct val="0"/>
              </a:spcBef>
              <a:buNone/>
              <a:defRPr sz="3400" b="1" kern="1200">
                <a:solidFill>
                  <a:srgbClr val="0D5084"/>
                </a:solidFill>
                <a:latin typeface="Arial" panose="020B0604020202020204" pitchFamily="34" charset="0"/>
                <a:ea typeface="+mj-ea"/>
                <a:cs typeface="Arial" panose="020B0604020202020204" pitchFamily="34" charset="0"/>
              </a:defRPr>
            </a:lvl1p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es-MX" sz="2800" b="1"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INFORME DEL SISTEMA INTEGRADO DE GESTIÓN DE RIESGOS Y SUS SUBSISTEMAS DE ADMINISTRACIÓN - SIGR 2023</a:t>
            </a:r>
            <a:endParaRPr kumimoji="0" lang="es-ES_tradnl" sz="2800" b="1"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endParaRPr>
          </a:p>
        </p:txBody>
      </p:sp>
      <p:sp>
        <p:nvSpPr>
          <p:cNvPr id="39" name="Shape 2799">
            <a:extLst>
              <a:ext uri="{FF2B5EF4-FFF2-40B4-BE49-F238E27FC236}">
                <a16:creationId xmlns:a16="http://schemas.microsoft.com/office/drawing/2014/main" id="{BD63C4E6-970D-4599-8ED0-1FF1DACE6051}"/>
              </a:ext>
            </a:extLst>
          </p:cNvPr>
          <p:cNvSpPr>
            <a:spLocks noChangeAspect="1"/>
          </p:cNvSpPr>
          <p:nvPr/>
        </p:nvSpPr>
        <p:spPr>
          <a:xfrm>
            <a:off x="5752602" y="2198063"/>
            <a:ext cx="558410" cy="406117"/>
          </a:xfrm>
          <a:custGeom>
            <a:avLst/>
            <a:gdLst/>
            <a:ahLst/>
            <a:cxnLst>
              <a:cxn ang="0">
                <a:pos x="wd2" y="hd2"/>
              </a:cxn>
              <a:cxn ang="5400000">
                <a:pos x="wd2" y="hd2"/>
              </a:cxn>
              <a:cxn ang="10800000">
                <a:pos x="wd2" y="hd2"/>
              </a:cxn>
              <a:cxn ang="16200000">
                <a:pos x="wd2" y="hd2"/>
              </a:cxn>
            </a:cxnLst>
            <a:rect l="0" t="0" r="r" b="b"/>
            <a:pathLst>
              <a:path w="21600" h="21600" extrusionOk="0">
                <a:moveTo>
                  <a:pt x="9916" y="11782"/>
                </a:moveTo>
                <a:cubicBezTo>
                  <a:pt x="9916" y="11929"/>
                  <a:pt x="9939" y="12054"/>
                  <a:pt x="9982" y="12159"/>
                </a:cubicBezTo>
                <a:cubicBezTo>
                  <a:pt x="10026" y="12263"/>
                  <a:pt x="10082" y="12351"/>
                  <a:pt x="10151" y="12425"/>
                </a:cubicBezTo>
                <a:cubicBezTo>
                  <a:pt x="10219" y="12498"/>
                  <a:pt x="10298" y="12557"/>
                  <a:pt x="10388" y="12604"/>
                </a:cubicBezTo>
                <a:cubicBezTo>
                  <a:pt x="10478" y="12650"/>
                  <a:pt x="10513" y="12688"/>
                  <a:pt x="10605" y="12719"/>
                </a:cubicBezTo>
                <a:lnTo>
                  <a:pt x="10605" y="10882"/>
                </a:lnTo>
                <a:cubicBezTo>
                  <a:pt x="10368" y="10882"/>
                  <a:pt x="10241" y="10952"/>
                  <a:pt x="10111" y="11090"/>
                </a:cubicBezTo>
                <a:cubicBezTo>
                  <a:pt x="9981" y="11227"/>
                  <a:pt x="9916" y="11458"/>
                  <a:pt x="9916" y="11782"/>
                </a:cubicBezTo>
                <a:moveTo>
                  <a:pt x="11501" y="14278"/>
                </a:moveTo>
                <a:cubicBezTo>
                  <a:pt x="11425" y="14199"/>
                  <a:pt x="11338" y="14135"/>
                  <a:pt x="11242" y="14086"/>
                </a:cubicBezTo>
                <a:cubicBezTo>
                  <a:pt x="11145" y="14037"/>
                  <a:pt x="11102" y="13994"/>
                  <a:pt x="11001" y="13958"/>
                </a:cubicBezTo>
                <a:lnTo>
                  <a:pt x="11001" y="16096"/>
                </a:lnTo>
                <a:cubicBezTo>
                  <a:pt x="11238" y="16071"/>
                  <a:pt x="11377" y="15975"/>
                  <a:pt x="11528" y="15806"/>
                </a:cubicBezTo>
                <a:cubicBezTo>
                  <a:pt x="11680" y="15638"/>
                  <a:pt x="11756" y="15371"/>
                  <a:pt x="11756" y="15004"/>
                </a:cubicBezTo>
                <a:cubicBezTo>
                  <a:pt x="11756" y="14833"/>
                  <a:pt x="11733" y="14689"/>
                  <a:pt x="11686" y="14572"/>
                </a:cubicBezTo>
                <a:cubicBezTo>
                  <a:pt x="11640" y="14456"/>
                  <a:pt x="11579" y="14358"/>
                  <a:pt x="11501" y="14278"/>
                </a:cubicBezTo>
                <a:moveTo>
                  <a:pt x="12385" y="15751"/>
                </a:moveTo>
                <a:cubicBezTo>
                  <a:pt x="12304" y="16006"/>
                  <a:pt x="12193" y="16216"/>
                  <a:pt x="12052" y="16385"/>
                </a:cubicBezTo>
                <a:cubicBezTo>
                  <a:pt x="11911" y="16553"/>
                  <a:pt x="11747" y="16681"/>
                  <a:pt x="11558" y="16770"/>
                </a:cubicBezTo>
                <a:cubicBezTo>
                  <a:pt x="11369" y="16859"/>
                  <a:pt x="11221" y="16910"/>
                  <a:pt x="11001" y="16922"/>
                </a:cubicBezTo>
                <a:lnTo>
                  <a:pt x="11001" y="17549"/>
                </a:lnTo>
                <a:lnTo>
                  <a:pt x="10605" y="17549"/>
                </a:lnTo>
                <a:lnTo>
                  <a:pt x="10605" y="16922"/>
                </a:lnTo>
                <a:cubicBezTo>
                  <a:pt x="10368" y="16915"/>
                  <a:pt x="10206" y="16863"/>
                  <a:pt x="10009" y="16766"/>
                </a:cubicBezTo>
                <a:cubicBezTo>
                  <a:pt x="9811" y="16667"/>
                  <a:pt x="9642" y="16528"/>
                  <a:pt x="9501" y="16348"/>
                </a:cubicBezTo>
                <a:cubicBezTo>
                  <a:pt x="9361" y="16168"/>
                  <a:pt x="9252" y="15946"/>
                  <a:pt x="9175" y="15683"/>
                </a:cubicBezTo>
                <a:cubicBezTo>
                  <a:pt x="9098" y="15420"/>
                  <a:pt x="9062" y="15117"/>
                  <a:pt x="9066" y="14775"/>
                </a:cubicBezTo>
                <a:lnTo>
                  <a:pt x="9818" y="14775"/>
                </a:lnTo>
                <a:cubicBezTo>
                  <a:pt x="9813" y="15178"/>
                  <a:pt x="9877" y="15496"/>
                  <a:pt x="10009" y="15729"/>
                </a:cubicBezTo>
                <a:cubicBezTo>
                  <a:pt x="10140" y="15961"/>
                  <a:pt x="10302" y="16083"/>
                  <a:pt x="10605" y="16096"/>
                </a:cubicBezTo>
                <a:lnTo>
                  <a:pt x="10605" y="13875"/>
                </a:lnTo>
                <a:cubicBezTo>
                  <a:pt x="10425" y="13807"/>
                  <a:pt x="10302" y="13726"/>
                  <a:pt x="10124" y="13631"/>
                </a:cubicBezTo>
                <a:cubicBezTo>
                  <a:pt x="9946" y="13537"/>
                  <a:pt x="9786" y="13414"/>
                  <a:pt x="9643" y="13264"/>
                </a:cubicBezTo>
                <a:cubicBezTo>
                  <a:pt x="9500" y="13115"/>
                  <a:pt x="9385" y="12927"/>
                  <a:pt x="9297" y="12700"/>
                </a:cubicBezTo>
                <a:cubicBezTo>
                  <a:pt x="9209" y="12474"/>
                  <a:pt x="9165" y="12192"/>
                  <a:pt x="9165" y="11855"/>
                </a:cubicBezTo>
                <a:cubicBezTo>
                  <a:pt x="9165" y="11562"/>
                  <a:pt x="9206" y="11304"/>
                  <a:pt x="9287" y="11080"/>
                </a:cubicBezTo>
                <a:cubicBezTo>
                  <a:pt x="9369" y="10857"/>
                  <a:pt x="9478" y="10670"/>
                  <a:pt x="9617" y="10520"/>
                </a:cubicBezTo>
                <a:cubicBezTo>
                  <a:pt x="9755" y="10370"/>
                  <a:pt x="9914" y="10256"/>
                  <a:pt x="10094" y="10176"/>
                </a:cubicBezTo>
                <a:cubicBezTo>
                  <a:pt x="10274" y="10097"/>
                  <a:pt x="10407" y="10057"/>
                  <a:pt x="10605" y="10057"/>
                </a:cubicBezTo>
                <a:lnTo>
                  <a:pt x="10605" y="9455"/>
                </a:lnTo>
                <a:lnTo>
                  <a:pt x="11001" y="9455"/>
                </a:lnTo>
                <a:lnTo>
                  <a:pt x="11001" y="10057"/>
                </a:lnTo>
                <a:cubicBezTo>
                  <a:pt x="11199" y="10057"/>
                  <a:pt x="11329" y="10093"/>
                  <a:pt x="11505" y="10167"/>
                </a:cubicBezTo>
                <a:cubicBezTo>
                  <a:pt x="11681" y="10240"/>
                  <a:pt x="11834" y="10350"/>
                  <a:pt x="11963" y="10498"/>
                </a:cubicBezTo>
                <a:cubicBezTo>
                  <a:pt x="12093" y="10644"/>
                  <a:pt x="12196" y="10831"/>
                  <a:pt x="12273" y="11057"/>
                </a:cubicBezTo>
                <a:cubicBezTo>
                  <a:pt x="12350" y="11284"/>
                  <a:pt x="12388" y="11547"/>
                  <a:pt x="12388" y="11847"/>
                </a:cubicBezTo>
                <a:lnTo>
                  <a:pt x="11637" y="11847"/>
                </a:lnTo>
                <a:cubicBezTo>
                  <a:pt x="11628" y="11534"/>
                  <a:pt x="11570" y="11296"/>
                  <a:pt x="11463" y="11130"/>
                </a:cubicBezTo>
                <a:cubicBezTo>
                  <a:pt x="11355" y="10965"/>
                  <a:pt x="11238" y="10882"/>
                  <a:pt x="11001" y="10882"/>
                </a:cubicBezTo>
                <a:lnTo>
                  <a:pt x="11001" y="12819"/>
                </a:lnTo>
                <a:cubicBezTo>
                  <a:pt x="11199" y="12894"/>
                  <a:pt x="11336" y="12978"/>
                  <a:pt x="11525" y="13076"/>
                </a:cubicBezTo>
                <a:cubicBezTo>
                  <a:pt x="11714" y="13175"/>
                  <a:pt x="11881" y="13300"/>
                  <a:pt x="12026" y="13453"/>
                </a:cubicBezTo>
                <a:cubicBezTo>
                  <a:pt x="12171" y="13605"/>
                  <a:pt x="12287" y="13795"/>
                  <a:pt x="12375" y="14021"/>
                </a:cubicBezTo>
                <a:cubicBezTo>
                  <a:pt x="12463" y="14248"/>
                  <a:pt x="12507" y="14526"/>
                  <a:pt x="12507" y="14857"/>
                </a:cubicBezTo>
                <a:cubicBezTo>
                  <a:pt x="12507" y="15199"/>
                  <a:pt x="12466" y="15497"/>
                  <a:pt x="12385" y="15751"/>
                </a:cubicBezTo>
                <a:moveTo>
                  <a:pt x="10800" y="8100"/>
                </a:moveTo>
                <a:cubicBezTo>
                  <a:pt x="8631" y="8100"/>
                  <a:pt x="6873" y="10518"/>
                  <a:pt x="6873" y="13500"/>
                </a:cubicBezTo>
                <a:cubicBezTo>
                  <a:pt x="6873" y="16483"/>
                  <a:pt x="8631" y="18900"/>
                  <a:pt x="10800" y="18900"/>
                </a:cubicBezTo>
                <a:cubicBezTo>
                  <a:pt x="12969" y="18900"/>
                  <a:pt x="14727" y="16483"/>
                  <a:pt x="14727" y="13500"/>
                </a:cubicBezTo>
                <a:cubicBezTo>
                  <a:pt x="14727" y="10518"/>
                  <a:pt x="12969" y="8100"/>
                  <a:pt x="10800" y="81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3"/>
                  <a:pt x="18690" y="20038"/>
                  <a:pt x="18745" y="20250"/>
                </a:cubicBezTo>
                <a:lnTo>
                  <a:pt x="2855" y="20250"/>
                </a:lnTo>
                <a:cubicBezTo>
                  <a:pt x="2910" y="20038"/>
                  <a:pt x="2945" y="19813"/>
                  <a:pt x="2945" y="19575"/>
                </a:cubicBezTo>
                <a:cubicBezTo>
                  <a:pt x="2945" y="18457"/>
                  <a:pt x="2286" y="17550"/>
                  <a:pt x="1473" y="17550"/>
                </a:cubicBezTo>
                <a:cubicBezTo>
                  <a:pt x="1300" y="17550"/>
                  <a:pt x="1136" y="17599"/>
                  <a:pt x="982" y="17674"/>
                </a:cubicBezTo>
                <a:lnTo>
                  <a:pt x="982" y="9326"/>
                </a:lnTo>
                <a:cubicBezTo>
                  <a:pt x="1136" y="9402"/>
                  <a:pt x="1300"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4"/>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4"/>
                  <a:pt x="21160" y="5400"/>
                  <a:pt x="20618" y="5400"/>
                </a:cubicBezTo>
                <a:moveTo>
                  <a:pt x="2455" y="4050"/>
                </a:moveTo>
                <a:lnTo>
                  <a:pt x="19145" y="4050"/>
                </a:lnTo>
                <a:cubicBezTo>
                  <a:pt x="19417" y="4050"/>
                  <a:pt x="19636" y="3748"/>
                  <a:pt x="19636" y="3376"/>
                </a:cubicBezTo>
                <a:cubicBezTo>
                  <a:pt x="19636" y="3002"/>
                  <a:pt x="19417" y="2700"/>
                  <a:pt x="19145" y="2700"/>
                </a:cubicBezTo>
                <a:lnTo>
                  <a:pt x="2455" y="2700"/>
                </a:lnTo>
                <a:cubicBezTo>
                  <a:pt x="2183" y="2700"/>
                  <a:pt x="1964" y="3002"/>
                  <a:pt x="1964" y="3376"/>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path>
            </a:pathLst>
          </a:custGeom>
          <a:solidFill>
            <a:sysClr val="window" lastClr="FFFFFF"/>
          </a:solidFill>
          <a:ln w="12700">
            <a:miter lim="400000"/>
          </a:ln>
        </p:spPr>
        <p:txBody>
          <a:bodyPr lIns="38090" tIns="38090" rIns="38090" bIns="38090" anchor="ctr"/>
          <a:lstStyle/>
          <a:p>
            <a:pPr marL="0" marR="0" lvl="0" indent="0" defTabSz="457063"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2999" b="1"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Open Sans Semibold" charset="0"/>
              <a:ea typeface="Open Sans Semibold" charset="0"/>
              <a:cs typeface="Open Sans Semibold" charset="0"/>
              <a:sym typeface="Gill Sans"/>
            </a:endParaRPr>
          </a:p>
        </p:txBody>
      </p:sp>
      <p:sp>
        <p:nvSpPr>
          <p:cNvPr id="40" name="Shape 2671">
            <a:extLst>
              <a:ext uri="{FF2B5EF4-FFF2-40B4-BE49-F238E27FC236}">
                <a16:creationId xmlns:a16="http://schemas.microsoft.com/office/drawing/2014/main" id="{25C27634-5646-3DC3-830C-50A62498C8C0}"/>
              </a:ext>
            </a:extLst>
          </p:cNvPr>
          <p:cNvSpPr>
            <a:spLocks noChangeAspect="1"/>
          </p:cNvSpPr>
          <p:nvPr/>
        </p:nvSpPr>
        <p:spPr>
          <a:xfrm>
            <a:off x="5777345" y="3995134"/>
            <a:ext cx="490580" cy="490590"/>
          </a:xfrm>
          <a:custGeom>
            <a:avLst/>
            <a:gdLst/>
            <a:ahLst/>
            <a:cxnLst>
              <a:cxn ang="0">
                <a:pos x="wd2" y="hd2"/>
              </a:cxn>
              <a:cxn ang="5400000">
                <a:pos x="wd2" y="hd2"/>
              </a:cxn>
              <a:cxn ang="10800000">
                <a:pos x="wd2" y="hd2"/>
              </a:cxn>
              <a:cxn ang="16200000">
                <a:pos x="wd2" y="hd2"/>
              </a:cxn>
            </a:cxnLst>
            <a:rect l="0" t="0" r="r" b="b"/>
            <a:pathLst>
              <a:path w="21600" h="21600" extrusionOk="0">
                <a:moveTo>
                  <a:pt x="10309" y="15421"/>
                </a:moveTo>
                <a:cubicBezTo>
                  <a:pt x="10666" y="15276"/>
                  <a:pt x="10995" y="15082"/>
                  <a:pt x="11291" y="14845"/>
                </a:cubicBezTo>
                <a:lnTo>
                  <a:pt x="11291" y="8719"/>
                </a:lnTo>
                <a:cubicBezTo>
                  <a:pt x="10995" y="8482"/>
                  <a:pt x="10666" y="8287"/>
                  <a:pt x="10309" y="8143"/>
                </a:cubicBezTo>
                <a:cubicBezTo>
                  <a:pt x="10309" y="8143"/>
                  <a:pt x="10309" y="15421"/>
                  <a:pt x="10309" y="15421"/>
                </a:cubicBezTo>
                <a:close/>
                <a:moveTo>
                  <a:pt x="12273" y="13681"/>
                </a:moveTo>
                <a:cubicBezTo>
                  <a:pt x="12585" y="13118"/>
                  <a:pt x="12764" y="12471"/>
                  <a:pt x="12764" y="11782"/>
                </a:cubicBezTo>
                <a:cubicBezTo>
                  <a:pt x="12764" y="11092"/>
                  <a:pt x="12585" y="10445"/>
                  <a:pt x="12273" y="9882"/>
                </a:cubicBezTo>
                <a:cubicBezTo>
                  <a:pt x="12273" y="9882"/>
                  <a:pt x="12273" y="13681"/>
                  <a:pt x="12273" y="13681"/>
                </a:cubicBezTo>
                <a:close/>
                <a:moveTo>
                  <a:pt x="5891" y="14373"/>
                </a:moveTo>
                <a:lnTo>
                  <a:pt x="5891" y="9190"/>
                </a:lnTo>
                <a:cubicBezTo>
                  <a:pt x="5282" y="9882"/>
                  <a:pt x="4909" y="10788"/>
                  <a:pt x="4909" y="11782"/>
                </a:cubicBezTo>
                <a:cubicBezTo>
                  <a:pt x="4909" y="12776"/>
                  <a:pt x="5282" y="13681"/>
                  <a:pt x="5891" y="14373"/>
                </a:cubicBezTo>
                <a:moveTo>
                  <a:pt x="6873" y="8384"/>
                </a:moveTo>
                <a:lnTo>
                  <a:pt x="6873" y="15179"/>
                </a:lnTo>
                <a:cubicBezTo>
                  <a:pt x="7451" y="15514"/>
                  <a:pt x="8120" y="15709"/>
                  <a:pt x="8836" y="15709"/>
                </a:cubicBezTo>
                <a:cubicBezTo>
                  <a:pt x="9003" y="15709"/>
                  <a:pt x="9166" y="15696"/>
                  <a:pt x="9327" y="15675"/>
                </a:cubicBezTo>
                <a:lnTo>
                  <a:pt x="9327" y="7888"/>
                </a:lnTo>
                <a:cubicBezTo>
                  <a:pt x="9166" y="7868"/>
                  <a:pt x="9003" y="7854"/>
                  <a:pt x="8836" y="7854"/>
                </a:cubicBezTo>
                <a:cubicBezTo>
                  <a:pt x="8120" y="7854"/>
                  <a:pt x="7451" y="8049"/>
                  <a:pt x="6873" y="8384"/>
                </a:cubicBezTo>
                <a:moveTo>
                  <a:pt x="20618" y="0"/>
                </a:moveTo>
                <a:lnTo>
                  <a:pt x="19636" y="0"/>
                </a:lnTo>
                <a:lnTo>
                  <a:pt x="19636" y="15709"/>
                </a:lnTo>
                <a:lnTo>
                  <a:pt x="20618" y="15709"/>
                </a:lnTo>
                <a:cubicBezTo>
                  <a:pt x="21160" y="15709"/>
                  <a:pt x="21600" y="15270"/>
                  <a:pt x="21600" y="14727"/>
                </a:cubicBezTo>
                <a:lnTo>
                  <a:pt x="21600" y="982"/>
                </a:lnTo>
                <a:cubicBezTo>
                  <a:pt x="21600" y="440"/>
                  <a:pt x="21160" y="0"/>
                  <a:pt x="20618" y="0"/>
                </a:cubicBezTo>
                <a:moveTo>
                  <a:pt x="8836" y="17672"/>
                </a:moveTo>
                <a:cubicBezTo>
                  <a:pt x="5583" y="17672"/>
                  <a:pt x="2945" y="15035"/>
                  <a:pt x="2945" y="11782"/>
                </a:cubicBezTo>
                <a:cubicBezTo>
                  <a:pt x="2945" y="8528"/>
                  <a:pt x="5583" y="5891"/>
                  <a:pt x="8836" y="5891"/>
                </a:cubicBezTo>
                <a:cubicBezTo>
                  <a:pt x="12090" y="5891"/>
                  <a:pt x="14727" y="8528"/>
                  <a:pt x="14727" y="11782"/>
                </a:cubicBezTo>
                <a:cubicBezTo>
                  <a:pt x="14727" y="15035"/>
                  <a:pt x="12090" y="17672"/>
                  <a:pt x="8836" y="17672"/>
                </a:cubicBezTo>
                <a:moveTo>
                  <a:pt x="14027" y="16277"/>
                </a:moveTo>
                <a:cubicBezTo>
                  <a:pt x="15072" y="15072"/>
                  <a:pt x="15709" y="13503"/>
                  <a:pt x="15709" y="11782"/>
                </a:cubicBezTo>
                <a:cubicBezTo>
                  <a:pt x="15709" y="7986"/>
                  <a:pt x="12632" y="4909"/>
                  <a:pt x="8836" y="4909"/>
                </a:cubicBezTo>
                <a:cubicBezTo>
                  <a:pt x="5041" y="4909"/>
                  <a:pt x="1964" y="7986"/>
                  <a:pt x="1964" y="11782"/>
                </a:cubicBezTo>
                <a:cubicBezTo>
                  <a:pt x="1964" y="15577"/>
                  <a:pt x="5041" y="18654"/>
                  <a:pt x="8836" y="18654"/>
                </a:cubicBezTo>
                <a:cubicBezTo>
                  <a:pt x="10557" y="18654"/>
                  <a:pt x="12127" y="18017"/>
                  <a:pt x="13333" y="16972"/>
                </a:cubicBezTo>
                <a:lnTo>
                  <a:pt x="17817" y="21456"/>
                </a:lnTo>
                <a:cubicBezTo>
                  <a:pt x="17905" y="21545"/>
                  <a:pt x="18028" y="21600"/>
                  <a:pt x="18164" y="21600"/>
                </a:cubicBezTo>
                <a:cubicBezTo>
                  <a:pt x="18434" y="21600"/>
                  <a:pt x="18655" y="21380"/>
                  <a:pt x="18655" y="21109"/>
                </a:cubicBezTo>
                <a:cubicBezTo>
                  <a:pt x="18655" y="20974"/>
                  <a:pt x="18600" y="20851"/>
                  <a:pt x="18511" y="20762"/>
                </a:cubicBezTo>
                <a:cubicBezTo>
                  <a:pt x="18511" y="20762"/>
                  <a:pt x="14027" y="16277"/>
                  <a:pt x="14027" y="16277"/>
                </a:cubicBezTo>
                <a:close/>
                <a:moveTo>
                  <a:pt x="17673" y="15709"/>
                </a:moveTo>
                <a:lnTo>
                  <a:pt x="18655" y="15709"/>
                </a:lnTo>
                <a:lnTo>
                  <a:pt x="18655" y="0"/>
                </a:lnTo>
                <a:lnTo>
                  <a:pt x="17673" y="0"/>
                </a:lnTo>
                <a:cubicBezTo>
                  <a:pt x="17673" y="0"/>
                  <a:pt x="17673" y="15709"/>
                  <a:pt x="17673" y="15709"/>
                </a:cubicBezTo>
                <a:close/>
                <a:moveTo>
                  <a:pt x="16691" y="15709"/>
                </a:moveTo>
                <a:lnTo>
                  <a:pt x="16691" y="11783"/>
                </a:lnTo>
                <a:cubicBezTo>
                  <a:pt x="16691" y="13214"/>
                  <a:pt x="16301" y="14553"/>
                  <a:pt x="15631" y="15709"/>
                </a:cubicBezTo>
                <a:cubicBezTo>
                  <a:pt x="15631" y="15709"/>
                  <a:pt x="16691" y="15709"/>
                  <a:pt x="16691" y="15709"/>
                </a:cubicBezTo>
                <a:close/>
                <a:moveTo>
                  <a:pt x="16691" y="0"/>
                </a:moveTo>
                <a:lnTo>
                  <a:pt x="14236" y="0"/>
                </a:lnTo>
                <a:lnTo>
                  <a:pt x="14236" y="6088"/>
                </a:lnTo>
                <a:cubicBezTo>
                  <a:pt x="15745" y="7519"/>
                  <a:pt x="16691" y="9538"/>
                  <a:pt x="16691" y="11781"/>
                </a:cubicBezTo>
                <a:cubicBezTo>
                  <a:pt x="16691" y="11781"/>
                  <a:pt x="16691" y="0"/>
                  <a:pt x="16691" y="0"/>
                </a:cubicBezTo>
                <a:close/>
                <a:moveTo>
                  <a:pt x="11291" y="0"/>
                </a:moveTo>
                <a:lnTo>
                  <a:pt x="10309" y="0"/>
                </a:lnTo>
                <a:lnTo>
                  <a:pt x="10309" y="4070"/>
                </a:lnTo>
                <a:cubicBezTo>
                  <a:pt x="10645" y="4134"/>
                  <a:pt x="10972" y="4219"/>
                  <a:pt x="11291" y="4324"/>
                </a:cubicBezTo>
                <a:cubicBezTo>
                  <a:pt x="11291" y="4324"/>
                  <a:pt x="11291" y="0"/>
                  <a:pt x="11291" y="0"/>
                </a:cubicBezTo>
                <a:close/>
                <a:moveTo>
                  <a:pt x="1964" y="15709"/>
                </a:moveTo>
                <a:lnTo>
                  <a:pt x="2041" y="15709"/>
                </a:lnTo>
                <a:cubicBezTo>
                  <a:pt x="2016" y="15666"/>
                  <a:pt x="1988" y="15625"/>
                  <a:pt x="1964" y="15581"/>
                </a:cubicBezTo>
                <a:cubicBezTo>
                  <a:pt x="1964" y="15581"/>
                  <a:pt x="1964" y="15709"/>
                  <a:pt x="1964" y="15709"/>
                </a:cubicBezTo>
                <a:close/>
                <a:moveTo>
                  <a:pt x="13255" y="0"/>
                </a:moveTo>
                <a:lnTo>
                  <a:pt x="12273" y="0"/>
                </a:lnTo>
                <a:lnTo>
                  <a:pt x="12273" y="4727"/>
                </a:lnTo>
                <a:cubicBezTo>
                  <a:pt x="12613" y="4894"/>
                  <a:pt x="12944" y="5077"/>
                  <a:pt x="13255" y="5289"/>
                </a:cubicBezTo>
                <a:cubicBezTo>
                  <a:pt x="13255" y="5289"/>
                  <a:pt x="13255" y="0"/>
                  <a:pt x="13255" y="0"/>
                </a:cubicBezTo>
                <a:close/>
                <a:moveTo>
                  <a:pt x="9327" y="3952"/>
                </a:moveTo>
                <a:lnTo>
                  <a:pt x="9327" y="0"/>
                </a:lnTo>
                <a:lnTo>
                  <a:pt x="6873" y="0"/>
                </a:lnTo>
                <a:lnTo>
                  <a:pt x="6873" y="4185"/>
                </a:lnTo>
                <a:cubicBezTo>
                  <a:pt x="7501" y="4023"/>
                  <a:pt x="8157" y="3927"/>
                  <a:pt x="8836" y="3927"/>
                </a:cubicBezTo>
                <a:cubicBezTo>
                  <a:pt x="9002" y="3927"/>
                  <a:pt x="9164" y="3942"/>
                  <a:pt x="9327" y="3952"/>
                </a:cubicBezTo>
                <a:moveTo>
                  <a:pt x="5891" y="0"/>
                </a:moveTo>
                <a:lnTo>
                  <a:pt x="4909" y="0"/>
                </a:lnTo>
                <a:lnTo>
                  <a:pt x="4909" y="4987"/>
                </a:lnTo>
                <a:cubicBezTo>
                  <a:pt x="5224" y="4804"/>
                  <a:pt x="5551" y="4641"/>
                  <a:pt x="5891" y="4504"/>
                </a:cubicBezTo>
                <a:cubicBezTo>
                  <a:pt x="5891" y="4504"/>
                  <a:pt x="5891" y="0"/>
                  <a:pt x="5891" y="0"/>
                </a:cubicBezTo>
                <a:close/>
                <a:moveTo>
                  <a:pt x="0" y="982"/>
                </a:moveTo>
                <a:lnTo>
                  <a:pt x="0" y="14727"/>
                </a:lnTo>
                <a:cubicBezTo>
                  <a:pt x="0" y="15270"/>
                  <a:pt x="440" y="15709"/>
                  <a:pt x="982" y="15709"/>
                </a:cubicBezTo>
                <a:lnTo>
                  <a:pt x="982" y="0"/>
                </a:lnTo>
                <a:cubicBezTo>
                  <a:pt x="440" y="0"/>
                  <a:pt x="0" y="440"/>
                  <a:pt x="0" y="982"/>
                </a:cubicBezTo>
                <a:moveTo>
                  <a:pt x="3927" y="5656"/>
                </a:moveTo>
                <a:lnTo>
                  <a:pt x="3927" y="0"/>
                </a:lnTo>
                <a:lnTo>
                  <a:pt x="1964" y="0"/>
                </a:lnTo>
                <a:lnTo>
                  <a:pt x="1964" y="7982"/>
                </a:lnTo>
                <a:cubicBezTo>
                  <a:pt x="2462" y="7084"/>
                  <a:pt x="3131" y="6294"/>
                  <a:pt x="3927" y="5656"/>
                </a:cubicBezTo>
              </a:path>
            </a:pathLst>
          </a:custGeom>
          <a:solidFill>
            <a:sysClr val="window" lastClr="FFFFFF"/>
          </a:solidFill>
          <a:ln w="12700">
            <a:miter lim="400000"/>
          </a:ln>
        </p:spPr>
        <p:txBody>
          <a:bodyPr lIns="38090" tIns="38090" rIns="38090" bIns="38090" anchor="ctr"/>
          <a:lstStyle/>
          <a:p>
            <a:pPr marL="0" marR="0" lvl="0" indent="0" defTabSz="457063"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2999" b="1" i="0" u="none" strike="noStrike" kern="0" cap="none" spc="0" normalizeH="0" baseline="0" noProof="0" dirty="0">
              <a:ln>
                <a:noFill/>
              </a:ln>
              <a:solidFill>
                <a:prstClr val="white"/>
              </a:solidFill>
              <a:effectLst>
                <a:outerShdw blurRad="38100" dist="12700" dir="5400000" rotWithShape="0">
                  <a:srgbClr val="000000">
                    <a:alpha val="50000"/>
                  </a:srgbClr>
                </a:outerShdw>
              </a:effectLst>
              <a:uLnTx/>
              <a:uFillTx/>
              <a:latin typeface="Open Sans Semibold" charset="0"/>
              <a:ea typeface="Open Sans Semibold" charset="0"/>
              <a:cs typeface="Open Sans Semibold" charset="0"/>
              <a:sym typeface="Gill Sans"/>
            </a:endParaRPr>
          </a:p>
        </p:txBody>
      </p:sp>
      <p:sp>
        <p:nvSpPr>
          <p:cNvPr id="41" name="Shape 2616">
            <a:extLst>
              <a:ext uri="{FF2B5EF4-FFF2-40B4-BE49-F238E27FC236}">
                <a16:creationId xmlns:a16="http://schemas.microsoft.com/office/drawing/2014/main" id="{CB801BEE-25BA-9C57-22E6-994D4DF64D04}"/>
              </a:ext>
            </a:extLst>
          </p:cNvPr>
          <p:cNvSpPr>
            <a:spLocks noChangeAspect="1"/>
          </p:cNvSpPr>
          <p:nvPr/>
        </p:nvSpPr>
        <p:spPr>
          <a:xfrm>
            <a:off x="5752602" y="5671206"/>
            <a:ext cx="559925" cy="509148"/>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ysClr val="window" lastClr="FFFFFF"/>
          </a:solidFill>
          <a:ln w="12700">
            <a:miter lim="400000"/>
          </a:ln>
        </p:spPr>
        <p:txBody>
          <a:bodyPr lIns="38090" tIns="38090" rIns="38090" bIns="38090" anchor="ctr"/>
          <a:lstStyle/>
          <a:p>
            <a:pPr marL="0" marR="0" lvl="0" indent="0" defTabSz="457063"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2999" b="1"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Open Sans Semibold" charset="0"/>
              <a:ea typeface="Open Sans Semibold" charset="0"/>
              <a:cs typeface="Open Sans Semibold" charset="0"/>
              <a:sym typeface="Gill Sans"/>
            </a:endParaRPr>
          </a:p>
        </p:txBody>
      </p:sp>
    </p:spTree>
    <p:extLst>
      <p:ext uri="{BB962C8B-B14F-4D97-AF65-F5344CB8AC3E}">
        <p14:creationId xmlns:p14="http://schemas.microsoft.com/office/powerpoint/2010/main" val="1124612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E245A25-9ABF-BC0C-5EA7-EF8593A133A7}"/>
              </a:ext>
            </a:extLst>
          </p:cNvPr>
          <p:cNvPicPr>
            <a:picLocks noChangeAspect="1"/>
          </p:cNvPicPr>
          <p:nvPr/>
        </p:nvPicPr>
        <p:blipFill>
          <a:blip r:embed="rId2"/>
          <a:stretch>
            <a:fillRect/>
          </a:stretch>
        </p:blipFill>
        <p:spPr>
          <a:xfrm>
            <a:off x="1581354" y="3342767"/>
            <a:ext cx="2901948" cy="2926334"/>
          </a:xfrm>
          <a:prstGeom prst="rect">
            <a:avLst/>
          </a:prstGeom>
        </p:spPr>
      </p:pic>
      <p:pic>
        <p:nvPicPr>
          <p:cNvPr id="3" name="Imagen 2">
            <a:extLst>
              <a:ext uri="{FF2B5EF4-FFF2-40B4-BE49-F238E27FC236}">
                <a16:creationId xmlns:a16="http://schemas.microsoft.com/office/drawing/2014/main" id="{D4550857-54AA-2F9D-9450-0DA52D37BA14}"/>
              </a:ext>
            </a:extLst>
          </p:cNvPr>
          <p:cNvPicPr>
            <a:picLocks noChangeAspect="1"/>
          </p:cNvPicPr>
          <p:nvPr/>
        </p:nvPicPr>
        <p:blipFill>
          <a:blip r:embed="rId3"/>
          <a:stretch>
            <a:fillRect/>
          </a:stretch>
        </p:blipFill>
        <p:spPr>
          <a:xfrm>
            <a:off x="8244569" y="3342767"/>
            <a:ext cx="2956816" cy="2926334"/>
          </a:xfrm>
          <a:prstGeom prst="rect">
            <a:avLst/>
          </a:prstGeom>
        </p:spPr>
      </p:pic>
      <p:pic>
        <p:nvPicPr>
          <p:cNvPr id="4" name="Imagen 3">
            <a:extLst>
              <a:ext uri="{FF2B5EF4-FFF2-40B4-BE49-F238E27FC236}">
                <a16:creationId xmlns:a16="http://schemas.microsoft.com/office/drawing/2014/main" id="{A08EE668-63D3-AE89-A85F-B44367CF37C5}"/>
              </a:ext>
            </a:extLst>
          </p:cNvPr>
          <p:cNvPicPr>
            <a:picLocks noChangeAspect="1"/>
          </p:cNvPicPr>
          <p:nvPr/>
        </p:nvPicPr>
        <p:blipFill>
          <a:blip r:embed="rId4"/>
          <a:stretch>
            <a:fillRect/>
          </a:stretch>
        </p:blipFill>
        <p:spPr>
          <a:xfrm>
            <a:off x="318611" y="145995"/>
            <a:ext cx="11541780" cy="3032633"/>
          </a:xfrm>
          <a:prstGeom prst="rect">
            <a:avLst/>
          </a:prstGeom>
        </p:spPr>
      </p:pic>
    </p:spTree>
    <p:extLst>
      <p:ext uri="{BB962C8B-B14F-4D97-AF65-F5344CB8AC3E}">
        <p14:creationId xmlns:p14="http://schemas.microsoft.com/office/powerpoint/2010/main" val="2073660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4">
            <a:extLst>
              <a:ext uri="{FF2B5EF4-FFF2-40B4-BE49-F238E27FC236}">
                <a16:creationId xmlns:a16="http://schemas.microsoft.com/office/drawing/2014/main" id="{68E79627-7E71-5E66-48E7-EEA93F31F2FF}"/>
              </a:ext>
            </a:extLst>
          </p:cNvPr>
          <p:cNvSpPr txBox="1">
            <a:spLocks/>
          </p:cNvSpPr>
          <p:nvPr/>
        </p:nvSpPr>
        <p:spPr>
          <a:xfrm>
            <a:off x="630306" y="703827"/>
            <a:ext cx="6035537" cy="581084"/>
          </a:xfrm>
          <a:prstGeom prst="rect">
            <a:avLst/>
          </a:prstGeom>
        </p:spPr>
        <p:txBody>
          <a:bodyPr>
            <a:normAutofit lnSpcReduction="10000"/>
          </a:bodyPr>
          <a:lstStyle>
            <a:lvl1pPr algn="l" defTabSz="914377" rtl="0" eaLnBrk="1" latinLnBrk="0" hangingPunct="1">
              <a:lnSpc>
                <a:spcPct val="90000"/>
              </a:lnSpc>
              <a:spcBef>
                <a:spcPct val="0"/>
              </a:spcBef>
              <a:buNone/>
              <a:defRPr sz="3400" b="1" kern="1200">
                <a:solidFill>
                  <a:srgbClr val="0D5084"/>
                </a:solidFill>
                <a:latin typeface="Arial" panose="020B0604020202020204" pitchFamily="34" charset="0"/>
                <a:ea typeface="+mj-ea"/>
                <a:cs typeface="Arial" panose="020B0604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s-ES" sz="3600" b="1" i="0" u="none" strike="noStrike" kern="1200" cap="none" spc="0" normalizeH="0" baseline="0" noProof="0" dirty="0">
                <a:ln>
                  <a:noFill/>
                </a:ln>
                <a:solidFill>
                  <a:srgbClr val="0D5084"/>
                </a:solidFill>
                <a:effectLst/>
                <a:uLnTx/>
                <a:uFillTx/>
                <a:latin typeface="Arial" panose="020B0604020202020204" pitchFamily="34" charset="0"/>
                <a:ea typeface="+mj-ea"/>
                <a:cs typeface="Arial" panose="020B0604020202020204" pitchFamily="34" charset="0"/>
              </a:rPr>
              <a:t>INFORME FINANCIERO</a:t>
            </a:r>
            <a:endParaRPr kumimoji="0" lang="es-ES_tradnl" sz="3600" b="1" i="0" u="none" strike="noStrike" kern="1200" cap="none" spc="0" normalizeH="0" baseline="0" noProof="0" dirty="0">
              <a:ln>
                <a:noFill/>
              </a:ln>
              <a:solidFill>
                <a:srgbClr val="0D5084"/>
              </a:solidFill>
              <a:effectLst/>
              <a:uLnTx/>
              <a:uFillTx/>
              <a:latin typeface="Arial" panose="020B0604020202020204" pitchFamily="34" charset="0"/>
              <a:ea typeface="+mj-ea"/>
              <a:cs typeface="Arial" panose="020B0604020202020204" pitchFamily="34" charset="0"/>
            </a:endParaRPr>
          </a:p>
        </p:txBody>
      </p:sp>
      <p:sp>
        <p:nvSpPr>
          <p:cNvPr id="6" name="CuadroTexto 5">
            <a:extLst>
              <a:ext uri="{FF2B5EF4-FFF2-40B4-BE49-F238E27FC236}">
                <a16:creationId xmlns:a16="http://schemas.microsoft.com/office/drawing/2014/main" id="{70CD44C8-2103-2F43-938C-DD3E7F9E6166}"/>
              </a:ext>
            </a:extLst>
          </p:cNvPr>
          <p:cNvSpPr txBox="1"/>
          <p:nvPr/>
        </p:nvSpPr>
        <p:spPr>
          <a:xfrm>
            <a:off x="630306" y="2090172"/>
            <a:ext cx="10827026" cy="3108543"/>
          </a:xfrm>
          <a:prstGeom prst="rect">
            <a:avLst/>
          </a:prstGeom>
          <a:noFill/>
        </p:spPr>
        <p:txBody>
          <a:bodyPr wrap="square">
            <a:spAutoFit/>
          </a:bodyPr>
          <a:lstStyle>
            <a:defPPr>
              <a:defRPr lang="es-CO"/>
            </a:defPPr>
            <a:lvl1pPr marL="342900" indent="-342900">
              <a:buFont typeface="+mj-lt"/>
              <a:buAutoNum type="arabicPeriod"/>
              <a:defRPr sz="2800">
                <a:latin typeface="Arial" panose="020B0604020202020204" pitchFamily="34" charset="0"/>
                <a:cs typeface="Arial" panose="020B0604020202020204" pitchFamily="34" charset="0"/>
              </a:defRPr>
            </a:lvl1p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Estados financiero corte año 2023</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s-ES" dirty="0">
                <a:solidFill>
                  <a:prstClr val="black"/>
                </a:solidFill>
              </a:rPr>
              <a:t>Estados financieros enero 2024</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Adición presupuestal</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_tradnl"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Socialización del Plan Anual de Adquisiciones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s-ES_tradnl"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s-ES_tradnl"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None/>
              <a:tabLst/>
              <a:defRPr/>
            </a:pPr>
            <a:endParaRPr kumimoji="0" lang="es-ES_tradnl"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877424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image3.jpeg" descr="FIRMA ROBIN 002">
            <a:extLst>
              <a:ext uri="{FF2B5EF4-FFF2-40B4-BE49-F238E27FC236}">
                <a16:creationId xmlns:a16="http://schemas.microsoft.com/office/drawing/2014/main" id="{70EC414C-45FF-A1FF-6CD8-EB68B12179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5575" y="-2089150"/>
            <a:ext cx="561975" cy="552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Gráfico 2">
            <a:extLst>
              <a:ext uri="{FF2B5EF4-FFF2-40B4-BE49-F238E27FC236}">
                <a16:creationId xmlns:a16="http://schemas.microsoft.com/office/drawing/2014/main" id="{0B497D6D-6466-4184-BE8B-9D779E9AFD59}"/>
              </a:ext>
            </a:extLst>
          </p:cNvPr>
          <p:cNvGraphicFramePr>
            <a:graphicFrameLocks/>
          </p:cNvGraphicFramePr>
          <p:nvPr/>
        </p:nvGraphicFramePr>
        <p:xfrm>
          <a:off x="0" y="702028"/>
          <a:ext cx="11712438" cy="5453943"/>
        </p:xfrm>
        <a:graphic>
          <a:graphicData uri="http://schemas.openxmlformats.org/drawingml/2006/chart">
            <c:chart xmlns:c="http://schemas.openxmlformats.org/drawingml/2006/chart" xmlns:r="http://schemas.openxmlformats.org/officeDocument/2006/relationships" r:id="rId4"/>
          </a:graphicData>
        </a:graphic>
      </p:graphicFrame>
      <p:sp>
        <p:nvSpPr>
          <p:cNvPr id="5" name="CuadroTexto 4">
            <a:extLst>
              <a:ext uri="{FF2B5EF4-FFF2-40B4-BE49-F238E27FC236}">
                <a16:creationId xmlns:a16="http://schemas.microsoft.com/office/drawing/2014/main" id="{47B7B13A-939B-E41A-F94E-35259F9CDA7A}"/>
              </a:ext>
            </a:extLst>
          </p:cNvPr>
          <p:cNvSpPr txBox="1"/>
          <p:nvPr/>
        </p:nvSpPr>
        <p:spPr>
          <a:xfrm>
            <a:off x="278296" y="172952"/>
            <a:ext cx="8687621" cy="61555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400" b="1"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Estado de Situación Financiera 2023</a:t>
            </a:r>
          </a:p>
        </p:txBody>
      </p:sp>
    </p:spTree>
    <p:extLst>
      <p:ext uri="{BB962C8B-B14F-4D97-AF65-F5344CB8AC3E}">
        <p14:creationId xmlns:p14="http://schemas.microsoft.com/office/powerpoint/2010/main" val="30943452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5EA14CAB-E17E-0FBF-ED56-25DA587A9559}"/>
              </a:ext>
            </a:extLst>
          </p:cNvPr>
          <p:cNvGraphicFramePr>
            <a:graphicFrameLocks/>
          </p:cNvGraphicFramePr>
          <p:nvPr/>
        </p:nvGraphicFramePr>
        <p:xfrm>
          <a:off x="337109" y="662272"/>
          <a:ext cx="11697378" cy="553345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11">
            <a:extLst>
              <a:ext uri="{FF2B5EF4-FFF2-40B4-BE49-F238E27FC236}">
                <a16:creationId xmlns:a16="http://schemas.microsoft.com/office/drawing/2014/main" id="{295C8828-0FE8-1EE2-3D81-AEF5BC6CD39F}"/>
              </a:ext>
            </a:extLst>
          </p:cNvPr>
          <p:cNvSpPr txBox="1"/>
          <p:nvPr/>
        </p:nvSpPr>
        <p:spPr>
          <a:xfrm>
            <a:off x="337109" y="46719"/>
            <a:ext cx="6913342"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400" b="1"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Estados de resultados 2023</a:t>
            </a:r>
          </a:p>
        </p:txBody>
      </p:sp>
    </p:spTree>
    <p:extLst>
      <p:ext uri="{BB962C8B-B14F-4D97-AF65-F5344CB8AC3E}">
        <p14:creationId xmlns:p14="http://schemas.microsoft.com/office/powerpoint/2010/main" val="36894392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image3.jpeg" descr="FIRMA ROBIN 002">
            <a:extLst>
              <a:ext uri="{FF2B5EF4-FFF2-40B4-BE49-F238E27FC236}">
                <a16:creationId xmlns:a16="http://schemas.microsoft.com/office/drawing/2014/main" id="{70EC414C-45FF-A1FF-6CD8-EB68B12179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5575" y="-2089150"/>
            <a:ext cx="561975" cy="55245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47B7B13A-939B-E41A-F94E-35259F9CDA7A}"/>
              </a:ext>
            </a:extLst>
          </p:cNvPr>
          <p:cNvSpPr txBox="1"/>
          <p:nvPr/>
        </p:nvSpPr>
        <p:spPr>
          <a:xfrm>
            <a:off x="278295" y="172952"/>
            <a:ext cx="9417033" cy="61555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400" b="1"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Estado de Situación Financiera </a:t>
            </a:r>
            <a:r>
              <a:rPr lang="es-ES" sz="3400" b="1" dirty="0">
                <a:solidFill>
                  <a:srgbClr val="E7E6E6">
                    <a:lumMod val="50000"/>
                  </a:srgbClr>
                </a:solidFill>
                <a:latin typeface="Arial" panose="020B0604020202020204" pitchFamily="34" charset="0"/>
                <a:cs typeface="Arial" panose="020B0604020202020204" pitchFamily="34" charset="0"/>
              </a:rPr>
              <a:t>Enero 2024</a:t>
            </a:r>
            <a:endParaRPr kumimoji="0" lang="es-ES" sz="3400" b="1"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endParaRPr>
          </a:p>
        </p:txBody>
      </p:sp>
      <p:graphicFrame>
        <p:nvGraphicFramePr>
          <p:cNvPr id="2" name="Gráfico 1">
            <a:extLst>
              <a:ext uri="{FF2B5EF4-FFF2-40B4-BE49-F238E27FC236}">
                <a16:creationId xmlns:a16="http://schemas.microsoft.com/office/drawing/2014/main" id="{661AB664-FF49-535D-283C-F5543AC370BD}"/>
              </a:ext>
            </a:extLst>
          </p:cNvPr>
          <p:cNvGraphicFramePr>
            <a:graphicFrameLocks/>
          </p:cNvGraphicFramePr>
          <p:nvPr>
            <p:extLst>
              <p:ext uri="{D42A27DB-BD31-4B8C-83A1-F6EECF244321}">
                <p14:modId xmlns:p14="http://schemas.microsoft.com/office/powerpoint/2010/main" val="2160527639"/>
              </p:ext>
            </p:extLst>
          </p:nvPr>
        </p:nvGraphicFramePr>
        <p:xfrm>
          <a:off x="157722" y="1048870"/>
          <a:ext cx="11473984" cy="50964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764545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1">
            <a:extLst>
              <a:ext uri="{FF2B5EF4-FFF2-40B4-BE49-F238E27FC236}">
                <a16:creationId xmlns:a16="http://schemas.microsoft.com/office/drawing/2014/main" id="{295C8828-0FE8-1EE2-3D81-AEF5BC6CD39F}"/>
              </a:ext>
            </a:extLst>
          </p:cNvPr>
          <p:cNvSpPr txBox="1"/>
          <p:nvPr/>
        </p:nvSpPr>
        <p:spPr>
          <a:xfrm>
            <a:off x="337108" y="46719"/>
            <a:ext cx="7663891"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400" b="1"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Estados de resultados Enero 2024</a:t>
            </a:r>
          </a:p>
        </p:txBody>
      </p:sp>
      <p:graphicFrame>
        <p:nvGraphicFramePr>
          <p:cNvPr id="2" name="Gráfico 1">
            <a:extLst>
              <a:ext uri="{FF2B5EF4-FFF2-40B4-BE49-F238E27FC236}">
                <a16:creationId xmlns:a16="http://schemas.microsoft.com/office/drawing/2014/main" id="{7367926A-8C06-E564-8234-808D9033AD67}"/>
              </a:ext>
            </a:extLst>
          </p:cNvPr>
          <p:cNvGraphicFramePr>
            <a:graphicFrameLocks/>
          </p:cNvGraphicFramePr>
          <p:nvPr>
            <p:extLst>
              <p:ext uri="{D42A27DB-BD31-4B8C-83A1-F6EECF244321}">
                <p14:modId xmlns:p14="http://schemas.microsoft.com/office/powerpoint/2010/main" val="2263495729"/>
              </p:ext>
            </p:extLst>
          </p:nvPr>
        </p:nvGraphicFramePr>
        <p:xfrm>
          <a:off x="0" y="794793"/>
          <a:ext cx="12032974" cy="55397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85761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1F7397C6-F3EA-B4C8-CAB2-E8EDCA812FF5}"/>
              </a:ext>
            </a:extLst>
          </p:cNvPr>
          <p:cNvPicPr>
            <a:picLocks noChangeAspect="1"/>
          </p:cNvPicPr>
          <p:nvPr/>
        </p:nvPicPr>
        <p:blipFill>
          <a:blip r:embed="rId2"/>
          <a:stretch>
            <a:fillRect/>
          </a:stretch>
        </p:blipFill>
        <p:spPr>
          <a:xfrm>
            <a:off x="1756708" y="1545216"/>
            <a:ext cx="8292241" cy="1953764"/>
          </a:xfrm>
          <a:prstGeom prst="rect">
            <a:avLst/>
          </a:prstGeom>
        </p:spPr>
      </p:pic>
      <p:sp>
        <p:nvSpPr>
          <p:cNvPr id="13" name="CuadroTexto 12">
            <a:extLst>
              <a:ext uri="{FF2B5EF4-FFF2-40B4-BE49-F238E27FC236}">
                <a16:creationId xmlns:a16="http://schemas.microsoft.com/office/drawing/2014/main" id="{D9F109C7-0C8B-CAA4-4CF8-418000308235}"/>
              </a:ext>
            </a:extLst>
          </p:cNvPr>
          <p:cNvSpPr txBox="1"/>
          <p:nvPr/>
        </p:nvSpPr>
        <p:spPr>
          <a:xfrm>
            <a:off x="1756707" y="4989618"/>
            <a:ext cx="8292241"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Los recursos para adicionar se utilizarán para cubrir pagos de vigencia anterior</a:t>
            </a:r>
          </a:p>
        </p:txBody>
      </p:sp>
      <p:sp>
        <p:nvSpPr>
          <p:cNvPr id="2" name="Título 6">
            <a:extLst>
              <a:ext uri="{FF2B5EF4-FFF2-40B4-BE49-F238E27FC236}">
                <a16:creationId xmlns:a16="http://schemas.microsoft.com/office/drawing/2014/main" id="{1ECC535B-BB88-769E-9853-A9A4E0EEF9FC}"/>
              </a:ext>
            </a:extLst>
          </p:cNvPr>
          <p:cNvSpPr>
            <a:spLocks noGrp="1"/>
          </p:cNvSpPr>
          <p:nvPr>
            <p:ph type="title"/>
          </p:nvPr>
        </p:nvSpPr>
        <p:spPr>
          <a:xfrm>
            <a:off x="655412" y="585041"/>
            <a:ext cx="10881176" cy="635334"/>
          </a:xfrm>
        </p:spPr>
        <p:txBody>
          <a:bodyPr>
            <a:normAutofit fontScale="90000"/>
          </a:bodyPr>
          <a:lstStyle/>
          <a:p>
            <a:r>
              <a:rPr lang="es-ES" sz="3200" dirty="0"/>
              <a:t>A</a:t>
            </a:r>
            <a:r>
              <a:rPr lang="es-CO" sz="3200" dirty="0"/>
              <a:t>DICION PRESUPUESTAL  </a:t>
            </a:r>
            <a:br>
              <a:rPr lang="es-CO" sz="3200" dirty="0"/>
            </a:br>
            <a:br>
              <a:rPr lang="es-CO" sz="3200" dirty="0"/>
            </a:br>
            <a:r>
              <a:rPr lang="es-CO" sz="3200" dirty="0"/>
              <a:t>Proyecto N.2 2024</a:t>
            </a:r>
          </a:p>
        </p:txBody>
      </p:sp>
      <p:graphicFrame>
        <p:nvGraphicFramePr>
          <p:cNvPr id="3" name="Tabla 2">
            <a:extLst>
              <a:ext uri="{FF2B5EF4-FFF2-40B4-BE49-F238E27FC236}">
                <a16:creationId xmlns:a16="http://schemas.microsoft.com/office/drawing/2014/main" id="{E306D20B-4943-B239-F5F2-B936AB059565}"/>
              </a:ext>
            </a:extLst>
          </p:cNvPr>
          <p:cNvGraphicFramePr>
            <a:graphicFrameLocks noGrp="1"/>
          </p:cNvGraphicFramePr>
          <p:nvPr>
            <p:extLst>
              <p:ext uri="{D42A27DB-BD31-4B8C-83A1-F6EECF244321}">
                <p14:modId xmlns:p14="http://schemas.microsoft.com/office/powerpoint/2010/main" val="4164347205"/>
              </p:ext>
            </p:extLst>
          </p:nvPr>
        </p:nvGraphicFramePr>
        <p:xfrm>
          <a:off x="1756707" y="4192686"/>
          <a:ext cx="8292241" cy="714732"/>
        </p:xfrm>
        <a:graphic>
          <a:graphicData uri="http://schemas.openxmlformats.org/drawingml/2006/table">
            <a:tbl>
              <a:tblPr/>
              <a:tblGrid>
                <a:gridCol w="5387738">
                  <a:extLst>
                    <a:ext uri="{9D8B030D-6E8A-4147-A177-3AD203B41FA5}">
                      <a16:colId xmlns:a16="http://schemas.microsoft.com/office/drawing/2014/main" val="868766248"/>
                    </a:ext>
                  </a:extLst>
                </a:gridCol>
                <a:gridCol w="2904503">
                  <a:extLst>
                    <a:ext uri="{9D8B030D-6E8A-4147-A177-3AD203B41FA5}">
                      <a16:colId xmlns:a16="http://schemas.microsoft.com/office/drawing/2014/main" val="3773665237"/>
                    </a:ext>
                  </a:extLst>
                </a:gridCol>
              </a:tblGrid>
              <a:tr h="215444">
                <a:tc>
                  <a:txBody>
                    <a:bodyPr/>
                    <a:lstStyle/>
                    <a:p>
                      <a:pPr algn="ctr" fontAlgn="ctr"/>
                      <a:r>
                        <a:rPr lang="es-CO" sz="1800" b="0" i="0" u="none" strike="noStrike">
                          <a:solidFill>
                            <a:srgbClr val="000000"/>
                          </a:solidFill>
                          <a:effectLst/>
                          <a:highlight>
                            <a:srgbClr val="D0D0D0"/>
                          </a:highlight>
                          <a:latin typeface="Aptos Narrow" panose="020B0004020202020204" pitchFamily="34" charset="0"/>
                        </a:rPr>
                        <a:t>CONCEPTO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s-CO" sz="1800" b="0" i="0" u="none" strike="noStrike" dirty="0">
                          <a:solidFill>
                            <a:srgbClr val="000000"/>
                          </a:solidFill>
                          <a:effectLst/>
                          <a:highlight>
                            <a:srgbClr val="D0D0D0"/>
                          </a:highlight>
                          <a:latin typeface="Aptos Narrow" panose="020B0004020202020204" pitchFamily="34" charset="0"/>
                        </a:rPr>
                        <a:t>VALOR PARA ADICIONAR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extLst>
                  <a:ext uri="{0D108BD9-81ED-4DB2-BD59-A6C34878D82A}">
                    <a16:rowId xmlns:a16="http://schemas.microsoft.com/office/drawing/2014/main" val="2600584148"/>
                  </a:ext>
                </a:extLst>
              </a:tr>
              <a:tr h="430887">
                <a:tc>
                  <a:txBody>
                    <a:bodyPr/>
                    <a:lstStyle/>
                    <a:p>
                      <a:pPr algn="l" fontAlgn="b"/>
                      <a:r>
                        <a:rPr lang="es-ES" sz="1800" b="0" i="0" u="none" strike="noStrike" dirty="0">
                          <a:solidFill>
                            <a:srgbClr val="000000"/>
                          </a:solidFill>
                          <a:effectLst/>
                          <a:latin typeface="Aptos Narrow" panose="020B0004020202020204" pitchFamily="34" charset="0"/>
                        </a:rPr>
                        <a:t>Ingresos de recursos por Banco Agrario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1800" b="0" i="0" u="none" strike="noStrike" dirty="0">
                          <a:solidFill>
                            <a:srgbClr val="000000"/>
                          </a:solidFill>
                          <a:effectLst/>
                          <a:latin typeface="Aptos Narrow" panose="020B0004020202020204" pitchFamily="34" charset="0"/>
                        </a:rPr>
                        <a:t>$ 519.611.127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8165391"/>
                  </a:ext>
                </a:extLst>
              </a:tr>
            </a:tbl>
          </a:graphicData>
        </a:graphic>
      </p:graphicFrame>
      <p:sp>
        <p:nvSpPr>
          <p:cNvPr id="5" name="CuadroTexto 4">
            <a:extLst>
              <a:ext uri="{FF2B5EF4-FFF2-40B4-BE49-F238E27FC236}">
                <a16:creationId xmlns:a16="http://schemas.microsoft.com/office/drawing/2014/main" id="{0BA28A4A-51ED-CE58-BAB3-47054CF356AC}"/>
              </a:ext>
            </a:extLst>
          </p:cNvPr>
          <p:cNvSpPr txBox="1"/>
          <p:nvPr/>
        </p:nvSpPr>
        <p:spPr>
          <a:xfrm>
            <a:off x="767963" y="3513329"/>
            <a:ext cx="6096000" cy="538609"/>
          </a:xfrm>
          <a:prstGeom prst="rect">
            <a:avLst/>
          </a:prstGeom>
          <a:noFill/>
        </p:spPr>
        <p:txBody>
          <a:bodyPr wrap="square">
            <a:spAutoFit/>
          </a:bodyPr>
          <a:lstStyle/>
          <a:p>
            <a:r>
              <a:rPr kumimoji="0" lang="es-CO" sz="2900" b="1" i="0" u="none" strike="noStrike" kern="1200" cap="none" spc="0" normalizeH="0" baseline="0" noProof="0" dirty="0">
                <a:ln>
                  <a:noFill/>
                </a:ln>
                <a:solidFill>
                  <a:srgbClr val="0D5084"/>
                </a:solidFill>
                <a:effectLst/>
                <a:uLnTx/>
                <a:uFillTx/>
                <a:latin typeface="Arial" panose="020B0604020202020204" pitchFamily="34" charset="0"/>
                <a:ea typeface="+mj-ea"/>
                <a:cs typeface="Arial" panose="020B0604020202020204" pitchFamily="34" charset="0"/>
              </a:rPr>
              <a:t>Proyecto N.3 2024</a:t>
            </a:r>
            <a:endParaRPr lang="es-CO" sz="2900" dirty="0"/>
          </a:p>
        </p:txBody>
      </p:sp>
    </p:spTree>
    <p:extLst>
      <p:ext uri="{BB962C8B-B14F-4D97-AF65-F5344CB8AC3E}">
        <p14:creationId xmlns:p14="http://schemas.microsoft.com/office/powerpoint/2010/main" val="3244685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a:extLst>
              <a:ext uri="{FF2B5EF4-FFF2-40B4-BE49-F238E27FC236}">
                <a16:creationId xmlns:a16="http://schemas.microsoft.com/office/drawing/2014/main" id="{6561E93C-7AAB-6749-545C-B1CC82574EC7}"/>
              </a:ext>
            </a:extLst>
          </p:cNvPr>
          <p:cNvGraphicFramePr>
            <a:graphicFrameLocks noGrp="1"/>
          </p:cNvGraphicFramePr>
          <p:nvPr>
            <p:ph idx="1"/>
            <p:extLst>
              <p:ext uri="{D42A27DB-BD31-4B8C-83A1-F6EECF244321}">
                <p14:modId xmlns:p14="http://schemas.microsoft.com/office/powerpoint/2010/main" val="4138139711"/>
              </p:ext>
            </p:extLst>
          </p:nvPr>
        </p:nvGraphicFramePr>
        <p:xfrm>
          <a:off x="548498" y="1264078"/>
          <a:ext cx="11332249" cy="5271190"/>
        </p:xfrm>
        <a:graphic>
          <a:graphicData uri="http://schemas.openxmlformats.org/drawingml/2006/table">
            <a:tbl>
              <a:tblPr>
                <a:tableStyleId>{5C22544A-7EE6-4342-B048-85BDC9FD1C3A}</a:tableStyleId>
              </a:tblPr>
              <a:tblGrid>
                <a:gridCol w="2205098">
                  <a:extLst>
                    <a:ext uri="{9D8B030D-6E8A-4147-A177-3AD203B41FA5}">
                      <a16:colId xmlns:a16="http://schemas.microsoft.com/office/drawing/2014/main" val="3661195847"/>
                    </a:ext>
                  </a:extLst>
                </a:gridCol>
                <a:gridCol w="7935687">
                  <a:extLst>
                    <a:ext uri="{9D8B030D-6E8A-4147-A177-3AD203B41FA5}">
                      <a16:colId xmlns:a16="http://schemas.microsoft.com/office/drawing/2014/main" val="277312909"/>
                    </a:ext>
                  </a:extLst>
                </a:gridCol>
                <a:gridCol w="1191464">
                  <a:extLst>
                    <a:ext uri="{9D8B030D-6E8A-4147-A177-3AD203B41FA5}">
                      <a16:colId xmlns:a16="http://schemas.microsoft.com/office/drawing/2014/main" val="2004332594"/>
                    </a:ext>
                  </a:extLst>
                </a:gridCol>
              </a:tblGrid>
              <a:tr h="273662">
                <a:tc>
                  <a:txBody>
                    <a:bodyPr/>
                    <a:lstStyle/>
                    <a:p>
                      <a:pPr algn="ctr" fontAlgn="b"/>
                      <a:r>
                        <a:rPr lang="es-CO" sz="1400" u="none" strike="noStrike" dirty="0">
                          <a:effectLst/>
                          <a:highlight>
                            <a:srgbClr val="D9E1F2"/>
                          </a:highlight>
                        </a:rPr>
                        <a:t>Rubro </a:t>
                      </a:r>
                      <a:endParaRPr lang="es-CO" sz="1400" b="1" i="0" u="none" strike="noStrike" dirty="0">
                        <a:solidFill>
                          <a:srgbClr val="000000"/>
                        </a:solidFill>
                        <a:effectLst/>
                        <a:highlight>
                          <a:srgbClr val="D9E1F2"/>
                        </a:highlight>
                        <a:latin typeface="Calibri" panose="020F0502020204030204" pitchFamily="34" charset="0"/>
                      </a:endParaRPr>
                    </a:p>
                  </a:txBody>
                  <a:tcPr marL="9525" marR="9525" marT="9525" marB="0" anchor="b"/>
                </a:tc>
                <a:tc>
                  <a:txBody>
                    <a:bodyPr/>
                    <a:lstStyle/>
                    <a:p>
                      <a:pPr algn="ctr" fontAlgn="b"/>
                      <a:r>
                        <a:rPr lang="es-CO" sz="1400" u="none" strike="noStrike" dirty="0">
                          <a:effectLst/>
                          <a:highlight>
                            <a:srgbClr val="D9E1F2"/>
                          </a:highlight>
                        </a:rPr>
                        <a:t>Nombre Rubro</a:t>
                      </a:r>
                      <a:endParaRPr lang="es-CO" sz="1400" b="1" i="0" u="none" strike="noStrike" dirty="0">
                        <a:solidFill>
                          <a:srgbClr val="000000"/>
                        </a:solidFill>
                        <a:effectLst/>
                        <a:highlight>
                          <a:srgbClr val="D9E1F2"/>
                        </a:highlight>
                        <a:latin typeface="Calibri" panose="020F0502020204030204" pitchFamily="34" charset="0"/>
                      </a:endParaRPr>
                    </a:p>
                  </a:txBody>
                  <a:tcPr marL="9525" marR="9525" marT="9525" marB="0" anchor="b"/>
                </a:tc>
                <a:tc>
                  <a:txBody>
                    <a:bodyPr/>
                    <a:lstStyle/>
                    <a:p>
                      <a:pPr algn="ctr" fontAlgn="b"/>
                      <a:r>
                        <a:rPr lang="es-CO" sz="1400" u="none" strike="noStrike" dirty="0">
                          <a:effectLst/>
                          <a:highlight>
                            <a:srgbClr val="D9E1F2"/>
                          </a:highlight>
                        </a:rPr>
                        <a:t>TOTAL</a:t>
                      </a:r>
                      <a:endParaRPr lang="es-CO" sz="1400" b="1" i="0" u="none" strike="noStrike" dirty="0">
                        <a:solidFill>
                          <a:srgbClr val="000000"/>
                        </a:solidFill>
                        <a:effectLst/>
                        <a:highlight>
                          <a:srgbClr val="D9E1F2"/>
                        </a:highlight>
                        <a:latin typeface="Calibri" panose="020F0502020204030204" pitchFamily="34" charset="0"/>
                      </a:endParaRPr>
                    </a:p>
                  </a:txBody>
                  <a:tcPr marL="9525" marR="9525" marT="9525" marB="0" anchor="b"/>
                </a:tc>
                <a:extLst>
                  <a:ext uri="{0D108BD9-81ED-4DB2-BD59-A6C34878D82A}">
                    <a16:rowId xmlns:a16="http://schemas.microsoft.com/office/drawing/2014/main" val="2898280330"/>
                  </a:ext>
                </a:extLst>
              </a:tr>
              <a:tr h="506914">
                <a:tc>
                  <a:txBody>
                    <a:bodyPr/>
                    <a:lstStyle/>
                    <a:p>
                      <a:pPr algn="l" fontAlgn="b"/>
                      <a:r>
                        <a:rPr lang="es-CO" sz="1400" u="none" strike="noStrike" dirty="0">
                          <a:effectLst/>
                        </a:rPr>
                        <a:t>2.4.5.01.03.302-1</a:t>
                      </a:r>
                      <a:endParaRPr lang="es-CO"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O" sz="1400" u="none" strike="noStrike" dirty="0">
                          <a:effectLst/>
                        </a:rPr>
                        <a:t>Material Médico QuirurgicoVigencia Actual</a:t>
                      </a:r>
                      <a:endParaRPr lang="es-CO"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O" sz="1400" u="none" strike="noStrike" dirty="0">
                          <a:effectLst/>
                        </a:rPr>
                        <a:t>3.599.880.048</a:t>
                      </a:r>
                      <a:endParaRPr lang="es-CO"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22458339"/>
                  </a:ext>
                </a:extLst>
              </a:tr>
              <a:tr h="506914">
                <a:tc>
                  <a:txBody>
                    <a:bodyPr/>
                    <a:lstStyle/>
                    <a:p>
                      <a:pPr algn="l" fontAlgn="b"/>
                      <a:r>
                        <a:rPr lang="es-CO" sz="1400" u="none" strike="noStrike" dirty="0">
                          <a:effectLst/>
                        </a:rPr>
                        <a:t>2.4.5.01.03.301-1</a:t>
                      </a:r>
                      <a:endParaRPr lang="es-CO"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O" sz="1400" u="none" strike="noStrike" dirty="0">
                          <a:effectLst/>
                        </a:rPr>
                        <a:t>MedicamentosVigencia Actual</a:t>
                      </a:r>
                      <a:endParaRPr lang="es-CO"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O" sz="1400" u="none" strike="noStrike" dirty="0">
                          <a:effectLst/>
                        </a:rPr>
                        <a:t>2.999.555.946</a:t>
                      </a:r>
                      <a:endParaRPr lang="es-CO"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96461618"/>
                  </a:ext>
                </a:extLst>
              </a:tr>
              <a:tr h="506914">
                <a:tc>
                  <a:txBody>
                    <a:bodyPr/>
                    <a:lstStyle/>
                    <a:p>
                      <a:pPr algn="l" fontAlgn="b"/>
                      <a:r>
                        <a:rPr lang="es-CO" sz="1400" u="none" strike="noStrike" dirty="0">
                          <a:effectLst/>
                        </a:rPr>
                        <a:t>2.4.5.01.03.303-1</a:t>
                      </a:r>
                      <a:endParaRPr lang="es-CO"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O" sz="1400" u="none" strike="noStrike" dirty="0">
                          <a:effectLst/>
                        </a:rPr>
                        <a:t>Material Laboratorio Vigencia Actual</a:t>
                      </a:r>
                      <a:endParaRPr lang="es-CO"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O" sz="1400" u="none" strike="noStrike" dirty="0">
                          <a:effectLst/>
                        </a:rPr>
                        <a:t>1.594.846.137</a:t>
                      </a:r>
                      <a:endParaRPr lang="es-CO"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06472335"/>
                  </a:ext>
                </a:extLst>
              </a:tr>
              <a:tr h="273662">
                <a:tc>
                  <a:txBody>
                    <a:bodyPr/>
                    <a:lstStyle/>
                    <a:p>
                      <a:pPr algn="l" fontAlgn="b"/>
                      <a:r>
                        <a:rPr lang="es-CO" sz="1400" u="none" strike="noStrike" dirty="0">
                          <a:effectLst/>
                        </a:rPr>
                        <a:t>2.1.2.02.01.003.010-1</a:t>
                      </a:r>
                      <a:endParaRPr lang="es-CO"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O" sz="1400" u="none" strike="noStrike" dirty="0">
                          <a:effectLst/>
                        </a:rPr>
                        <a:t>Elementos de mantenimiento Vigencia Actual</a:t>
                      </a:r>
                      <a:endParaRPr lang="es-CO"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O" sz="1400" u="none" strike="noStrike" dirty="0">
                          <a:effectLst/>
                        </a:rPr>
                        <a:t>343.953.878</a:t>
                      </a:r>
                      <a:endParaRPr lang="es-CO"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23962578"/>
                  </a:ext>
                </a:extLst>
              </a:tr>
              <a:tr h="273662">
                <a:tc>
                  <a:txBody>
                    <a:bodyPr/>
                    <a:lstStyle/>
                    <a:p>
                      <a:pPr algn="l" fontAlgn="b"/>
                      <a:r>
                        <a:rPr lang="es-CO" sz="1400" u="none" strike="noStrike" dirty="0">
                          <a:effectLst/>
                        </a:rPr>
                        <a:t>2.1.2.02.01.003.007-1</a:t>
                      </a:r>
                      <a:endParaRPr lang="es-CO"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O" sz="1400" u="none" strike="noStrike" dirty="0">
                          <a:effectLst/>
                        </a:rPr>
                        <a:t>Papelería Vigencia Actual</a:t>
                      </a:r>
                      <a:endParaRPr lang="es-CO"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O" sz="1400" u="none" strike="noStrike" dirty="0">
                          <a:effectLst/>
                        </a:rPr>
                        <a:t>219.044.799</a:t>
                      </a:r>
                      <a:endParaRPr lang="es-CO"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72517542"/>
                  </a:ext>
                </a:extLst>
              </a:tr>
              <a:tr h="273662">
                <a:tc>
                  <a:txBody>
                    <a:bodyPr/>
                    <a:lstStyle/>
                    <a:p>
                      <a:pPr algn="l" fontAlgn="b"/>
                      <a:r>
                        <a:rPr lang="es-CO" sz="1400" u="none" strike="noStrike" dirty="0">
                          <a:effectLst/>
                        </a:rPr>
                        <a:t>2.1.2.02.01.003.008-1</a:t>
                      </a:r>
                      <a:endParaRPr lang="es-CO"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O" sz="1400" u="none" strike="noStrike" dirty="0">
                          <a:effectLst/>
                        </a:rPr>
                        <a:t>Elementos de Aseo Vigencia Actual</a:t>
                      </a:r>
                      <a:endParaRPr lang="es-CO"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O" sz="1400" u="none" strike="noStrike" dirty="0">
                          <a:effectLst/>
                        </a:rPr>
                        <a:t>199.998.613</a:t>
                      </a:r>
                      <a:endParaRPr lang="es-CO"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71042199"/>
                  </a:ext>
                </a:extLst>
              </a:tr>
              <a:tr h="273662">
                <a:tc>
                  <a:txBody>
                    <a:bodyPr/>
                    <a:lstStyle/>
                    <a:p>
                      <a:pPr algn="l" fontAlgn="b"/>
                      <a:r>
                        <a:rPr lang="es-CO" sz="1400" u="none" strike="noStrike" dirty="0">
                          <a:effectLst/>
                        </a:rPr>
                        <a:t>2.1.2.02.01.002.001-1</a:t>
                      </a:r>
                      <a:endParaRPr lang="es-CO"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O" sz="1400" u="none" strike="noStrike" dirty="0">
                          <a:effectLst/>
                        </a:rPr>
                        <a:t>Ropa hospitalaria y quirúrgica  Vigencia Actual</a:t>
                      </a:r>
                      <a:endParaRPr lang="es-CO"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O" sz="1400" u="none" strike="noStrike" dirty="0">
                          <a:effectLst/>
                        </a:rPr>
                        <a:t>70.918.690</a:t>
                      </a:r>
                      <a:endParaRPr lang="es-CO"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85673176"/>
                  </a:ext>
                </a:extLst>
              </a:tr>
              <a:tr h="273662">
                <a:tc>
                  <a:txBody>
                    <a:bodyPr/>
                    <a:lstStyle/>
                    <a:p>
                      <a:pPr algn="l" fontAlgn="b"/>
                      <a:r>
                        <a:rPr lang="es-CO" sz="1400" u="none" strike="noStrike" dirty="0">
                          <a:effectLst/>
                        </a:rPr>
                        <a:t>2.1.2.02.01.004.002-1</a:t>
                      </a:r>
                      <a:endParaRPr lang="es-CO"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S" sz="1400" u="none" strike="noStrike" dirty="0">
                          <a:effectLst/>
                        </a:rPr>
                        <a:t>MANTENIMIENTO PARTES, ACCESORIOS Y OTROS</a:t>
                      </a:r>
                      <a:endParaRPr lang="es-E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O" sz="1400" u="none" strike="noStrike" dirty="0">
                          <a:effectLst/>
                        </a:rPr>
                        <a:t>37.734.444</a:t>
                      </a:r>
                      <a:endParaRPr lang="es-CO"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95136010"/>
                  </a:ext>
                </a:extLst>
              </a:tr>
              <a:tr h="273662">
                <a:tc>
                  <a:txBody>
                    <a:bodyPr/>
                    <a:lstStyle/>
                    <a:p>
                      <a:pPr algn="l" fontAlgn="b"/>
                      <a:r>
                        <a:rPr lang="es-CO" sz="1400" u="none" strike="noStrike" dirty="0">
                          <a:effectLst/>
                        </a:rPr>
                        <a:t>2.1.2.01.01.003.06.01.-1</a:t>
                      </a:r>
                      <a:endParaRPr lang="es-CO"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S" sz="1400" u="none" strike="noStrike" dirty="0">
                          <a:effectLst/>
                        </a:rPr>
                        <a:t>APARATOS MEDICOS. QUIRURGICOS Y APARATOS ORTESICOS Y PROTESICOS VIGENCIA ACTUAL</a:t>
                      </a:r>
                      <a:endParaRPr lang="es-E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O" sz="1400" u="none" strike="noStrike" dirty="0">
                          <a:effectLst/>
                        </a:rPr>
                        <a:t>35.939.256</a:t>
                      </a:r>
                      <a:endParaRPr lang="es-CO"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94388250"/>
                  </a:ext>
                </a:extLst>
              </a:tr>
              <a:tr h="506914">
                <a:tc>
                  <a:txBody>
                    <a:bodyPr/>
                    <a:lstStyle/>
                    <a:p>
                      <a:pPr algn="l" fontAlgn="b"/>
                      <a:r>
                        <a:rPr lang="es-CO" sz="1400" u="none" strike="noStrike" dirty="0">
                          <a:effectLst/>
                        </a:rPr>
                        <a:t>2.1.2.01.01.004.01.01.02-1</a:t>
                      </a:r>
                      <a:endParaRPr lang="es-CO"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S" sz="1400" u="none" strike="noStrike" dirty="0">
                          <a:effectLst/>
                        </a:rPr>
                        <a:t>MUEBLES DEL TIPO UTILIZADO EN LA OFICINA</a:t>
                      </a:r>
                      <a:endParaRPr lang="es-E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O" sz="1400" u="none" strike="noStrike" dirty="0">
                          <a:effectLst/>
                        </a:rPr>
                        <a:t>28.959.840</a:t>
                      </a:r>
                      <a:endParaRPr lang="es-CO"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10168992"/>
                  </a:ext>
                </a:extLst>
              </a:tr>
              <a:tr h="273662">
                <a:tc>
                  <a:txBody>
                    <a:bodyPr/>
                    <a:lstStyle/>
                    <a:p>
                      <a:pPr algn="l" fontAlgn="b"/>
                      <a:r>
                        <a:rPr lang="es-CO" sz="1400" u="none" strike="noStrike" dirty="0">
                          <a:effectLst/>
                        </a:rPr>
                        <a:t>2.1.2.02.01.004.001.-1</a:t>
                      </a:r>
                      <a:endParaRPr lang="es-CO"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O" sz="1400" u="none" strike="noStrike" dirty="0">
                          <a:effectLst/>
                        </a:rPr>
                        <a:t>Mantenimiento licencias</a:t>
                      </a:r>
                      <a:endParaRPr lang="es-CO"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O" sz="1400" u="none" strike="noStrike" dirty="0">
                          <a:effectLst/>
                        </a:rPr>
                        <a:t>20.731.404</a:t>
                      </a:r>
                      <a:endParaRPr lang="es-CO"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67472436"/>
                  </a:ext>
                </a:extLst>
              </a:tr>
              <a:tr h="273662">
                <a:tc>
                  <a:txBody>
                    <a:bodyPr/>
                    <a:lstStyle/>
                    <a:p>
                      <a:pPr algn="l" fontAlgn="b"/>
                      <a:r>
                        <a:rPr lang="es-CO" sz="1400" u="none" strike="noStrike" dirty="0">
                          <a:effectLst/>
                        </a:rPr>
                        <a:t>2.1.2.02.01.002.003-1</a:t>
                      </a:r>
                      <a:endParaRPr lang="es-CO"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O" sz="1400" u="none" strike="noStrike" dirty="0">
                          <a:effectLst/>
                        </a:rPr>
                        <a:t>Dotación</a:t>
                      </a:r>
                      <a:endParaRPr lang="es-CO"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O" sz="1400" u="none" strike="noStrike" dirty="0">
                          <a:effectLst/>
                        </a:rPr>
                        <a:t>16.739.681</a:t>
                      </a:r>
                      <a:endParaRPr lang="es-CO"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53940136"/>
                  </a:ext>
                </a:extLst>
              </a:tr>
              <a:tr h="273662">
                <a:tc>
                  <a:txBody>
                    <a:bodyPr/>
                    <a:lstStyle/>
                    <a:p>
                      <a:pPr algn="l" fontAlgn="b"/>
                      <a:r>
                        <a:rPr lang="es-CO" sz="1400" u="none" strike="noStrike" dirty="0">
                          <a:effectLst/>
                        </a:rPr>
                        <a:t>2.1.2.02.01.003.006-1</a:t>
                      </a:r>
                      <a:endParaRPr lang="es-CO"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S" sz="1400" u="none" strike="noStrike" dirty="0">
                          <a:effectLst/>
                        </a:rPr>
                        <a:t>COMBUSTIBLES Y LUBRICANTES VIGENCIA ACTUAL</a:t>
                      </a:r>
                      <a:endParaRPr lang="es-E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O" sz="1400" u="none" strike="noStrike" dirty="0">
                          <a:effectLst/>
                        </a:rPr>
                        <a:t>4.407.027</a:t>
                      </a:r>
                      <a:endParaRPr lang="es-CO"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33292557"/>
                  </a:ext>
                </a:extLst>
              </a:tr>
              <a:tr h="506914">
                <a:tc>
                  <a:txBody>
                    <a:bodyPr/>
                    <a:lstStyle/>
                    <a:p>
                      <a:pPr algn="l" fontAlgn="b"/>
                      <a:r>
                        <a:rPr lang="es-CO" sz="1400" u="none" strike="noStrike" dirty="0">
                          <a:effectLst/>
                          <a:highlight>
                            <a:srgbClr val="D9E1F2"/>
                          </a:highlight>
                        </a:rPr>
                        <a:t> </a:t>
                      </a:r>
                      <a:endParaRPr lang="es-CO" sz="1400" b="1" i="0" u="none" strike="noStrike" dirty="0">
                        <a:solidFill>
                          <a:srgbClr val="000000"/>
                        </a:solidFill>
                        <a:effectLst/>
                        <a:highlight>
                          <a:srgbClr val="D9E1F2"/>
                        </a:highlight>
                        <a:latin typeface="Calibri" panose="020F0502020204030204" pitchFamily="34" charset="0"/>
                      </a:endParaRPr>
                    </a:p>
                  </a:txBody>
                  <a:tcPr marL="9525" marR="9525" marT="9525" marB="0" anchor="b"/>
                </a:tc>
                <a:tc>
                  <a:txBody>
                    <a:bodyPr/>
                    <a:lstStyle/>
                    <a:p>
                      <a:pPr algn="l" fontAlgn="b"/>
                      <a:r>
                        <a:rPr lang="es-CO" sz="1400" u="none" strike="noStrike" dirty="0">
                          <a:effectLst/>
                          <a:highlight>
                            <a:srgbClr val="D9E1F2"/>
                          </a:highlight>
                        </a:rPr>
                        <a:t>Total general</a:t>
                      </a:r>
                      <a:endParaRPr lang="es-CO" sz="1400" b="1" i="0" u="none" strike="noStrike" dirty="0">
                        <a:solidFill>
                          <a:srgbClr val="000000"/>
                        </a:solidFill>
                        <a:effectLst/>
                        <a:highlight>
                          <a:srgbClr val="D9E1F2"/>
                        </a:highlight>
                        <a:latin typeface="Calibri" panose="020F0502020204030204" pitchFamily="34" charset="0"/>
                      </a:endParaRPr>
                    </a:p>
                  </a:txBody>
                  <a:tcPr marL="9525" marR="9525" marT="9525" marB="0" anchor="b"/>
                </a:tc>
                <a:tc>
                  <a:txBody>
                    <a:bodyPr/>
                    <a:lstStyle/>
                    <a:p>
                      <a:pPr algn="r" fontAlgn="b"/>
                      <a:r>
                        <a:rPr lang="es-CO" sz="1400" u="none" strike="noStrike" dirty="0">
                          <a:effectLst/>
                          <a:highlight>
                            <a:srgbClr val="D9E1F2"/>
                          </a:highlight>
                        </a:rPr>
                        <a:t>9.172.709.765</a:t>
                      </a:r>
                      <a:endParaRPr lang="es-CO" sz="1400" b="1" i="0" u="none" strike="noStrike" dirty="0">
                        <a:solidFill>
                          <a:srgbClr val="000000"/>
                        </a:solidFill>
                        <a:effectLst/>
                        <a:highlight>
                          <a:srgbClr val="D9E1F2"/>
                        </a:highlight>
                        <a:latin typeface="Calibri" panose="020F0502020204030204" pitchFamily="34" charset="0"/>
                      </a:endParaRPr>
                    </a:p>
                  </a:txBody>
                  <a:tcPr marL="9525" marR="9525" marT="9525" marB="0" anchor="b"/>
                </a:tc>
                <a:extLst>
                  <a:ext uri="{0D108BD9-81ED-4DB2-BD59-A6C34878D82A}">
                    <a16:rowId xmlns:a16="http://schemas.microsoft.com/office/drawing/2014/main" val="1707037341"/>
                  </a:ext>
                </a:extLst>
              </a:tr>
            </a:tbl>
          </a:graphicData>
        </a:graphic>
      </p:graphicFrame>
      <p:sp>
        <p:nvSpPr>
          <p:cNvPr id="3" name="TextBox 11">
            <a:extLst>
              <a:ext uri="{FF2B5EF4-FFF2-40B4-BE49-F238E27FC236}">
                <a16:creationId xmlns:a16="http://schemas.microsoft.com/office/drawing/2014/main" id="{B532C6D3-F6E9-6D6C-DFE5-44C252689568}"/>
              </a:ext>
            </a:extLst>
          </p:cNvPr>
          <p:cNvSpPr txBox="1"/>
          <p:nvPr/>
        </p:nvSpPr>
        <p:spPr>
          <a:xfrm>
            <a:off x="660380" y="57350"/>
            <a:ext cx="11332249"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400" b="1" i="0" u="none" strike="noStrike" kern="1200" cap="none" spc="0" normalizeH="0" baseline="0" noProof="0" dirty="0">
                <a:ln>
                  <a:noFill/>
                </a:ln>
                <a:solidFill>
                  <a:srgbClr val="0D5084"/>
                </a:solidFill>
                <a:effectLst/>
                <a:uLnTx/>
                <a:uFillTx/>
                <a:latin typeface="Arial" panose="020B0604020202020204" pitchFamily="34" charset="0"/>
                <a:ea typeface="+mn-ea"/>
                <a:cs typeface="Arial" panose="020B0604020202020204" pitchFamily="34" charset="0"/>
              </a:rPr>
              <a:t>PLAN ANUAL DE ADQUISICIONES (PAA)</a:t>
            </a:r>
          </a:p>
        </p:txBody>
      </p:sp>
      <p:sp>
        <p:nvSpPr>
          <p:cNvPr id="4" name="Subtítulo 5">
            <a:extLst>
              <a:ext uri="{FF2B5EF4-FFF2-40B4-BE49-F238E27FC236}">
                <a16:creationId xmlns:a16="http://schemas.microsoft.com/office/drawing/2014/main" id="{3F3FB012-C15C-BD01-3F7A-8825509AECAC}"/>
              </a:ext>
            </a:extLst>
          </p:cNvPr>
          <p:cNvSpPr txBox="1">
            <a:spLocks/>
          </p:cNvSpPr>
          <p:nvPr/>
        </p:nvSpPr>
        <p:spPr>
          <a:xfrm>
            <a:off x="1072934" y="706725"/>
            <a:ext cx="9182100" cy="1655762"/>
          </a:xfrm>
          <a:prstGeom prst="rect">
            <a:avLst/>
          </a:prstGeom>
        </p:spPr>
        <p:txBody>
          <a:bodyPr vert="horz" lIns="91440" tIns="45720" rIns="91440" bIns="45720" rtlCol="0">
            <a:normAutofit/>
          </a:bodyPr>
          <a:lstStyle>
            <a:lvl1pPr marL="228594" indent="-228594" algn="l" defTabSz="914377" rtl="0" eaLnBrk="1" latinLnBrk="0" hangingPunct="1">
              <a:lnSpc>
                <a:spcPct val="100000"/>
              </a:lnSpc>
              <a:spcBef>
                <a:spcPts val="1000"/>
              </a:spcBef>
              <a:buFont typeface="Arial" panose="020B0604020202020204" pitchFamily="34" charset="0"/>
              <a:buChar char="•"/>
              <a:defRPr sz="2800" kern="1200">
                <a:solidFill>
                  <a:schemeClr val="bg1">
                    <a:lumMod val="50000"/>
                  </a:schemeClr>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100000"/>
              </a:lnSpc>
              <a:spcBef>
                <a:spcPts val="500"/>
              </a:spcBef>
              <a:buFont typeface="Arial" panose="020B0604020202020204" pitchFamily="34" charset="0"/>
              <a:buChar char="•"/>
              <a:defRPr sz="2400" kern="1200">
                <a:solidFill>
                  <a:schemeClr val="bg1">
                    <a:lumMod val="50000"/>
                  </a:schemeClr>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100000"/>
              </a:lnSpc>
              <a:spcBef>
                <a:spcPts val="500"/>
              </a:spcBef>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100000"/>
              </a:lnSpc>
              <a:spcBef>
                <a:spcPts val="500"/>
              </a:spcBef>
              <a:buFont typeface="Arial" panose="020B0604020202020204" pitchFamily="34" charset="0"/>
              <a:buChar char="•"/>
              <a:defRPr sz="1800" kern="1200">
                <a:solidFill>
                  <a:schemeClr val="bg1">
                    <a:lumMod val="50000"/>
                  </a:schemeClr>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100000"/>
              </a:lnSpc>
              <a:spcBef>
                <a:spcPts val="500"/>
              </a:spcBef>
              <a:buFont typeface="Arial" panose="020B0604020202020204" pitchFamily="34" charset="0"/>
              <a:buChar char="•"/>
              <a:defRPr sz="1800" kern="1200">
                <a:solidFill>
                  <a:schemeClr val="bg1">
                    <a:lumMod val="50000"/>
                  </a:schemeClr>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dirty="0"/>
              <a:t>Componente de Suministros</a:t>
            </a:r>
          </a:p>
        </p:txBody>
      </p:sp>
    </p:spTree>
    <p:extLst>
      <p:ext uri="{BB962C8B-B14F-4D97-AF65-F5344CB8AC3E}">
        <p14:creationId xmlns:p14="http://schemas.microsoft.com/office/powerpoint/2010/main" val="3989198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4">
            <a:extLst>
              <a:ext uri="{FF2B5EF4-FFF2-40B4-BE49-F238E27FC236}">
                <a16:creationId xmlns:a16="http://schemas.microsoft.com/office/drawing/2014/main" id="{68E79627-7E71-5E66-48E7-EEA93F31F2FF}"/>
              </a:ext>
            </a:extLst>
          </p:cNvPr>
          <p:cNvSpPr txBox="1">
            <a:spLocks/>
          </p:cNvSpPr>
          <p:nvPr/>
        </p:nvSpPr>
        <p:spPr>
          <a:xfrm>
            <a:off x="630306" y="703827"/>
            <a:ext cx="10660546" cy="581084"/>
          </a:xfrm>
          <a:prstGeom prst="rect">
            <a:avLst/>
          </a:prstGeom>
        </p:spPr>
        <p:txBody>
          <a:bodyPr>
            <a:normAutofit fontScale="92500"/>
          </a:bodyPr>
          <a:lstStyle>
            <a:lvl1pPr algn="l" defTabSz="914377" rtl="0" eaLnBrk="1" latinLnBrk="0" hangingPunct="1">
              <a:lnSpc>
                <a:spcPct val="90000"/>
              </a:lnSpc>
              <a:spcBef>
                <a:spcPct val="0"/>
              </a:spcBef>
              <a:buNone/>
              <a:defRPr sz="3400" b="1" kern="1200">
                <a:solidFill>
                  <a:srgbClr val="0D5084"/>
                </a:solidFill>
                <a:latin typeface="Arial" panose="020B0604020202020204" pitchFamily="34" charset="0"/>
                <a:ea typeface="+mj-ea"/>
                <a:cs typeface="Arial" panose="020B0604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s-ES" sz="3600" b="1" i="0" u="none" strike="noStrike" kern="1200" cap="none" spc="0" normalizeH="0" baseline="0" noProof="0" dirty="0">
                <a:ln>
                  <a:noFill/>
                </a:ln>
                <a:solidFill>
                  <a:srgbClr val="0D5084"/>
                </a:solidFill>
                <a:effectLst/>
                <a:uLnTx/>
                <a:uFillTx/>
                <a:latin typeface="Arial" panose="020B0604020202020204" pitchFamily="34" charset="0"/>
                <a:ea typeface="+mj-ea"/>
                <a:cs typeface="Arial" panose="020B0604020202020204" pitchFamily="34" charset="0"/>
              </a:rPr>
              <a:t>INFORME </a:t>
            </a:r>
            <a:r>
              <a:rPr lang="es-ES" sz="3600" dirty="0"/>
              <a:t>PRESTACIÓN DE SERVICIOS DE SALUD</a:t>
            </a:r>
            <a:endParaRPr kumimoji="0" lang="es-ES_tradnl" sz="3600" b="1" i="0" u="none" strike="noStrike" kern="1200" cap="none" spc="0" normalizeH="0" baseline="0" noProof="0" dirty="0">
              <a:ln>
                <a:noFill/>
              </a:ln>
              <a:solidFill>
                <a:srgbClr val="0D5084"/>
              </a:solidFill>
              <a:effectLst/>
              <a:uLnTx/>
              <a:uFillTx/>
              <a:latin typeface="Arial" panose="020B0604020202020204" pitchFamily="34" charset="0"/>
              <a:ea typeface="+mj-ea"/>
              <a:cs typeface="Arial" panose="020B0604020202020204" pitchFamily="34" charset="0"/>
            </a:endParaRPr>
          </a:p>
        </p:txBody>
      </p:sp>
      <p:sp>
        <p:nvSpPr>
          <p:cNvPr id="6" name="CuadroTexto 5">
            <a:extLst>
              <a:ext uri="{FF2B5EF4-FFF2-40B4-BE49-F238E27FC236}">
                <a16:creationId xmlns:a16="http://schemas.microsoft.com/office/drawing/2014/main" id="{70CD44C8-2103-2F43-938C-DD3E7F9E6166}"/>
              </a:ext>
            </a:extLst>
          </p:cNvPr>
          <p:cNvSpPr txBox="1"/>
          <p:nvPr/>
        </p:nvSpPr>
        <p:spPr>
          <a:xfrm>
            <a:off x="547066" y="1758867"/>
            <a:ext cx="10827026" cy="4401205"/>
          </a:xfrm>
          <a:prstGeom prst="rect">
            <a:avLst/>
          </a:prstGeom>
          <a:noFill/>
        </p:spPr>
        <p:txBody>
          <a:bodyPr wrap="square">
            <a:spAutoFit/>
          </a:bodyPr>
          <a:lstStyle>
            <a:defPPr>
              <a:defRPr lang="es-CO"/>
            </a:defPPr>
            <a:lvl1pPr marL="342900" indent="-342900">
              <a:buFont typeface="+mj-lt"/>
              <a:buAutoNum type="arabicPeriod"/>
              <a:defRPr sz="2800">
                <a:latin typeface="Arial" panose="020B0604020202020204" pitchFamily="34" charset="0"/>
                <a:cs typeface="Arial" panose="020B0604020202020204" pitchFamily="34" charset="0"/>
              </a:defRPr>
            </a:lvl1p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s-ES" sz="2800" dirty="0"/>
              <a:t>RIPS trimestre 1 2024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UCI – UCE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s-ES" dirty="0">
                <a:solidFill>
                  <a:prstClr val="black"/>
                </a:solidFill>
              </a:rPr>
              <a:t>Imágenes Diagnósticas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s-ES" dirty="0">
                <a:solidFill>
                  <a:prstClr val="black"/>
                </a:solidFill>
              </a:rPr>
              <a:t>Internación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s-ES" dirty="0">
                <a:solidFill>
                  <a:prstClr val="black"/>
                </a:solidFill>
              </a:rPr>
              <a:t>Urgencias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s-ES" dirty="0">
                <a:solidFill>
                  <a:prstClr val="black"/>
                </a:solidFill>
              </a:rPr>
              <a:t>Cirugía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None/>
              <a:tabLst/>
              <a:defRPr/>
            </a:pPr>
            <a:endParaRPr kumimoji="0" lang="es-ES_tradnl"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s-ES_tradnl"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s-ES_tradnl"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37859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0B67075-0747-0D4B-9D44-ABC02D04095F}"/>
              </a:ext>
            </a:extLst>
          </p:cNvPr>
          <p:cNvSpPr txBox="1"/>
          <p:nvPr/>
        </p:nvSpPr>
        <p:spPr>
          <a:xfrm>
            <a:off x="841626" y="737702"/>
            <a:ext cx="7505788"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0D5084"/>
                </a:solidFill>
                <a:effectLst/>
                <a:uLnTx/>
                <a:uFillTx/>
                <a:latin typeface="Arial" panose="020B0604020202020204" pitchFamily="34" charset="0"/>
                <a:ea typeface="+mn-ea"/>
                <a:cs typeface="Arial" panose="020B0604020202020204" pitchFamily="34" charset="0"/>
              </a:rPr>
              <a:t>ORDEN DEL DIA</a:t>
            </a:r>
          </a:p>
        </p:txBody>
      </p:sp>
      <p:sp>
        <p:nvSpPr>
          <p:cNvPr id="11" name="CuadroTexto 10">
            <a:extLst>
              <a:ext uri="{FF2B5EF4-FFF2-40B4-BE49-F238E27FC236}">
                <a16:creationId xmlns:a16="http://schemas.microsoft.com/office/drawing/2014/main" id="{97007EFD-6F3C-01F0-B54E-13D5CD837DE7}"/>
              </a:ext>
            </a:extLst>
          </p:cNvPr>
          <p:cNvSpPr txBox="1"/>
          <p:nvPr/>
        </p:nvSpPr>
        <p:spPr>
          <a:xfrm>
            <a:off x="841626" y="1813467"/>
            <a:ext cx="9592126" cy="4585871"/>
          </a:xfrm>
          <a:prstGeom prst="rect">
            <a:avLst/>
          </a:prstGeom>
          <a:noFill/>
        </p:spPr>
        <p:txBody>
          <a:bodyPr wrap="square">
            <a:spAutoFit/>
          </a:bodyPr>
          <a:lstStyle/>
          <a:p>
            <a:pPr marL="342900" indent="-342900">
              <a:buFont typeface="+mj-lt"/>
              <a:buAutoNum type="arabicPeriod"/>
            </a:pPr>
            <a:r>
              <a:rPr lang="es-ES" sz="2800" dirty="0">
                <a:latin typeface="Arial" panose="020B0604020202020204" pitchFamily="34" charset="0"/>
                <a:cs typeface="Arial" panose="020B0604020202020204" pitchFamily="34" charset="0"/>
              </a:rPr>
              <a:t>Verificación del quórum</a:t>
            </a:r>
          </a:p>
          <a:p>
            <a:pPr marL="342900" indent="-342900">
              <a:buFont typeface="+mj-lt"/>
              <a:buAutoNum type="arabicPeriod"/>
            </a:pPr>
            <a:r>
              <a:rPr lang="es-ES" sz="2800" dirty="0">
                <a:latin typeface="Arial" panose="020B0604020202020204" pitchFamily="34" charset="0"/>
                <a:cs typeface="Arial" panose="020B0604020202020204" pitchFamily="34" charset="0"/>
              </a:rPr>
              <a:t>Aprobación del orden del día</a:t>
            </a:r>
          </a:p>
          <a:p>
            <a:pPr marL="342900" indent="-342900">
              <a:buFont typeface="+mj-lt"/>
              <a:buAutoNum type="arabicPeriod"/>
            </a:pPr>
            <a:r>
              <a:rPr lang="es-ES" sz="2800" dirty="0">
                <a:latin typeface="Arial" panose="020B0604020202020204" pitchFamily="34" charset="0"/>
                <a:cs typeface="Arial" panose="020B0604020202020204" pitchFamily="34" charset="0"/>
              </a:rPr>
              <a:t>Aprobación del acta anterior</a:t>
            </a:r>
          </a:p>
          <a:p>
            <a:pPr marL="342900" indent="-342900">
              <a:buFont typeface="+mj-lt"/>
              <a:buAutoNum type="arabicPeriod"/>
            </a:pPr>
            <a:r>
              <a:rPr lang="es-ES" sz="2800" dirty="0">
                <a:latin typeface="Arial" panose="020B0604020202020204" pitchFamily="34" charset="0"/>
                <a:cs typeface="Arial" panose="020B0604020202020204" pitchFamily="34" charset="0"/>
              </a:rPr>
              <a:t>Revisión de tareas</a:t>
            </a:r>
          </a:p>
          <a:p>
            <a:pPr marL="342900" indent="-342900">
              <a:buFont typeface="+mj-lt"/>
              <a:buAutoNum type="arabicPeriod"/>
            </a:pPr>
            <a:r>
              <a:rPr lang="es-ES" sz="2800" i="0" dirty="0">
                <a:effectLst/>
                <a:highlight>
                  <a:srgbClr val="FFFFFF"/>
                </a:highlight>
                <a:latin typeface="Arial" panose="020B0604020202020204" pitchFamily="34" charset="0"/>
                <a:cs typeface="Arial" panose="020B0604020202020204" pitchFamily="34" charset="0"/>
              </a:rPr>
              <a:t>Informe </a:t>
            </a:r>
            <a:r>
              <a:rPr lang="es-ES" sz="2800" dirty="0">
                <a:highlight>
                  <a:srgbClr val="FFFFFF"/>
                </a:highlight>
                <a:latin typeface="Arial" panose="020B0604020202020204" pitchFamily="34" charset="0"/>
                <a:cs typeface="Arial" panose="020B0604020202020204" pitchFamily="34" charset="0"/>
              </a:rPr>
              <a:t>a</a:t>
            </a:r>
            <a:r>
              <a:rPr lang="es-ES" sz="2800" i="0" dirty="0">
                <a:effectLst/>
                <a:highlight>
                  <a:srgbClr val="FFFFFF"/>
                </a:highlight>
                <a:latin typeface="Arial" panose="020B0604020202020204" pitchFamily="34" charset="0"/>
                <a:cs typeface="Arial" panose="020B0604020202020204" pitchFamily="34" charset="0"/>
              </a:rPr>
              <a:t>dministrativo</a:t>
            </a:r>
          </a:p>
          <a:p>
            <a:pPr marL="342900" indent="-342900">
              <a:buFont typeface="+mj-lt"/>
              <a:buAutoNum type="arabicPeriod"/>
            </a:pPr>
            <a:r>
              <a:rPr lang="es-ES" sz="2800" dirty="0">
                <a:highlight>
                  <a:srgbClr val="FFFFFF"/>
                </a:highlight>
                <a:latin typeface="Arial" panose="020B0604020202020204" pitchFamily="34" charset="0"/>
                <a:cs typeface="Arial" panose="020B0604020202020204" pitchFamily="34" charset="0"/>
              </a:rPr>
              <a:t>Informe financiero</a:t>
            </a:r>
          </a:p>
          <a:p>
            <a:pPr marL="342900" indent="-342900">
              <a:buFont typeface="+mj-lt"/>
              <a:buAutoNum type="arabicPeriod"/>
            </a:pPr>
            <a:r>
              <a:rPr lang="es-ES" sz="2800" dirty="0">
                <a:highlight>
                  <a:srgbClr val="FFFFFF"/>
                </a:highlight>
                <a:latin typeface="Arial" panose="020B0604020202020204" pitchFamily="34" charset="0"/>
                <a:cs typeface="Arial" panose="020B0604020202020204" pitchFamily="34" charset="0"/>
              </a:rPr>
              <a:t>Informe Prestación de Servicios de Salud</a:t>
            </a:r>
          </a:p>
          <a:p>
            <a:pPr marL="342900" indent="-342900">
              <a:buFont typeface="+mj-lt"/>
              <a:buAutoNum type="arabicPeriod"/>
            </a:pPr>
            <a:endParaRPr lang="es-ES" sz="3200" dirty="0">
              <a:solidFill>
                <a:srgbClr val="222222"/>
              </a:solidFill>
              <a:highlight>
                <a:srgbClr val="FFFFFF"/>
              </a:highlight>
              <a:latin typeface="Calibri" panose="020F0502020204030204" pitchFamily="34" charset="0"/>
            </a:endParaRPr>
          </a:p>
          <a:p>
            <a:pPr marL="342900" indent="-342900">
              <a:buFont typeface="+mj-lt"/>
              <a:buAutoNum type="arabicPeriod"/>
            </a:pPr>
            <a:endParaRPr lang="es-ES" sz="3200" i="0" dirty="0">
              <a:solidFill>
                <a:srgbClr val="222222"/>
              </a:solidFill>
              <a:effectLst/>
              <a:highlight>
                <a:srgbClr val="FFFFFF"/>
              </a:highlight>
              <a:latin typeface="Calibri" panose="020F0502020204030204" pitchFamily="34" charset="0"/>
            </a:endParaRPr>
          </a:p>
          <a:p>
            <a:pPr marL="342900" indent="-342900">
              <a:buFont typeface="+mj-lt"/>
              <a:buAutoNum type="arabicPeriod"/>
            </a:pPr>
            <a:endParaRPr lang="es-ES" sz="3200" dirty="0">
              <a:latin typeface="+mj-lt"/>
            </a:endParaRPr>
          </a:p>
        </p:txBody>
      </p:sp>
    </p:spTree>
    <p:extLst>
      <p:ext uri="{BB962C8B-B14F-4D97-AF65-F5344CB8AC3E}">
        <p14:creationId xmlns:p14="http://schemas.microsoft.com/office/powerpoint/2010/main" val="16708656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72852A-F1B0-A22B-E5D7-20E406BBB5DA}"/>
              </a:ext>
            </a:extLst>
          </p:cNvPr>
          <p:cNvSpPr txBox="1">
            <a:spLocks/>
          </p:cNvSpPr>
          <p:nvPr/>
        </p:nvSpPr>
        <p:spPr>
          <a:xfrm>
            <a:off x="282389" y="365127"/>
            <a:ext cx="11779624" cy="1325563"/>
          </a:xfrm>
          <a:prstGeom prst="rect">
            <a:avLst/>
          </a:prstGeom>
        </p:spPr>
        <p:txBody>
          <a:bodyPr>
            <a:normAutofit/>
          </a:bodyPr>
          <a:lstStyle>
            <a:lvl1pPr algn="l" defTabSz="914377" rtl="0" eaLnBrk="1" latinLnBrk="0" hangingPunct="1">
              <a:lnSpc>
                <a:spcPct val="90000"/>
              </a:lnSpc>
              <a:spcBef>
                <a:spcPct val="0"/>
              </a:spcBef>
              <a:buNone/>
              <a:defRPr sz="3400" b="1" kern="1200">
                <a:solidFill>
                  <a:srgbClr val="0D5084"/>
                </a:solidFill>
                <a:latin typeface="Arial" panose="020B0604020202020204" pitchFamily="34" charset="0"/>
                <a:ea typeface="+mj-ea"/>
                <a:cs typeface="Arial" panose="020B0604020202020204" pitchFamily="34" charset="0"/>
              </a:defRPr>
            </a:lvl1pPr>
          </a:lstStyle>
          <a:p>
            <a:r>
              <a:rPr lang="es-ES" sz="2800"/>
              <a:t>ARCHIVO DE RIPS TRIMESTRE 1 2024 RESOLUCIÓN 3374 DE 2000</a:t>
            </a:r>
            <a:endParaRPr lang="es-CO" sz="2800" dirty="0"/>
          </a:p>
        </p:txBody>
      </p:sp>
      <p:graphicFrame>
        <p:nvGraphicFramePr>
          <p:cNvPr id="3" name="Marcador de contenido 7">
            <a:extLst>
              <a:ext uri="{FF2B5EF4-FFF2-40B4-BE49-F238E27FC236}">
                <a16:creationId xmlns:a16="http://schemas.microsoft.com/office/drawing/2014/main" id="{DFE6165C-51FA-F403-9552-798F8581C46A}"/>
              </a:ext>
            </a:extLst>
          </p:cNvPr>
          <p:cNvGraphicFramePr>
            <a:graphicFrameLocks/>
          </p:cNvGraphicFramePr>
          <p:nvPr>
            <p:extLst>
              <p:ext uri="{D42A27DB-BD31-4B8C-83A1-F6EECF244321}">
                <p14:modId xmlns:p14="http://schemas.microsoft.com/office/powerpoint/2010/main" val="3657254981"/>
              </p:ext>
            </p:extLst>
          </p:nvPr>
        </p:nvGraphicFramePr>
        <p:xfrm>
          <a:off x="900674" y="1690690"/>
          <a:ext cx="4918075"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Marcador de contenido 6">
            <a:extLst>
              <a:ext uri="{FF2B5EF4-FFF2-40B4-BE49-F238E27FC236}">
                <a16:creationId xmlns:a16="http://schemas.microsoft.com/office/drawing/2014/main" id="{4E1AEDC7-8FB7-1602-0481-A662734DE1CF}"/>
              </a:ext>
            </a:extLst>
          </p:cNvPr>
          <p:cNvGraphicFramePr>
            <a:graphicFrameLocks/>
          </p:cNvGraphicFramePr>
          <p:nvPr>
            <p:extLst>
              <p:ext uri="{D42A27DB-BD31-4B8C-83A1-F6EECF244321}">
                <p14:modId xmlns:p14="http://schemas.microsoft.com/office/powerpoint/2010/main" val="2089210550"/>
              </p:ext>
            </p:extLst>
          </p:nvPr>
        </p:nvGraphicFramePr>
        <p:xfrm>
          <a:off x="6723250" y="1690690"/>
          <a:ext cx="4918075"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5" name="CuadroTexto 4">
            <a:extLst>
              <a:ext uri="{FF2B5EF4-FFF2-40B4-BE49-F238E27FC236}">
                <a16:creationId xmlns:a16="http://schemas.microsoft.com/office/drawing/2014/main" id="{BB9D8123-E724-5DA1-54A9-23EA2E57A2BC}"/>
              </a:ext>
            </a:extLst>
          </p:cNvPr>
          <p:cNvSpPr txBox="1"/>
          <p:nvPr/>
        </p:nvSpPr>
        <p:spPr>
          <a:xfrm>
            <a:off x="8030906" y="1690690"/>
            <a:ext cx="2827634" cy="369332"/>
          </a:xfrm>
          <a:prstGeom prst="rect">
            <a:avLst/>
          </a:prstGeom>
          <a:noFill/>
        </p:spPr>
        <p:txBody>
          <a:bodyPr wrap="none" rtlCol="0">
            <a:spAutoFit/>
          </a:bodyPr>
          <a:lstStyle/>
          <a:p>
            <a:r>
              <a:rPr lang="es-ES" dirty="0"/>
              <a:t>Morbilidad consulta externa</a:t>
            </a:r>
            <a:endParaRPr lang="es-CO" dirty="0"/>
          </a:p>
        </p:txBody>
      </p:sp>
    </p:spTree>
    <p:extLst>
      <p:ext uri="{BB962C8B-B14F-4D97-AF65-F5344CB8AC3E}">
        <p14:creationId xmlns:p14="http://schemas.microsoft.com/office/powerpoint/2010/main" val="26037793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7">
            <a:extLst>
              <a:ext uri="{FF2B5EF4-FFF2-40B4-BE49-F238E27FC236}">
                <a16:creationId xmlns:a16="http://schemas.microsoft.com/office/drawing/2014/main" id="{5169A5F2-B830-ACA6-86A7-1559CE2F6121}"/>
              </a:ext>
            </a:extLst>
          </p:cNvPr>
          <p:cNvGraphicFramePr>
            <a:graphicFrameLocks/>
          </p:cNvGraphicFramePr>
          <p:nvPr>
            <p:extLst>
              <p:ext uri="{D42A27DB-BD31-4B8C-83A1-F6EECF244321}">
                <p14:modId xmlns:p14="http://schemas.microsoft.com/office/powerpoint/2010/main" val="1531485823"/>
              </p:ext>
            </p:extLst>
          </p:nvPr>
        </p:nvGraphicFramePr>
        <p:xfrm>
          <a:off x="688976" y="1690690"/>
          <a:ext cx="5251490" cy="4116941"/>
        </p:xfrm>
        <a:graphic>
          <a:graphicData uri="http://schemas.openxmlformats.org/drawingml/2006/chart">
            <c:chart xmlns:c="http://schemas.openxmlformats.org/drawingml/2006/chart" xmlns:r="http://schemas.openxmlformats.org/officeDocument/2006/relationships" r:id="rId2"/>
          </a:graphicData>
        </a:graphic>
      </p:graphicFrame>
      <p:sp>
        <p:nvSpPr>
          <p:cNvPr id="3" name="Título 1">
            <a:extLst>
              <a:ext uri="{FF2B5EF4-FFF2-40B4-BE49-F238E27FC236}">
                <a16:creationId xmlns:a16="http://schemas.microsoft.com/office/drawing/2014/main" id="{40BA38BF-2BB8-FC39-A14D-FC3FBAAF764A}"/>
              </a:ext>
            </a:extLst>
          </p:cNvPr>
          <p:cNvSpPr txBox="1">
            <a:spLocks/>
          </p:cNvSpPr>
          <p:nvPr/>
        </p:nvSpPr>
        <p:spPr>
          <a:xfrm>
            <a:off x="282389" y="365127"/>
            <a:ext cx="11779624" cy="1325563"/>
          </a:xfrm>
          <a:prstGeom prst="rect">
            <a:avLst/>
          </a:prstGeom>
        </p:spPr>
        <p:txBody>
          <a:bodyPr>
            <a:normAutofit/>
          </a:bodyPr>
          <a:lstStyle>
            <a:lvl1pPr algn="l" defTabSz="914377" rtl="0" eaLnBrk="1" latinLnBrk="0" hangingPunct="1">
              <a:lnSpc>
                <a:spcPct val="90000"/>
              </a:lnSpc>
              <a:spcBef>
                <a:spcPct val="0"/>
              </a:spcBef>
              <a:buNone/>
              <a:defRPr sz="3400" b="1" kern="1200">
                <a:solidFill>
                  <a:srgbClr val="0D5084"/>
                </a:solidFill>
                <a:latin typeface="Arial" panose="020B0604020202020204" pitchFamily="34" charset="0"/>
                <a:ea typeface="+mj-ea"/>
                <a:cs typeface="Arial" panose="020B0604020202020204" pitchFamily="34" charset="0"/>
              </a:defRPr>
            </a:lvl1pPr>
          </a:lstStyle>
          <a:p>
            <a:r>
              <a:rPr lang="es-ES" sz="2800"/>
              <a:t>ARCHIVO DE RIPS TRIMESTRE 1 2024 RESOLUCIÓN 3374 DE 2000</a:t>
            </a:r>
            <a:endParaRPr lang="es-CO" sz="2800" dirty="0"/>
          </a:p>
        </p:txBody>
      </p:sp>
      <p:sp>
        <p:nvSpPr>
          <p:cNvPr id="4" name="CuadroTexto 3">
            <a:extLst>
              <a:ext uri="{FF2B5EF4-FFF2-40B4-BE49-F238E27FC236}">
                <a16:creationId xmlns:a16="http://schemas.microsoft.com/office/drawing/2014/main" id="{39FDC857-8E73-9F8B-39CA-CE3402337F82}"/>
              </a:ext>
            </a:extLst>
          </p:cNvPr>
          <p:cNvSpPr txBox="1"/>
          <p:nvPr/>
        </p:nvSpPr>
        <p:spPr>
          <a:xfrm>
            <a:off x="1967630" y="1875355"/>
            <a:ext cx="2165721" cy="369332"/>
          </a:xfrm>
          <a:prstGeom prst="rect">
            <a:avLst/>
          </a:prstGeom>
          <a:noFill/>
        </p:spPr>
        <p:txBody>
          <a:bodyPr wrap="none" rtlCol="0">
            <a:spAutoFit/>
          </a:bodyPr>
          <a:lstStyle/>
          <a:p>
            <a:r>
              <a:rPr lang="es-ES" dirty="0"/>
              <a:t>Morbilidad urgencias</a:t>
            </a:r>
            <a:endParaRPr lang="es-CO" dirty="0"/>
          </a:p>
        </p:txBody>
      </p:sp>
      <p:graphicFrame>
        <p:nvGraphicFramePr>
          <p:cNvPr id="5" name="Marcador de contenido 6">
            <a:extLst>
              <a:ext uri="{FF2B5EF4-FFF2-40B4-BE49-F238E27FC236}">
                <a16:creationId xmlns:a16="http://schemas.microsoft.com/office/drawing/2014/main" id="{CC92F4CB-3B08-40C8-26E8-26381B1C48BB}"/>
              </a:ext>
            </a:extLst>
          </p:cNvPr>
          <p:cNvGraphicFramePr>
            <a:graphicFrameLocks/>
          </p:cNvGraphicFramePr>
          <p:nvPr>
            <p:extLst>
              <p:ext uri="{D42A27DB-BD31-4B8C-83A1-F6EECF244321}">
                <p14:modId xmlns:p14="http://schemas.microsoft.com/office/powerpoint/2010/main" val="1341301065"/>
              </p:ext>
            </p:extLst>
          </p:nvPr>
        </p:nvGraphicFramePr>
        <p:xfrm>
          <a:off x="6542202" y="1690690"/>
          <a:ext cx="4918075"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17667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530E9C-ED8B-E10E-4D0A-5040D29A7205}"/>
              </a:ext>
            </a:extLst>
          </p:cNvPr>
          <p:cNvSpPr txBox="1">
            <a:spLocks/>
          </p:cNvSpPr>
          <p:nvPr/>
        </p:nvSpPr>
        <p:spPr>
          <a:xfrm>
            <a:off x="654756" y="365128"/>
            <a:ext cx="10769600" cy="537984"/>
          </a:xfrm>
          <a:prstGeom prst="rect">
            <a:avLst/>
          </a:prstGeom>
          <a:noFill/>
          <a:ln>
            <a:noFill/>
          </a:ln>
        </p:spPr>
        <p:txBody>
          <a:bodyPr spcFirstLastPara="1" wrap="square" lIns="91425" tIns="45700" rIns="91425" bIns="45700" anchor="ctr" anchorCtr="0">
            <a:normAutofit fontScale="975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D5084"/>
              </a:buClr>
              <a:buSzPts val="3400"/>
              <a:buFont typeface="Arial"/>
              <a:buNone/>
              <a:defRPr sz="3400" b="1" i="0" u="none" strike="noStrike" cap="none">
                <a:solidFill>
                  <a:srgbClr val="0D5084"/>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D5084"/>
              </a:buClr>
              <a:buSzPts val="3400"/>
              <a:buFont typeface="Arial"/>
              <a:buNone/>
              <a:tabLst/>
              <a:defRPr/>
            </a:pPr>
            <a:r>
              <a:rPr kumimoji="0" lang="es-CO" sz="3400" b="1" i="0" u="none" strike="noStrike" kern="0" cap="none" spc="0" normalizeH="0" baseline="0" noProof="0">
                <a:ln>
                  <a:noFill/>
                </a:ln>
                <a:solidFill>
                  <a:srgbClr val="002060"/>
                </a:solidFill>
                <a:effectLst/>
                <a:uLnTx/>
                <a:uFillTx/>
                <a:latin typeface="Arial"/>
                <a:cs typeface="Arial"/>
                <a:sym typeface="Arial"/>
              </a:rPr>
              <a:t>EGRESOS UCI / UCE 2023-2024</a:t>
            </a:r>
            <a:endParaRPr kumimoji="0" lang="es-CO" sz="3400" b="1" i="0" u="none" strike="noStrike" kern="0" cap="none" spc="0" normalizeH="0" baseline="0" noProof="0" dirty="0">
              <a:ln>
                <a:noFill/>
              </a:ln>
              <a:solidFill>
                <a:srgbClr val="002060"/>
              </a:solidFill>
              <a:effectLst/>
              <a:uLnTx/>
              <a:uFillTx/>
              <a:latin typeface="Arial"/>
              <a:cs typeface="Arial"/>
              <a:sym typeface="Arial"/>
            </a:endParaRPr>
          </a:p>
        </p:txBody>
      </p:sp>
      <p:graphicFrame>
        <p:nvGraphicFramePr>
          <p:cNvPr id="3" name="Gráfico 2">
            <a:extLst>
              <a:ext uri="{FF2B5EF4-FFF2-40B4-BE49-F238E27FC236}">
                <a16:creationId xmlns:a16="http://schemas.microsoft.com/office/drawing/2014/main" id="{04D168C0-1945-7801-A01F-3ADCDE5BECD5}"/>
              </a:ext>
            </a:extLst>
          </p:cNvPr>
          <p:cNvGraphicFramePr>
            <a:graphicFrameLocks/>
          </p:cNvGraphicFramePr>
          <p:nvPr>
            <p:extLst>
              <p:ext uri="{D42A27DB-BD31-4B8C-83A1-F6EECF244321}">
                <p14:modId xmlns:p14="http://schemas.microsoft.com/office/powerpoint/2010/main" val="2189900610"/>
              </p:ext>
            </p:extLst>
          </p:nvPr>
        </p:nvGraphicFramePr>
        <p:xfrm>
          <a:off x="268676" y="1026942"/>
          <a:ext cx="11155680" cy="53597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32850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FDF21B-BDFF-3003-3C63-199E1B50FF62}"/>
              </a:ext>
            </a:extLst>
          </p:cNvPr>
          <p:cNvSpPr txBox="1">
            <a:spLocks/>
          </p:cNvSpPr>
          <p:nvPr/>
        </p:nvSpPr>
        <p:spPr>
          <a:xfrm>
            <a:off x="654756" y="365128"/>
            <a:ext cx="10769600" cy="450950"/>
          </a:xfrm>
          <a:prstGeom prst="rect">
            <a:avLst/>
          </a:prstGeom>
          <a:noFill/>
          <a:ln>
            <a:noFill/>
          </a:ln>
        </p:spPr>
        <p:txBody>
          <a:bodyPr spcFirstLastPara="1" wrap="square" lIns="91425" tIns="45700" rIns="91425" bIns="45700" anchor="ctr" anchorCtr="0">
            <a:normAutofit fontScale="90000" lnSpcReduction="2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D5084"/>
              </a:buClr>
              <a:buSzPts val="3400"/>
              <a:buFont typeface="Arial"/>
              <a:buNone/>
              <a:defRPr sz="3400" b="1" i="0" u="none" strike="noStrike" cap="none">
                <a:solidFill>
                  <a:srgbClr val="0D5084"/>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D5084"/>
              </a:buClr>
              <a:buSzPts val="3400"/>
              <a:buFont typeface="Arial"/>
              <a:buNone/>
              <a:tabLst/>
              <a:defRPr/>
            </a:pPr>
            <a:r>
              <a:rPr kumimoji="0" lang="es-CO" sz="3400" b="1" i="0" u="none" strike="noStrike" kern="0" cap="none" spc="0" normalizeH="0" baseline="0" noProof="0">
                <a:ln>
                  <a:noFill/>
                </a:ln>
                <a:solidFill>
                  <a:srgbClr val="0D5084"/>
                </a:solidFill>
                <a:effectLst/>
                <a:uLnTx/>
                <a:uFillTx/>
                <a:latin typeface="Arial"/>
                <a:cs typeface="Arial"/>
                <a:sym typeface="Arial"/>
              </a:rPr>
              <a:t>PORCENTAJE OCUPACIONAL UCI / UCE</a:t>
            </a:r>
            <a:endParaRPr kumimoji="0" lang="es-CO" sz="3400" b="1" i="0" u="none" strike="noStrike" kern="0" cap="none" spc="0" normalizeH="0" baseline="0" noProof="0" dirty="0">
              <a:ln>
                <a:noFill/>
              </a:ln>
              <a:solidFill>
                <a:srgbClr val="0D5084"/>
              </a:solidFill>
              <a:effectLst/>
              <a:uLnTx/>
              <a:uFillTx/>
              <a:latin typeface="Arial"/>
              <a:cs typeface="Arial"/>
              <a:sym typeface="Arial"/>
            </a:endParaRPr>
          </a:p>
        </p:txBody>
      </p:sp>
      <p:graphicFrame>
        <p:nvGraphicFramePr>
          <p:cNvPr id="3" name="Gráfico 2">
            <a:extLst>
              <a:ext uri="{FF2B5EF4-FFF2-40B4-BE49-F238E27FC236}">
                <a16:creationId xmlns:a16="http://schemas.microsoft.com/office/drawing/2014/main" id="{96B744D0-EC45-DD03-A15E-EFC77C7D6991}"/>
              </a:ext>
            </a:extLst>
          </p:cNvPr>
          <p:cNvGraphicFramePr>
            <a:graphicFrameLocks/>
          </p:cNvGraphicFramePr>
          <p:nvPr>
            <p:extLst>
              <p:ext uri="{D42A27DB-BD31-4B8C-83A1-F6EECF244321}">
                <p14:modId xmlns:p14="http://schemas.microsoft.com/office/powerpoint/2010/main" val="3581606416"/>
              </p:ext>
            </p:extLst>
          </p:nvPr>
        </p:nvGraphicFramePr>
        <p:xfrm>
          <a:off x="492369" y="1012874"/>
          <a:ext cx="11366696" cy="52050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97804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5B8398-FF7C-4D2F-58CD-57F6E5AEF898}"/>
              </a:ext>
            </a:extLst>
          </p:cNvPr>
          <p:cNvSpPr txBox="1">
            <a:spLocks/>
          </p:cNvSpPr>
          <p:nvPr/>
        </p:nvSpPr>
        <p:spPr>
          <a:xfrm>
            <a:off x="654756" y="365128"/>
            <a:ext cx="10769600" cy="105571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D5084"/>
              </a:buClr>
              <a:buSzPts val="3400"/>
              <a:buFont typeface="Arial"/>
              <a:buNone/>
              <a:defRPr sz="3400" b="1" i="0" u="none" strike="noStrike" cap="none">
                <a:solidFill>
                  <a:srgbClr val="0D5084"/>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D5084"/>
              </a:buClr>
              <a:buSzPts val="3400"/>
              <a:buFont typeface="Arial"/>
              <a:buNone/>
              <a:tabLst/>
              <a:defRPr/>
            </a:pPr>
            <a:r>
              <a:rPr kumimoji="0" lang="es-ES" sz="3400" b="1" i="0" u="none" strike="noStrike" kern="0" cap="none" spc="0" normalizeH="0" baseline="0" noProof="0" dirty="0">
                <a:ln>
                  <a:noFill/>
                </a:ln>
                <a:solidFill>
                  <a:srgbClr val="0D5084"/>
                </a:solidFill>
                <a:effectLst/>
                <a:uLnTx/>
                <a:uFillTx/>
                <a:latin typeface="Arial"/>
                <a:cs typeface="Arial"/>
                <a:sym typeface="Arial"/>
              </a:rPr>
              <a:t>IMÁGENES DIAGNÓSTICAS 2022-2024</a:t>
            </a:r>
            <a:endParaRPr kumimoji="0" lang="en-US" sz="3400" b="1" i="0" u="none" strike="noStrike" kern="0" cap="none" spc="0" normalizeH="0" baseline="0" noProof="0" dirty="0">
              <a:ln>
                <a:noFill/>
              </a:ln>
              <a:solidFill>
                <a:srgbClr val="0D5084"/>
              </a:solidFill>
              <a:effectLst/>
              <a:uLnTx/>
              <a:uFillTx/>
              <a:latin typeface="Arial"/>
              <a:cs typeface="Arial"/>
              <a:sym typeface="Arial"/>
            </a:endParaRPr>
          </a:p>
        </p:txBody>
      </p:sp>
      <p:graphicFrame>
        <p:nvGraphicFramePr>
          <p:cNvPr id="3" name="Gráfico 2">
            <a:extLst>
              <a:ext uri="{FF2B5EF4-FFF2-40B4-BE49-F238E27FC236}">
                <a16:creationId xmlns:a16="http://schemas.microsoft.com/office/drawing/2014/main" id="{893AE13E-27DF-9E55-D40A-E15362BD6813}"/>
              </a:ext>
            </a:extLst>
          </p:cNvPr>
          <p:cNvGraphicFramePr>
            <a:graphicFrameLocks/>
          </p:cNvGraphicFramePr>
          <p:nvPr/>
        </p:nvGraphicFramePr>
        <p:xfrm>
          <a:off x="746831" y="1737275"/>
          <a:ext cx="10677525" cy="43716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75101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4EC1EA-078D-5F04-BAD8-01D2C77F9A77}"/>
              </a:ext>
            </a:extLst>
          </p:cNvPr>
          <p:cNvSpPr txBox="1">
            <a:spLocks/>
          </p:cNvSpPr>
          <p:nvPr/>
        </p:nvSpPr>
        <p:spPr>
          <a:xfrm>
            <a:off x="533737" y="365127"/>
            <a:ext cx="1012728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D5084"/>
              </a:buClr>
              <a:buSzPts val="3400"/>
              <a:buFont typeface="Arial"/>
              <a:buNone/>
              <a:defRPr sz="3400" b="1" i="0" u="none" strike="noStrike" cap="none">
                <a:solidFill>
                  <a:srgbClr val="0D5084"/>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D5084"/>
              </a:buClr>
              <a:buSzPts val="3400"/>
              <a:buFont typeface="Arial"/>
              <a:buNone/>
              <a:tabLst/>
              <a:defRPr/>
            </a:pPr>
            <a:r>
              <a:rPr kumimoji="0" lang="es-ES" sz="3400" b="1" i="0" u="none" strike="noStrike" kern="0" cap="none" spc="0" normalizeH="0" baseline="0" noProof="0" dirty="0">
                <a:ln>
                  <a:noFill/>
                </a:ln>
                <a:solidFill>
                  <a:srgbClr val="0D5084"/>
                </a:solidFill>
                <a:effectLst/>
                <a:uLnTx/>
                <a:uFillTx/>
                <a:latin typeface="Arial"/>
                <a:cs typeface="Arial"/>
                <a:sym typeface="Arial"/>
              </a:rPr>
              <a:t>INTERNACIÓN 2023-2024</a:t>
            </a:r>
            <a:endParaRPr kumimoji="0" lang="en-US" sz="3400" b="1" i="0" u="none" strike="noStrike" kern="0" cap="none" spc="0" normalizeH="0" baseline="0" noProof="0" dirty="0">
              <a:ln>
                <a:noFill/>
              </a:ln>
              <a:solidFill>
                <a:srgbClr val="0D5084"/>
              </a:solidFill>
              <a:effectLst/>
              <a:uLnTx/>
              <a:uFillTx/>
              <a:latin typeface="Arial"/>
              <a:cs typeface="Arial"/>
              <a:sym typeface="Arial"/>
            </a:endParaRPr>
          </a:p>
        </p:txBody>
      </p:sp>
      <p:graphicFrame>
        <p:nvGraphicFramePr>
          <p:cNvPr id="3" name="Tabla 2">
            <a:extLst>
              <a:ext uri="{FF2B5EF4-FFF2-40B4-BE49-F238E27FC236}">
                <a16:creationId xmlns:a16="http://schemas.microsoft.com/office/drawing/2014/main" id="{2926D7CF-D654-311B-F884-5C71D7D1B144}"/>
              </a:ext>
            </a:extLst>
          </p:cNvPr>
          <p:cNvGraphicFramePr>
            <a:graphicFrameLocks noGrp="1"/>
          </p:cNvGraphicFramePr>
          <p:nvPr>
            <p:extLst>
              <p:ext uri="{D42A27DB-BD31-4B8C-83A1-F6EECF244321}">
                <p14:modId xmlns:p14="http://schemas.microsoft.com/office/powerpoint/2010/main" val="594297314"/>
              </p:ext>
            </p:extLst>
          </p:nvPr>
        </p:nvGraphicFramePr>
        <p:xfrm>
          <a:off x="545421" y="1280159"/>
          <a:ext cx="5197976" cy="4675128"/>
        </p:xfrm>
        <a:graphic>
          <a:graphicData uri="http://schemas.openxmlformats.org/drawingml/2006/table">
            <a:tbl>
              <a:tblPr/>
              <a:tblGrid>
                <a:gridCol w="1849756">
                  <a:extLst>
                    <a:ext uri="{9D8B030D-6E8A-4147-A177-3AD203B41FA5}">
                      <a16:colId xmlns:a16="http://schemas.microsoft.com/office/drawing/2014/main" val="3167861369"/>
                    </a:ext>
                  </a:extLst>
                </a:gridCol>
                <a:gridCol w="943549">
                  <a:extLst>
                    <a:ext uri="{9D8B030D-6E8A-4147-A177-3AD203B41FA5}">
                      <a16:colId xmlns:a16="http://schemas.microsoft.com/office/drawing/2014/main" val="3775444529"/>
                    </a:ext>
                  </a:extLst>
                </a:gridCol>
                <a:gridCol w="801557">
                  <a:extLst>
                    <a:ext uri="{9D8B030D-6E8A-4147-A177-3AD203B41FA5}">
                      <a16:colId xmlns:a16="http://schemas.microsoft.com/office/drawing/2014/main" val="4188324435"/>
                    </a:ext>
                  </a:extLst>
                </a:gridCol>
                <a:gridCol w="801557">
                  <a:extLst>
                    <a:ext uri="{9D8B030D-6E8A-4147-A177-3AD203B41FA5}">
                      <a16:colId xmlns:a16="http://schemas.microsoft.com/office/drawing/2014/main" val="294561359"/>
                    </a:ext>
                  </a:extLst>
                </a:gridCol>
                <a:gridCol w="801557">
                  <a:extLst>
                    <a:ext uri="{9D8B030D-6E8A-4147-A177-3AD203B41FA5}">
                      <a16:colId xmlns:a16="http://schemas.microsoft.com/office/drawing/2014/main" val="2997237292"/>
                    </a:ext>
                  </a:extLst>
                </a:gridCol>
              </a:tblGrid>
              <a:tr h="647115">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b"/>
                      <a:r>
                        <a:rPr lang="en-US" sz="1000" u="none" strike="noStrike" dirty="0">
                          <a:effectLst/>
                        </a:rPr>
                        <a:t>2023 INTERNACION</a:t>
                      </a:r>
                      <a:endParaRPr lang="en-US" sz="1000" b="1" i="0" u="none" strike="noStrike" dirty="0">
                        <a:solidFill>
                          <a:srgbClr val="000000"/>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ctr"/>
                      <a:r>
                        <a:rPr lang="en-US" sz="1000" u="none" strike="noStrike" dirty="0">
                          <a:effectLst/>
                        </a:rPr>
                        <a:t>ENE</a:t>
                      </a:r>
                      <a:endParaRPr lang="en-US" sz="1000" b="1" i="0" u="none" strike="noStrike" dirty="0">
                        <a:solidFill>
                          <a:srgbClr val="000000"/>
                        </a:solidFill>
                        <a:effectLst/>
                        <a:latin typeface="Arial" panose="020B0604020202020204" pitchFamily="34" charset="0"/>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ctr"/>
                      <a:r>
                        <a:rPr lang="en-US" sz="1000" u="none" strike="noStrike" dirty="0">
                          <a:effectLst/>
                        </a:rPr>
                        <a:t>FEB</a:t>
                      </a:r>
                      <a:endParaRPr lang="en-US" sz="1000" b="1" i="0" u="none" strike="noStrike" dirty="0">
                        <a:solidFill>
                          <a:srgbClr val="000000"/>
                        </a:solidFill>
                        <a:effectLst/>
                        <a:latin typeface="Arial" panose="020B0604020202020204" pitchFamily="34" charset="0"/>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ctr"/>
                      <a:r>
                        <a:rPr lang="en-US" sz="1000" u="none" strike="noStrike" dirty="0">
                          <a:effectLst/>
                        </a:rPr>
                        <a:t>MAR</a:t>
                      </a:r>
                      <a:endParaRPr lang="en-US" sz="1000" b="1" i="0" u="none" strike="noStrike" dirty="0">
                        <a:solidFill>
                          <a:srgbClr val="000000"/>
                        </a:solidFill>
                        <a:effectLst/>
                        <a:latin typeface="Arial" panose="020B0604020202020204" pitchFamily="34" charset="0"/>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ctr"/>
                      <a:r>
                        <a:rPr lang="en-US" sz="1000" u="none" strike="noStrike" dirty="0">
                          <a:effectLst/>
                        </a:rPr>
                        <a:t>Primer TRIM.</a:t>
                      </a:r>
                      <a:endParaRPr lang="en-US" sz="1000" b="1" i="0" u="none" strike="noStrike" dirty="0">
                        <a:solidFill>
                          <a:srgbClr val="0000FF"/>
                        </a:solidFill>
                        <a:effectLst/>
                        <a:latin typeface="Arial" panose="020B0604020202020204" pitchFamily="34" charset="0"/>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437170485"/>
                  </a:ext>
                </a:extLst>
              </a:tr>
              <a:tr h="447557">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l" fontAlgn="b"/>
                      <a:r>
                        <a:rPr lang="en-US" sz="1000" u="none" strike="noStrike" dirty="0">
                          <a:effectLst/>
                        </a:rPr>
                        <a:t>INGRESOS INTERNACION</a:t>
                      </a:r>
                      <a:endParaRPr lang="en-US" sz="1000" b="0" i="0" u="none" strike="noStrike" dirty="0">
                        <a:solidFill>
                          <a:srgbClr val="000000"/>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ctr"/>
                      <a:r>
                        <a:rPr lang="en-US" sz="1000" u="none" strike="noStrike" dirty="0">
                          <a:effectLst/>
                        </a:rPr>
                        <a:t>712</a:t>
                      </a:r>
                      <a:endParaRPr lang="en-US" sz="1000" b="1" i="0" u="none" strike="noStrike" dirty="0">
                        <a:solidFill>
                          <a:srgbClr val="000000"/>
                        </a:solidFill>
                        <a:effectLst/>
                        <a:latin typeface="Arial" panose="020B0604020202020204" pitchFamily="34" charset="0"/>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ctr"/>
                      <a:r>
                        <a:rPr lang="en-US" sz="1000" u="none" strike="noStrike" dirty="0">
                          <a:effectLst/>
                        </a:rPr>
                        <a:t>683</a:t>
                      </a:r>
                      <a:endParaRPr lang="en-US" sz="1000" b="1" i="0" u="none" strike="noStrike" dirty="0">
                        <a:solidFill>
                          <a:srgbClr val="000000"/>
                        </a:solidFill>
                        <a:effectLst/>
                        <a:latin typeface="Arial" panose="020B0604020202020204" pitchFamily="34" charset="0"/>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ctr"/>
                      <a:r>
                        <a:rPr lang="en-US" sz="1000" u="none" strike="noStrike" dirty="0">
                          <a:effectLst/>
                        </a:rPr>
                        <a:t>741</a:t>
                      </a:r>
                      <a:endParaRPr lang="en-US" sz="1000" b="1" i="0" u="none" strike="noStrike" dirty="0">
                        <a:solidFill>
                          <a:srgbClr val="000000"/>
                        </a:solidFill>
                        <a:effectLst/>
                        <a:latin typeface="Arial" panose="020B0604020202020204" pitchFamily="34" charset="0"/>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b"/>
                      <a:r>
                        <a:rPr lang="en-US" sz="1000" u="none" strike="noStrike" dirty="0">
                          <a:effectLst/>
                        </a:rPr>
                        <a:t>2.136</a:t>
                      </a:r>
                      <a:endParaRPr lang="en-US" sz="1000" b="1" i="0" u="none" strike="noStrike" dirty="0">
                        <a:solidFill>
                          <a:srgbClr val="0000FF"/>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189624336"/>
                  </a:ext>
                </a:extLst>
              </a:tr>
              <a:tr h="447557">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l" fontAlgn="auto"/>
                      <a:r>
                        <a:rPr lang="en-US" sz="1000" u="none" strike="noStrike" dirty="0">
                          <a:effectLst/>
                        </a:rPr>
                        <a:t>CAMAS</a:t>
                      </a:r>
                      <a:endParaRPr lang="en-US" sz="1000" b="0" i="0" u="none" strike="noStrike" dirty="0">
                        <a:solidFill>
                          <a:srgbClr val="000000"/>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ctr"/>
                      <a:r>
                        <a:rPr lang="en-US" sz="1000" u="none" strike="noStrike" dirty="0">
                          <a:effectLst/>
                        </a:rPr>
                        <a:t>96</a:t>
                      </a:r>
                      <a:endParaRPr lang="en-US" sz="1000" b="1" i="0" u="none" strike="noStrike" dirty="0">
                        <a:solidFill>
                          <a:srgbClr val="000000"/>
                        </a:solidFill>
                        <a:effectLst/>
                        <a:latin typeface="Arial" panose="020B0604020202020204" pitchFamily="34" charset="0"/>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ctr"/>
                      <a:r>
                        <a:rPr lang="en-US" sz="1000" u="none" strike="noStrike" dirty="0">
                          <a:effectLst/>
                        </a:rPr>
                        <a:t>101</a:t>
                      </a:r>
                      <a:endParaRPr lang="en-US" sz="1000" b="1" i="0" u="none" strike="noStrike" dirty="0">
                        <a:solidFill>
                          <a:srgbClr val="000000"/>
                        </a:solidFill>
                        <a:effectLst/>
                        <a:latin typeface="Arial" panose="020B0604020202020204" pitchFamily="34" charset="0"/>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ctr"/>
                      <a:r>
                        <a:rPr lang="en-US" sz="1000" u="none" strike="noStrike" dirty="0">
                          <a:effectLst/>
                        </a:rPr>
                        <a:t>99</a:t>
                      </a:r>
                      <a:endParaRPr lang="en-US" sz="1000" b="1" i="0" u="none" strike="noStrike" dirty="0">
                        <a:solidFill>
                          <a:srgbClr val="000000"/>
                        </a:solidFill>
                        <a:effectLst/>
                        <a:latin typeface="Arial" panose="020B0604020202020204" pitchFamily="34" charset="0"/>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b"/>
                      <a:r>
                        <a:rPr lang="en-US" sz="1000" u="none" strike="noStrike" dirty="0">
                          <a:effectLst/>
                        </a:rPr>
                        <a:t>296</a:t>
                      </a:r>
                      <a:endParaRPr lang="en-US" sz="1000" b="1" i="0" u="none" strike="noStrike" dirty="0">
                        <a:solidFill>
                          <a:srgbClr val="0000FF"/>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062754502"/>
                  </a:ext>
                </a:extLst>
              </a:tr>
              <a:tr h="447557">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l" fontAlgn="auto"/>
                      <a:r>
                        <a:rPr lang="en-US" sz="1000" u="none" strike="noStrike" dirty="0">
                          <a:effectLst/>
                        </a:rPr>
                        <a:t>EGRESOS</a:t>
                      </a:r>
                      <a:endParaRPr lang="en-US" sz="1000" b="0" i="0" u="none" strike="noStrike" dirty="0">
                        <a:solidFill>
                          <a:srgbClr val="000000"/>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ctr"/>
                      <a:r>
                        <a:rPr lang="en-US" sz="1000" u="none" strike="noStrike" dirty="0">
                          <a:effectLst/>
                        </a:rPr>
                        <a:t>735</a:t>
                      </a:r>
                      <a:endParaRPr lang="en-US" sz="1000" b="1" i="0" u="none" strike="noStrike" dirty="0">
                        <a:solidFill>
                          <a:srgbClr val="000000"/>
                        </a:solidFill>
                        <a:effectLst/>
                        <a:latin typeface="Arial" panose="020B0604020202020204" pitchFamily="34" charset="0"/>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ctr"/>
                      <a:r>
                        <a:rPr lang="en-US" sz="1000" u="none" strike="noStrike" dirty="0">
                          <a:effectLst/>
                        </a:rPr>
                        <a:t>711</a:t>
                      </a:r>
                      <a:endParaRPr lang="en-US" sz="1000" b="1" i="0" u="none" strike="noStrike" dirty="0">
                        <a:solidFill>
                          <a:srgbClr val="000000"/>
                        </a:solidFill>
                        <a:effectLst/>
                        <a:latin typeface="Arial" panose="020B0604020202020204" pitchFamily="34" charset="0"/>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ctr"/>
                      <a:r>
                        <a:rPr lang="en-US" sz="1000" u="none" strike="noStrike" dirty="0">
                          <a:effectLst/>
                        </a:rPr>
                        <a:t>752</a:t>
                      </a:r>
                      <a:endParaRPr lang="en-US" sz="1000" b="1" i="0" u="none" strike="noStrike" dirty="0">
                        <a:solidFill>
                          <a:srgbClr val="000000"/>
                        </a:solidFill>
                        <a:effectLst/>
                        <a:latin typeface="Arial" panose="020B0604020202020204" pitchFamily="34" charset="0"/>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b"/>
                      <a:r>
                        <a:rPr lang="en-US" sz="1000" u="none" strike="noStrike" dirty="0">
                          <a:effectLst/>
                        </a:rPr>
                        <a:t>2.198</a:t>
                      </a:r>
                      <a:endParaRPr lang="en-US" sz="1000" b="1" i="0" u="none" strike="noStrike" dirty="0">
                        <a:solidFill>
                          <a:srgbClr val="0000FF"/>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994240853"/>
                  </a:ext>
                </a:extLst>
              </a:tr>
              <a:tr h="447557">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l" fontAlgn="auto"/>
                      <a:r>
                        <a:rPr lang="en-US" sz="1000" u="none" strike="noStrike" dirty="0">
                          <a:effectLst/>
                        </a:rPr>
                        <a:t>DIAS ESTANCIA</a:t>
                      </a:r>
                      <a:endParaRPr lang="en-US" sz="1000" b="0" i="0" u="none" strike="noStrike" dirty="0">
                        <a:solidFill>
                          <a:srgbClr val="000000"/>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ctr"/>
                      <a:r>
                        <a:rPr lang="en-US" sz="1000" u="none" strike="noStrike" dirty="0">
                          <a:effectLst/>
                        </a:rPr>
                        <a:t>3.991</a:t>
                      </a:r>
                      <a:endParaRPr lang="en-US" sz="1000" b="1" i="0" u="none" strike="noStrike" dirty="0">
                        <a:solidFill>
                          <a:srgbClr val="000000"/>
                        </a:solidFill>
                        <a:effectLst/>
                        <a:latin typeface="Arial" panose="020B0604020202020204" pitchFamily="34" charset="0"/>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ctr"/>
                      <a:r>
                        <a:rPr lang="en-US" sz="1000" u="none" strike="noStrike" dirty="0">
                          <a:effectLst/>
                        </a:rPr>
                        <a:t>3.568</a:t>
                      </a:r>
                      <a:endParaRPr lang="en-US" sz="1000" b="1" i="0" u="none" strike="noStrike" dirty="0">
                        <a:solidFill>
                          <a:srgbClr val="000000"/>
                        </a:solidFill>
                        <a:effectLst/>
                        <a:latin typeface="Arial" panose="020B0604020202020204" pitchFamily="34" charset="0"/>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ctr"/>
                      <a:r>
                        <a:rPr lang="en-US" sz="1000" u="none" strike="noStrike" dirty="0">
                          <a:effectLst/>
                        </a:rPr>
                        <a:t>4.293</a:t>
                      </a:r>
                      <a:endParaRPr lang="en-US" sz="1000" b="1" i="0" u="none" strike="noStrike" dirty="0">
                        <a:solidFill>
                          <a:srgbClr val="000000"/>
                        </a:solidFill>
                        <a:effectLst/>
                        <a:latin typeface="Arial" panose="020B0604020202020204" pitchFamily="34" charset="0"/>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b"/>
                      <a:r>
                        <a:rPr lang="en-US" sz="1000" u="none" strike="noStrike" dirty="0">
                          <a:effectLst/>
                        </a:rPr>
                        <a:t>11.852</a:t>
                      </a:r>
                      <a:endParaRPr lang="en-US" sz="1000" b="1" i="0" u="none" strike="noStrike" dirty="0">
                        <a:solidFill>
                          <a:srgbClr val="0000FF"/>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735348965"/>
                  </a:ext>
                </a:extLst>
              </a:tr>
              <a:tr h="447557">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l" fontAlgn="auto"/>
                      <a:r>
                        <a:rPr lang="en-US" sz="1000" u="none" strike="noStrike" dirty="0">
                          <a:effectLst/>
                        </a:rPr>
                        <a:t>DIAS CAMAS OCUPADAS</a:t>
                      </a:r>
                      <a:endParaRPr lang="en-US" sz="1000" b="0" i="0" u="none" strike="noStrike" dirty="0">
                        <a:solidFill>
                          <a:srgbClr val="000000"/>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ctr"/>
                      <a:r>
                        <a:rPr lang="en-US" sz="1000" u="none" strike="noStrike" dirty="0">
                          <a:effectLst/>
                        </a:rPr>
                        <a:t>2.727</a:t>
                      </a:r>
                      <a:endParaRPr lang="en-US" sz="1000" b="1" i="0" u="none" strike="noStrike" dirty="0">
                        <a:solidFill>
                          <a:srgbClr val="000000"/>
                        </a:solidFill>
                        <a:effectLst/>
                        <a:latin typeface="Arial" panose="020B0604020202020204" pitchFamily="34" charset="0"/>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ctr"/>
                      <a:r>
                        <a:rPr lang="en-US" sz="1000" u="none" strike="noStrike" dirty="0">
                          <a:effectLst/>
                        </a:rPr>
                        <a:t>2.582</a:t>
                      </a:r>
                      <a:endParaRPr lang="en-US" sz="1000" b="1" i="0" u="none" strike="noStrike" dirty="0">
                        <a:solidFill>
                          <a:srgbClr val="000000"/>
                        </a:solidFill>
                        <a:effectLst/>
                        <a:latin typeface="Arial" panose="020B0604020202020204" pitchFamily="34" charset="0"/>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ctr"/>
                      <a:r>
                        <a:rPr lang="en-US" sz="1000" u="none" strike="noStrike" dirty="0">
                          <a:effectLst/>
                        </a:rPr>
                        <a:t>2.824</a:t>
                      </a:r>
                      <a:endParaRPr lang="en-US" sz="1000" b="1" i="0" u="none" strike="noStrike" dirty="0">
                        <a:solidFill>
                          <a:srgbClr val="000000"/>
                        </a:solidFill>
                        <a:effectLst/>
                        <a:latin typeface="Arial" panose="020B0604020202020204" pitchFamily="34" charset="0"/>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b"/>
                      <a:r>
                        <a:rPr lang="en-US" sz="1000" u="none" strike="noStrike" dirty="0">
                          <a:effectLst/>
                        </a:rPr>
                        <a:t>8.133</a:t>
                      </a:r>
                      <a:endParaRPr lang="en-US" sz="1000" b="1" i="0" u="none" strike="noStrike" dirty="0">
                        <a:solidFill>
                          <a:srgbClr val="0000FF"/>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217888954"/>
                  </a:ext>
                </a:extLst>
              </a:tr>
              <a:tr h="447557">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l" fontAlgn="auto"/>
                      <a:r>
                        <a:rPr lang="en-US" sz="1000" u="none" strike="noStrike" dirty="0">
                          <a:effectLst/>
                        </a:rPr>
                        <a:t>DIAS CAMAS DISPONIBLES</a:t>
                      </a:r>
                      <a:endParaRPr lang="en-US" sz="1000" b="0" i="0" u="none" strike="noStrike" dirty="0">
                        <a:solidFill>
                          <a:srgbClr val="000000"/>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ctr"/>
                      <a:r>
                        <a:rPr lang="en-US" sz="1000" u="none" strike="noStrike" dirty="0">
                          <a:effectLst/>
                        </a:rPr>
                        <a:t>2.999</a:t>
                      </a:r>
                      <a:endParaRPr lang="en-US" sz="1000" b="1" i="0" u="none" strike="noStrike" dirty="0">
                        <a:solidFill>
                          <a:srgbClr val="000000"/>
                        </a:solidFill>
                        <a:effectLst/>
                        <a:latin typeface="Arial" panose="020B0604020202020204" pitchFamily="34" charset="0"/>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ctr"/>
                      <a:r>
                        <a:rPr lang="en-US" sz="1000" u="none" strike="noStrike" dirty="0">
                          <a:effectLst/>
                        </a:rPr>
                        <a:t>2.823</a:t>
                      </a:r>
                      <a:endParaRPr lang="en-US" sz="1000" b="1" i="0" u="none" strike="noStrike" dirty="0">
                        <a:solidFill>
                          <a:srgbClr val="000000"/>
                        </a:solidFill>
                        <a:effectLst/>
                        <a:latin typeface="Arial" panose="020B0604020202020204" pitchFamily="34" charset="0"/>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ctr"/>
                      <a:r>
                        <a:rPr lang="en-US" sz="1000" u="none" strike="noStrike" dirty="0">
                          <a:effectLst/>
                        </a:rPr>
                        <a:t>3.061</a:t>
                      </a:r>
                      <a:endParaRPr lang="en-US" sz="1000" b="1" i="0" u="none" strike="noStrike" dirty="0">
                        <a:solidFill>
                          <a:srgbClr val="000000"/>
                        </a:solidFill>
                        <a:effectLst/>
                        <a:latin typeface="Arial" panose="020B0604020202020204" pitchFamily="34" charset="0"/>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b"/>
                      <a:r>
                        <a:rPr lang="en-US" sz="1000" u="none" strike="noStrike" dirty="0">
                          <a:effectLst/>
                        </a:rPr>
                        <a:t>8.883</a:t>
                      </a:r>
                      <a:endParaRPr lang="en-US" sz="1000" b="1" i="0" u="none" strike="noStrike" dirty="0">
                        <a:solidFill>
                          <a:srgbClr val="0000FF"/>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206781945"/>
                  </a:ext>
                </a:extLst>
              </a:tr>
              <a:tr h="447557">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l" fontAlgn="auto"/>
                      <a:r>
                        <a:rPr lang="en-US" sz="1000" u="none" strike="noStrike" dirty="0">
                          <a:effectLst/>
                        </a:rPr>
                        <a:t>%OCUPACIONAL</a:t>
                      </a:r>
                      <a:endParaRPr lang="en-US" sz="1000" b="0" i="0" u="none" strike="noStrike" dirty="0">
                        <a:solidFill>
                          <a:srgbClr val="000000"/>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b"/>
                      <a:r>
                        <a:rPr lang="en-US" sz="1000" u="none" strike="noStrike" dirty="0">
                          <a:effectLst/>
                        </a:rPr>
                        <a:t>90,9</a:t>
                      </a:r>
                      <a:endParaRPr lang="en-US" sz="1000" b="1" i="0" u="none" strike="noStrike" dirty="0">
                        <a:solidFill>
                          <a:srgbClr val="C00000"/>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b"/>
                      <a:r>
                        <a:rPr lang="en-US" sz="1000" u="none" strike="noStrike" dirty="0">
                          <a:effectLst/>
                        </a:rPr>
                        <a:t>91,5</a:t>
                      </a:r>
                      <a:endParaRPr lang="en-US" sz="1000" b="1" i="0" u="none" strike="noStrike" dirty="0">
                        <a:solidFill>
                          <a:srgbClr val="C00000"/>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b"/>
                      <a:r>
                        <a:rPr lang="en-US" sz="1000" u="none" strike="noStrike" dirty="0">
                          <a:effectLst/>
                        </a:rPr>
                        <a:t>92,3</a:t>
                      </a:r>
                      <a:endParaRPr lang="en-US" sz="1000" b="1" i="0" u="none" strike="noStrike" dirty="0">
                        <a:solidFill>
                          <a:srgbClr val="C00000"/>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b"/>
                      <a:r>
                        <a:rPr lang="en-US" sz="1000" u="none" strike="noStrike" dirty="0">
                          <a:effectLst/>
                        </a:rPr>
                        <a:t>91,6</a:t>
                      </a:r>
                      <a:endParaRPr lang="en-US" sz="1000" b="1" i="0" u="none" strike="noStrike" dirty="0">
                        <a:solidFill>
                          <a:srgbClr val="FF0000"/>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756339370"/>
                  </a:ext>
                </a:extLst>
              </a:tr>
              <a:tr h="447557">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l" fontAlgn="auto"/>
                      <a:r>
                        <a:rPr lang="en-US" sz="1000" u="none" strike="noStrike" dirty="0">
                          <a:effectLst/>
                        </a:rPr>
                        <a:t>GIRO CAMA</a:t>
                      </a:r>
                      <a:endParaRPr lang="en-US" sz="1000" b="0" i="0" u="none" strike="noStrike" dirty="0">
                        <a:solidFill>
                          <a:srgbClr val="000000"/>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b"/>
                      <a:r>
                        <a:rPr lang="en-US" sz="1000" u="none" strike="noStrike" dirty="0">
                          <a:effectLst/>
                        </a:rPr>
                        <a:t>8</a:t>
                      </a:r>
                      <a:endParaRPr lang="en-US" sz="1000" b="1" i="0" u="none" strike="noStrike" dirty="0">
                        <a:solidFill>
                          <a:srgbClr val="C00000"/>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b"/>
                      <a:r>
                        <a:rPr lang="en-US" sz="1000" u="none" strike="noStrike" dirty="0">
                          <a:effectLst/>
                        </a:rPr>
                        <a:t>7</a:t>
                      </a:r>
                      <a:endParaRPr lang="en-US" sz="1000" b="1" i="0" u="none" strike="noStrike" dirty="0">
                        <a:solidFill>
                          <a:srgbClr val="C00000"/>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b"/>
                      <a:r>
                        <a:rPr lang="en-US" sz="1000" u="none" strike="noStrike" dirty="0">
                          <a:effectLst/>
                        </a:rPr>
                        <a:t>8</a:t>
                      </a:r>
                      <a:endParaRPr lang="en-US" sz="1000" b="1" i="0" u="none" strike="noStrike" dirty="0">
                        <a:solidFill>
                          <a:srgbClr val="C00000"/>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b"/>
                      <a:r>
                        <a:rPr lang="en-US" sz="1000" u="none" strike="noStrike" dirty="0">
                          <a:effectLst/>
                        </a:rPr>
                        <a:t>7</a:t>
                      </a:r>
                      <a:endParaRPr lang="en-US" sz="1000" b="1" i="0" u="none" strike="noStrike" dirty="0">
                        <a:solidFill>
                          <a:srgbClr val="FF0000"/>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526249626"/>
                  </a:ext>
                </a:extLst>
              </a:tr>
              <a:tr h="447557">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l" fontAlgn="auto"/>
                      <a:r>
                        <a:rPr lang="en-US" sz="1000" u="none" strike="noStrike" dirty="0">
                          <a:effectLst/>
                        </a:rPr>
                        <a:t>PROMEDIO DIA ESTANCIA</a:t>
                      </a:r>
                      <a:endParaRPr lang="en-US" sz="1000" b="0" i="0" u="none" strike="noStrike" dirty="0">
                        <a:solidFill>
                          <a:srgbClr val="000000"/>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b"/>
                      <a:r>
                        <a:rPr lang="en-US" sz="1000" u="none" strike="noStrike" dirty="0">
                          <a:effectLst/>
                        </a:rPr>
                        <a:t>5,4</a:t>
                      </a:r>
                      <a:endParaRPr lang="en-US" sz="1000" b="1" i="0" u="none" strike="noStrike" dirty="0">
                        <a:solidFill>
                          <a:srgbClr val="C00000"/>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b"/>
                      <a:r>
                        <a:rPr lang="en-US" sz="1000" u="none" strike="noStrike" dirty="0">
                          <a:effectLst/>
                        </a:rPr>
                        <a:t>5,0</a:t>
                      </a:r>
                      <a:endParaRPr lang="en-US" sz="1000" b="1" i="0" u="none" strike="noStrike" dirty="0">
                        <a:solidFill>
                          <a:srgbClr val="C00000"/>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b"/>
                      <a:r>
                        <a:rPr lang="en-US" sz="1000" u="none" strike="noStrike" dirty="0">
                          <a:effectLst/>
                        </a:rPr>
                        <a:t>5,7</a:t>
                      </a:r>
                      <a:endParaRPr lang="en-US" sz="1000" b="1" i="0" u="none" strike="noStrike" dirty="0">
                        <a:solidFill>
                          <a:srgbClr val="C00000"/>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b"/>
                      <a:r>
                        <a:rPr lang="en-US" sz="1000" u="none" strike="noStrike" dirty="0">
                          <a:effectLst/>
                        </a:rPr>
                        <a:t>5,4</a:t>
                      </a:r>
                      <a:endParaRPr lang="en-US" sz="1000" b="1" i="0" u="none" strike="noStrike" dirty="0">
                        <a:solidFill>
                          <a:srgbClr val="FF0000"/>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140485158"/>
                  </a:ext>
                </a:extLst>
              </a:tr>
            </a:tbl>
          </a:graphicData>
        </a:graphic>
      </p:graphicFrame>
      <p:graphicFrame>
        <p:nvGraphicFramePr>
          <p:cNvPr id="4" name="Tabla 3">
            <a:extLst>
              <a:ext uri="{FF2B5EF4-FFF2-40B4-BE49-F238E27FC236}">
                <a16:creationId xmlns:a16="http://schemas.microsoft.com/office/drawing/2014/main" id="{641914E5-AFCC-E96D-0DEC-F8D9C974CF90}"/>
              </a:ext>
            </a:extLst>
          </p:cNvPr>
          <p:cNvGraphicFramePr>
            <a:graphicFrameLocks noGrp="1"/>
          </p:cNvGraphicFramePr>
          <p:nvPr>
            <p:extLst>
              <p:ext uri="{D42A27DB-BD31-4B8C-83A1-F6EECF244321}">
                <p14:modId xmlns:p14="http://schemas.microsoft.com/office/powerpoint/2010/main" val="742648829"/>
              </p:ext>
            </p:extLst>
          </p:nvPr>
        </p:nvGraphicFramePr>
        <p:xfrm>
          <a:off x="6023755" y="1280159"/>
          <a:ext cx="5508462" cy="4752435"/>
        </p:xfrm>
        <a:graphic>
          <a:graphicData uri="http://schemas.openxmlformats.org/drawingml/2006/table">
            <a:tbl>
              <a:tblPr/>
              <a:tblGrid>
                <a:gridCol w="1646807">
                  <a:extLst>
                    <a:ext uri="{9D8B030D-6E8A-4147-A177-3AD203B41FA5}">
                      <a16:colId xmlns:a16="http://schemas.microsoft.com/office/drawing/2014/main" val="4292572898"/>
                    </a:ext>
                  </a:extLst>
                </a:gridCol>
                <a:gridCol w="1163608">
                  <a:extLst>
                    <a:ext uri="{9D8B030D-6E8A-4147-A177-3AD203B41FA5}">
                      <a16:colId xmlns:a16="http://schemas.microsoft.com/office/drawing/2014/main" val="189794278"/>
                    </a:ext>
                  </a:extLst>
                </a:gridCol>
                <a:gridCol w="899349">
                  <a:extLst>
                    <a:ext uri="{9D8B030D-6E8A-4147-A177-3AD203B41FA5}">
                      <a16:colId xmlns:a16="http://schemas.microsoft.com/office/drawing/2014/main" val="1062718593"/>
                    </a:ext>
                  </a:extLst>
                </a:gridCol>
                <a:gridCol w="899349">
                  <a:extLst>
                    <a:ext uri="{9D8B030D-6E8A-4147-A177-3AD203B41FA5}">
                      <a16:colId xmlns:a16="http://schemas.microsoft.com/office/drawing/2014/main" val="353089955"/>
                    </a:ext>
                  </a:extLst>
                </a:gridCol>
                <a:gridCol w="899349">
                  <a:extLst>
                    <a:ext uri="{9D8B030D-6E8A-4147-A177-3AD203B41FA5}">
                      <a16:colId xmlns:a16="http://schemas.microsoft.com/office/drawing/2014/main" val="3045724653"/>
                    </a:ext>
                  </a:extLst>
                </a:gridCol>
              </a:tblGrid>
              <a:tr h="671429">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b"/>
                      <a:r>
                        <a:rPr lang="en-US" sz="1000" u="none" strike="noStrike" dirty="0">
                          <a:effectLst/>
                        </a:rPr>
                        <a:t>2024 INTERNANCION </a:t>
                      </a:r>
                      <a:endParaRPr lang="en-US" sz="1000" b="1" i="0" u="none" strike="noStrike" dirty="0">
                        <a:solidFill>
                          <a:srgbClr val="000000"/>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ctr"/>
                      <a:r>
                        <a:rPr lang="en-US" sz="1000" u="none" strike="noStrike" dirty="0">
                          <a:effectLst/>
                        </a:rPr>
                        <a:t>ENE</a:t>
                      </a:r>
                      <a:endParaRPr lang="en-US" sz="1000" b="1" i="0" u="none" strike="noStrike" dirty="0">
                        <a:solidFill>
                          <a:srgbClr val="000000"/>
                        </a:solidFill>
                        <a:effectLst/>
                        <a:latin typeface="Arial" panose="020B0604020202020204" pitchFamily="34" charset="0"/>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ctr"/>
                      <a:r>
                        <a:rPr lang="en-US" sz="1000" u="none" strike="noStrike" dirty="0">
                          <a:effectLst/>
                        </a:rPr>
                        <a:t>FEB</a:t>
                      </a:r>
                      <a:endParaRPr lang="en-US" sz="1000" b="1" i="0" u="none" strike="noStrike" dirty="0">
                        <a:solidFill>
                          <a:srgbClr val="000000"/>
                        </a:solidFill>
                        <a:effectLst/>
                        <a:latin typeface="Arial" panose="020B0604020202020204" pitchFamily="34" charset="0"/>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ctr"/>
                      <a:r>
                        <a:rPr lang="en-US" sz="1000" u="none" strike="noStrike" dirty="0">
                          <a:effectLst/>
                        </a:rPr>
                        <a:t>MAR</a:t>
                      </a:r>
                      <a:endParaRPr lang="en-US" sz="1000" b="1" i="0" u="none" strike="noStrike" dirty="0">
                        <a:solidFill>
                          <a:srgbClr val="000000"/>
                        </a:solidFill>
                        <a:effectLst/>
                        <a:latin typeface="Arial" panose="020B0604020202020204" pitchFamily="34" charset="0"/>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ctr"/>
                      <a:r>
                        <a:rPr lang="en-US" sz="1000" u="none" strike="noStrike" dirty="0">
                          <a:effectLst/>
                        </a:rPr>
                        <a:t>Primer TRIM.</a:t>
                      </a:r>
                      <a:endParaRPr lang="en-US" sz="1000" b="1" i="0" u="none" strike="noStrike" dirty="0">
                        <a:solidFill>
                          <a:srgbClr val="0000FF"/>
                        </a:solidFill>
                        <a:effectLst/>
                        <a:latin typeface="Arial" panose="020B0604020202020204" pitchFamily="34" charset="0"/>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77705256"/>
                  </a:ext>
                </a:extLst>
              </a:tr>
              <a:tr h="553894">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l" fontAlgn="b"/>
                      <a:r>
                        <a:rPr lang="en-US" sz="1000" u="none" strike="noStrike" dirty="0">
                          <a:effectLst/>
                        </a:rPr>
                        <a:t>INGRESOS INTERNACION</a:t>
                      </a:r>
                      <a:endParaRPr lang="en-US" sz="1000" b="1" i="0" u="none" strike="noStrike" dirty="0">
                        <a:solidFill>
                          <a:srgbClr val="000000"/>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ctr"/>
                      <a:r>
                        <a:rPr lang="en-US" sz="1000" u="none" strike="noStrike" dirty="0">
                          <a:effectLst/>
                        </a:rPr>
                        <a:t>340</a:t>
                      </a:r>
                      <a:endParaRPr lang="en-US" sz="1000" b="1" i="0" u="none" strike="noStrike" dirty="0">
                        <a:solidFill>
                          <a:srgbClr val="000000"/>
                        </a:solidFill>
                        <a:effectLst/>
                        <a:latin typeface="Arial" panose="020B0604020202020204" pitchFamily="34" charset="0"/>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ctr"/>
                      <a:r>
                        <a:rPr lang="en-US" sz="1000" u="none" strike="noStrike" dirty="0">
                          <a:effectLst/>
                        </a:rPr>
                        <a:t>358</a:t>
                      </a:r>
                      <a:endParaRPr lang="en-US" sz="1000" b="1" i="0" u="none" strike="noStrike" dirty="0">
                        <a:solidFill>
                          <a:srgbClr val="000000"/>
                        </a:solidFill>
                        <a:effectLst/>
                        <a:latin typeface="Arial" panose="020B0604020202020204" pitchFamily="34" charset="0"/>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ctr"/>
                      <a:r>
                        <a:rPr lang="en-US" sz="1000" u="none" strike="noStrike" dirty="0">
                          <a:effectLst/>
                        </a:rPr>
                        <a:t>367</a:t>
                      </a:r>
                      <a:endParaRPr lang="en-US" sz="1000" b="1" i="0" u="none" strike="noStrike" dirty="0">
                        <a:solidFill>
                          <a:srgbClr val="000000"/>
                        </a:solidFill>
                        <a:effectLst/>
                        <a:latin typeface="Arial" panose="020B0604020202020204" pitchFamily="34" charset="0"/>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b"/>
                      <a:r>
                        <a:rPr lang="en-US" sz="1000" u="none" strike="noStrike" dirty="0">
                          <a:effectLst/>
                        </a:rPr>
                        <a:t>1.065</a:t>
                      </a:r>
                      <a:endParaRPr lang="en-US" sz="1000" b="1" i="0" u="none" strike="noStrike" dirty="0">
                        <a:solidFill>
                          <a:srgbClr val="0000FF"/>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255167614"/>
                  </a:ext>
                </a:extLst>
              </a:tr>
              <a:tr h="440889">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l" fontAlgn="auto"/>
                      <a:r>
                        <a:rPr lang="en-US" sz="1000" u="none" strike="noStrike" dirty="0">
                          <a:effectLst/>
                        </a:rPr>
                        <a:t>CAMAS</a:t>
                      </a:r>
                      <a:endParaRPr lang="en-US" sz="1000" b="1" i="0" u="none" strike="noStrike" dirty="0">
                        <a:solidFill>
                          <a:srgbClr val="000000"/>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ctr"/>
                      <a:r>
                        <a:rPr lang="en-US" sz="1000" u="none" strike="noStrike" dirty="0">
                          <a:effectLst/>
                        </a:rPr>
                        <a:t>40</a:t>
                      </a:r>
                      <a:endParaRPr lang="en-US" sz="1000" b="1" i="0" u="none" strike="noStrike" dirty="0">
                        <a:solidFill>
                          <a:srgbClr val="000000"/>
                        </a:solidFill>
                        <a:effectLst/>
                        <a:latin typeface="Arial" panose="020B0604020202020204" pitchFamily="34" charset="0"/>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ctr"/>
                      <a:r>
                        <a:rPr lang="en-US" sz="1000" u="none" strike="noStrike" dirty="0">
                          <a:effectLst/>
                        </a:rPr>
                        <a:t>50</a:t>
                      </a:r>
                      <a:endParaRPr lang="en-US" sz="1000" b="1" i="0" u="none" strike="noStrike" dirty="0">
                        <a:solidFill>
                          <a:srgbClr val="000000"/>
                        </a:solidFill>
                        <a:effectLst/>
                        <a:latin typeface="Arial" panose="020B0604020202020204" pitchFamily="34" charset="0"/>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ctr"/>
                      <a:r>
                        <a:rPr lang="en-US" sz="1000" u="none" strike="noStrike" dirty="0">
                          <a:effectLst/>
                        </a:rPr>
                        <a:t>52</a:t>
                      </a:r>
                      <a:endParaRPr lang="en-US" sz="1000" b="1" i="0" u="none" strike="noStrike" dirty="0">
                        <a:solidFill>
                          <a:srgbClr val="000000"/>
                        </a:solidFill>
                        <a:effectLst/>
                        <a:latin typeface="Arial" panose="020B0604020202020204" pitchFamily="34" charset="0"/>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b"/>
                      <a:r>
                        <a:rPr lang="en-US" sz="1000" u="none" strike="noStrike" dirty="0">
                          <a:effectLst/>
                        </a:rPr>
                        <a:t>142</a:t>
                      </a:r>
                      <a:endParaRPr lang="en-US" sz="1000" b="1" i="0" u="none" strike="noStrike" dirty="0">
                        <a:solidFill>
                          <a:srgbClr val="0000FF"/>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35718950"/>
                  </a:ext>
                </a:extLst>
              </a:tr>
              <a:tr h="440889">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l" fontAlgn="auto"/>
                      <a:r>
                        <a:rPr lang="en-US" sz="1000" u="none" strike="noStrike" dirty="0">
                          <a:effectLst/>
                        </a:rPr>
                        <a:t>EGRESOS</a:t>
                      </a:r>
                      <a:endParaRPr lang="en-US" sz="1000" b="1" i="0" u="none" strike="noStrike" dirty="0">
                        <a:solidFill>
                          <a:srgbClr val="000000"/>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b"/>
                      <a:r>
                        <a:rPr lang="en-US" sz="1000" u="none" strike="noStrike" dirty="0">
                          <a:effectLst/>
                        </a:rPr>
                        <a:t>322</a:t>
                      </a:r>
                      <a:endParaRPr lang="en-US" sz="1000" b="1" i="0" u="none" strike="noStrike" dirty="0">
                        <a:solidFill>
                          <a:srgbClr val="000000"/>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b"/>
                      <a:r>
                        <a:rPr lang="en-US" sz="1000" u="none" strike="noStrike" dirty="0">
                          <a:effectLst/>
                        </a:rPr>
                        <a:t>356</a:t>
                      </a:r>
                      <a:endParaRPr lang="en-US" sz="1000" b="1" i="0" u="none" strike="noStrike" dirty="0">
                        <a:solidFill>
                          <a:srgbClr val="000000"/>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b"/>
                      <a:r>
                        <a:rPr lang="en-US" sz="1000" u="none" strike="noStrike" dirty="0">
                          <a:effectLst/>
                        </a:rPr>
                        <a:t>364</a:t>
                      </a:r>
                      <a:endParaRPr lang="en-US" sz="1000" b="1" i="0" u="none" strike="noStrike" dirty="0">
                        <a:solidFill>
                          <a:srgbClr val="000000"/>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b"/>
                      <a:r>
                        <a:rPr lang="en-US" sz="1000" u="none" strike="noStrike" dirty="0">
                          <a:effectLst/>
                        </a:rPr>
                        <a:t>1.042</a:t>
                      </a:r>
                      <a:endParaRPr lang="en-US" sz="1000" b="1" i="0" u="none" strike="noStrike" dirty="0">
                        <a:solidFill>
                          <a:srgbClr val="0000FF"/>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705181552"/>
                  </a:ext>
                </a:extLst>
              </a:tr>
              <a:tr h="440889">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l" fontAlgn="auto"/>
                      <a:r>
                        <a:rPr lang="en-US" sz="1000" u="none" strike="noStrike" dirty="0">
                          <a:effectLst/>
                        </a:rPr>
                        <a:t>DIAS ESTANCIA</a:t>
                      </a:r>
                      <a:endParaRPr lang="en-US" sz="1000" b="1" i="0" u="none" strike="noStrike" dirty="0">
                        <a:solidFill>
                          <a:srgbClr val="000000"/>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b"/>
                      <a:r>
                        <a:rPr lang="en-US" sz="1000" u="none" strike="noStrike" dirty="0">
                          <a:effectLst/>
                        </a:rPr>
                        <a:t>2.095</a:t>
                      </a:r>
                      <a:endParaRPr lang="en-US" sz="1000" b="1" i="0" u="none" strike="noStrike" dirty="0">
                        <a:solidFill>
                          <a:srgbClr val="000000"/>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b"/>
                      <a:r>
                        <a:rPr lang="en-US" sz="1000" u="none" strike="noStrike" dirty="0">
                          <a:effectLst/>
                        </a:rPr>
                        <a:t>2.085</a:t>
                      </a:r>
                      <a:endParaRPr lang="en-US" sz="1000" b="1" i="0" u="none" strike="noStrike" dirty="0">
                        <a:solidFill>
                          <a:srgbClr val="000000"/>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b"/>
                      <a:r>
                        <a:rPr lang="en-US" sz="1000" u="none" strike="noStrike" dirty="0">
                          <a:effectLst/>
                        </a:rPr>
                        <a:t>2.370</a:t>
                      </a:r>
                      <a:endParaRPr lang="en-US" sz="1000" b="1" i="0" u="none" strike="noStrike" dirty="0">
                        <a:solidFill>
                          <a:srgbClr val="000000"/>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b"/>
                      <a:r>
                        <a:rPr lang="en-US" sz="1000" u="none" strike="noStrike" dirty="0">
                          <a:effectLst/>
                        </a:rPr>
                        <a:t>6.550</a:t>
                      </a:r>
                      <a:endParaRPr lang="en-US" sz="1000" b="1" i="0" u="none" strike="noStrike" dirty="0">
                        <a:solidFill>
                          <a:srgbClr val="0000FF"/>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083425479"/>
                  </a:ext>
                </a:extLst>
              </a:tr>
              <a:tr h="440889">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l" fontAlgn="auto"/>
                      <a:r>
                        <a:rPr lang="en-US" sz="1000" u="none" strike="noStrike" dirty="0">
                          <a:effectLst/>
                        </a:rPr>
                        <a:t>DIAS CAMAS OCUPADAS</a:t>
                      </a:r>
                      <a:endParaRPr lang="en-US" sz="1000" b="1" i="0" u="none" strike="noStrike" dirty="0">
                        <a:solidFill>
                          <a:srgbClr val="000000"/>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b"/>
                      <a:r>
                        <a:rPr lang="en-US" sz="1000" u="none" strike="noStrike" dirty="0">
                          <a:effectLst/>
                        </a:rPr>
                        <a:t>1.203</a:t>
                      </a:r>
                      <a:endParaRPr lang="en-US" sz="1000" b="1" i="0" u="none" strike="noStrike" dirty="0">
                        <a:solidFill>
                          <a:srgbClr val="000000"/>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b"/>
                      <a:r>
                        <a:rPr lang="en-US" sz="1000" u="none" strike="noStrike" dirty="0">
                          <a:effectLst/>
                        </a:rPr>
                        <a:t>1.397</a:t>
                      </a:r>
                      <a:endParaRPr lang="en-US" sz="1000" b="1" i="0" u="none" strike="noStrike" dirty="0">
                        <a:solidFill>
                          <a:srgbClr val="000000"/>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b"/>
                      <a:r>
                        <a:rPr lang="en-US" sz="1000" u="none" strike="noStrike" dirty="0">
                          <a:effectLst/>
                        </a:rPr>
                        <a:t>1.507</a:t>
                      </a:r>
                      <a:endParaRPr lang="en-US" sz="1000" b="1" i="0" u="none" strike="noStrike" dirty="0">
                        <a:solidFill>
                          <a:srgbClr val="000000"/>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b"/>
                      <a:r>
                        <a:rPr lang="en-US" sz="1000" u="none" strike="noStrike" dirty="0">
                          <a:effectLst/>
                        </a:rPr>
                        <a:t>4.107</a:t>
                      </a:r>
                      <a:endParaRPr lang="en-US" sz="1000" b="1" i="0" u="none" strike="noStrike" dirty="0">
                        <a:solidFill>
                          <a:srgbClr val="0000FF"/>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671354259"/>
                  </a:ext>
                </a:extLst>
              </a:tr>
              <a:tr h="440889">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l" fontAlgn="auto"/>
                      <a:r>
                        <a:rPr lang="en-US" sz="1000" u="none" strike="noStrike" dirty="0">
                          <a:effectLst/>
                        </a:rPr>
                        <a:t>DIAS CAMAS DISPONIBLES</a:t>
                      </a:r>
                      <a:endParaRPr lang="en-US" sz="1000" b="1" i="0" u="none" strike="noStrike" dirty="0">
                        <a:solidFill>
                          <a:srgbClr val="000000"/>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b"/>
                      <a:r>
                        <a:rPr lang="en-US" sz="1000" u="none" strike="noStrike" dirty="0">
                          <a:effectLst/>
                        </a:rPr>
                        <a:t>1.252</a:t>
                      </a:r>
                      <a:endParaRPr lang="en-US" sz="1000" b="1" i="0" u="none" strike="noStrike" dirty="0">
                        <a:solidFill>
                          <a:srgbClr val="000000"/>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b"/>
                      <a:r>
                        <a:rPr lang="en-US" sz="1000" u="none" strike="noStrike" dirty="0">
                          <a:effectLst/>
                        </a:rPr>
                        <a:t>1.462</a:t>
                      </a:r>
                      <a:endParaRPr lang="en-US" sz="1000" b="1" i="0" u="none" strike="noStrike" dirty="0">
                        <a:solidFill>
                          <a:srgbClr val="000000"/>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b"/>
                      <a:r>
                        <a:rPr lang="en-US" sz="1000" u="none" strike="noStrike" dirty="0">
                          <a:effectLst/>
                        </a:rPr>
                        <a:t>1.624</a:t>
                      </a:r>
                      <a:endParaRPr lang="en-US" sz="1000" b="1" i="0" u="none" strike="noStrike" dirty="0">
                        <a:solidFill>
                          <a:srgbClr val="000000"/>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b"/>
                      <a:r>
                        <a:rPr lang="en-US" sz="1000" u="none" strike="noStrike" dirty="0">
                          <a:effectLst/>
                        </a:rPr>
                        <a:t>4.338</a:t>
                      </a:r>
                      <a:endParaRPr lang="en-US" sz="1000" b="1" i="0" u="none" strike="noStrike" dirty="0">
                        <a:solidFill>
                          <a:srgbClr val="0000FF"/>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496788054"/>
                  </a:ext>
                </a:extLst>
              </a:tr>
              <a:tr h="440889">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l" fontAlgn="auto"/>
                      <a:r>
                        <a:rPr lang="en-US" sz="1000" u="none" strike="noStrike" dirty="0">
                          <a:effectLst/>
                        </a:rPr>
                        <a:t>%OCUPACIONAL</a:t>
                      </a:r>
                      <a:endParaRPr lang="en-US" sz="1000" b="1" i="0" u="none" strike="noStrike" dirty="0">
                        <a:solidFill>
                          <a:srgbClr val="000000"/>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b"/>
                      <a:r>
                        <a:rPr lang="en-US" sz="1000" u="none" strike="noStrike" dirty="0">
                          <a:effectLst/>
                        </a:rPr>
                        <a:t>96,1</a:t>
                      </a:r>
                      <a:endParaRPr lang="en-US" sz="1000" b="1" i="0" u="none" strike="noStrike" dirty="0">
                        <a:solidFill>
                          <a:srgbClr val="C00000"/>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b"/>
                      <a:r>
                        <a:rPr lang="en-US" sz="1000" u="none" strike="noStrike" dirty="0">
                          <a:effectLst/>
                        </a:rPr>
                        <a:t>95,6</a:t>
                      </a:r>
                      <a:endParaRPr lang="en-US" sz="1000" b="1" i="0" u="none" strike="noStrike" dirty="0">
                        <a:solidFill>
                          <a:srgbClr val="C00000"/>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b"/>
                      <a:r>
                        <a:rPr lang="en-US" sz="1000" u="none" strike="noStrike" dirty="0">
                          <a:effectLst/>
                        </a:rPr>
                        <a:t>92,8</a:t>
                      </a:r>
                      <a:endParaRPr lang="en-US" sz="1000" b="1" i="0" u="none" strike="noStrike" dirty="0">
                        <a:solidFill>
                          <a:srgbClr val="C00000"/>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b"/>
                      <a:r>
                        <a:rPr lang="en-US" sz="1000" u="none" strike="noStrike" dirty="0">
                          <a:effectLst/>
                        </a:rPr>
                        <a:t>94,7</a:t>
                      </a:r>
                      <a:endParaRPr lang="en-US" sz="1000" b="1" i="0" u="none" strike="noStrike" dirty="0">
                        <a:solidFill>
                          <a:srgbClr val="FF0000"/>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568892005"/>
                  </a:ext>
                </a:extLst>
              </a:tr>
              <a:tr h="440889">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l" fontAlgn="auto"/>
                      <a:r>
                        <a:rPr lang="en-US" sz="1000" u="none" strike="noStrike" dirty="0">
                          <a:effectLst/>
                        </a:rPr>
                        <a:t>GIRO CAMA</a:t>
                      </a:r>
                      <a:endParaRPr lang="en-US" sz="1000" b="1" i="0" u="none" strike="noStrike" dirty="0">
                        <a:solidFill>
                          <a:srgbClr val="000000"/>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b"/>
                      <a:r>
                        <a:rPr lang="en-US" sz="1000" u="none" strike="noStrike" dirty="0">
                          <a:effectLst/>
                        </a:rPr>
                        <a:t>8</a:t>
                      </a:r>
                      <a:endParaRPr lang="en-US" sz="1000" b="1" i="0" u="none" strike="noStrike" dirty="0">
                        <a:solidFill>
                          <a:srgbClr val="C00000"/>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b"/>
                      <a:r>
                        <a:rPr lang="en-US" sz="1000" u="none" strike="noStrike" dirty="0">
                          <a:effectLst/>
                        </a:rPr>
                        <a:t>7</a:t>
                      </a:r>
                      <a:endParaRPr lang="en-US" sz="1000" b="1" i="0" u="none" strike="noStrike" dirty="0">
                        <a:solidFill>
                          <a:srgbClr val="C00000"/>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b"/>
                      <a:r>
                        <a:rPr lang="en-US" sz="1000" u="none" strike="noStrike" dirty="0">
                          <a:effectLst/>
                        </a:rPr>
                        <a:t>7</a:t>
                      </a:r>
                      <a:endParaRPr lang="en-US" sz="1000" b="1" i="0" u="none" strike="noStrike" dirty="0">
                        <a:solidFill>
                          <a:srgbClr val="C00000"/>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b"/>
                      <a:r>
                        <a:rPr lang="en-US" sz="1000" u="none" strike="noStrike" dirty="0">
                          <a:effectLst/>
                        </a:rPr>
                        <a:t>7</a:t>
                      </a:r>
                      <a:endParaRPr lang="en-US" sz="1000" b="1" i="0" u="none" strike="noStrike" dirty="0">
                        <a:solidFill>
                          <a:srgbClr val="FF0000"/>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867140879"/>
                  </a:ext>
                </a:extLst>
              </a:tr>
              <a:tr h="440889">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l" fontAlgn="auto"/>
                      <a:r>
                        <a:rPr lang="en-US" sz="1000" u="none" strike="noStrike" dirty="0">
                          <a:effectLst/>
                        </a:rPr>
                        <a:t>PROMEDIO DIA ESTANCIA</a:t>
                      </a:r>
                      <a:endParaRPr lang="en-US" sz="1000" b="1" i="0" u="none" strike="noStrike" dirty="0">
                        <a:solidFill>
                          <a:srgbClr val="000000"/>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b"/>
                      <a:r>
                        <a:rPr lang="en-US" sz="1000" u="none" strike="noStrike" dirty="0">
                          <a:effectLst/>
                        </a:rPr>
                        <a:t>6,5</a:t>
                      </a:r>
                      <a:endParaRPr lang="en-US" sz="1000" b="1" i="0" u="none" strike="noStrike" dirty="0">
                        <a:solidFill>
                          <a:srgbClr val="C00000"/>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b"/>
                      <a:r>
                        <a:rPr lang="en-US" sz="1000" u="none" strike="noStrike" dirty="0">
                          <a:effectLst/>
                        </a:rPr>
                        <a:t>5,9</a:t>
                      </a:r>
                      <a:endParaRPr lang="en-US" sz="1000" b="1" i="0" u="none" strike="noStrike" dirty="0">
                        <a:solidFill>
                          <a:srgbClr val="C00000"/>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b"/>
                      <a:r>
                        <a:rPr lang="en-US" sz="1000" u="none" strike="noStrike" dirty="0">
                          <a:effectLst/>
                        </a:rPr>
                        <a:t>6,5</a:t>
                      </a:r>
                      <a:endParaRPr lang="en-US" sz="1000" b="1" i="0" u="none" strike="noStrike" dirty="0">
                        <a:solidFill>
                          <a:srgbClr val="C00000"/>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fontAlgn="b"/>
                      <a:r>
                        <a:rPr lang="en-US" sz="1000" u="none" strike="noStrike" dirty="0">
                          <a:effectLst/>
                        </a:rPr>
                        <a:t>6,3</a:t>
                      </a:r>
                      <a:endParaRPr lang="en-US" sz="1000" b="1" i="0" u="none" strike="noStrike" dirty="0">
                        <a:solidFill>
                          <a:srgbClr val="FF0000"/>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961229597"/>
                  </a:ext>
                </a:extLst>
              </a:tr>
            </a:tbl>
          </a:graphicData>
        </a:graphic>
      </p:graphicFrame>
    </p:spTree>
    <p:extLst>
      <p:ext uri="{BB962C8B-B14F-4D97-AF65-F5344CB8AC3E}">
        <p14:creationId xmlns:p14="http://schemas.microsoft.com/office/powerpoint/2010/main" val="1645219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A645FE-736E-3F19-C088-78CBE1DB5769}"/>
              </a:ext>
            </a:extLst>
          </p:cNvPr>
          <p:cNvSpPr txBox="1">
            <a:spLocks/>
          </p:cNvSpPr>
          <p:nvPr/>
        </p:nvSpPr>
        <p:spPr>
          <a:xfrm>
            <a:off x="654756" y="365127"/>
            <a:ext cx="10769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D5084"/>
              </a:buClr>
              <a:buSzPts val="3400"/>
              <a:buFont typeface="Arial"/>
              <a:buNone/>
              <a:defRPr sz="3400" b="1" i="0" u="none" strike="noStrike" cap="none">
                <a:solidFill>
                  <a:srgbClr val="0D5084"/>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D5084"/>
              </a:buClr>
              <a:buSzPts val="3400"/>
              <a:buFont typeface="Arial"/>
              <a:buNone/>
              <a:tabLst/>
              <a:defRPr/>
            </a:pPr>
            <a:r>
              <a:rPr kumimoji="0" lang="es-ES" sz="3400" b="1" i="0" u="none" strike="noStrike" kern="0" cap="none" spc="0" normalizeH="0" baseline="0" noProof="0">
                <a:ln>
                  <a:noFill/>
                </a:ln>
                <a:solidFill>
                  <a:srgbClr val="0D5084"/>
                </a:solidFill>
                <a:effectLst/>
                <a:uLnTx/>
                <a:uFillTx/>
                <a:latin typeface="Arial"/>
                <a:cs typeface="Arial"/>
                <a:sym typeface="Arial"/>
              </a:rPr>
              <a:t>INGRESOS URGENCIAS 2023-2024 </a:t>
            </a:r>
            <a:endParaRPr kumimoji="0" lang="en-US" sz="3400" b="1" i="0" u="none" strike="noStrike" kern="0" cap="none" spc="0" normalizeH="0" baseline="0" noProof="0" dirty="0">
              <a:ln>
                <a:noFill/>
              </a:ln>
              <a:solidFill>
                <a:srgbClr val="0D5084"/>
              </a:solidFill>
              <a:effectLst/>
              <a:uLnTx/>
              <a:uFillTx/>
              <a:latin typeface="Arial"/>
              <a:cs typeface="Arial"/>
              <a:sym typeface="Arial"/>
            </a:endParaRPr>
          </a:p>
        </p:txBody>
      </p:sp>
      <p:graphicFrame>
        <p:nvGraphicFramePr>
          <p:cNvPr id="3" name="Gráfico 2">
            <a:extLst>
              <a:ext uri="{FF2B5EF4-FFF2-40B4-BE49-F238E27FC236}">
                <a16:creationId xmlns:a16="http://schemas.microsoft.com/office/drawing/2014/main" id="{D804F681-EBF4-3032-62A9-ACA9430DA51B}"/>
              </a:ext>
            </a:extLst>
          </p:cNvPr>
          <p:cNvGraphicFramePr>
            <a:graphicFrameLocks/>
          </p:cNvGraphicFramePr>
          <p:nvPr/>
        </p:nvGraphicFramePr>
        <p:xfrm>
          <a:off x="440278" y="1299578"/>
          <a:ext cx="10031067" cy="55584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71446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496684-5FC5-3578-9614-EA63B826BA53}"/>
              </a:ext>
            </a:extLst>
          </p:cNvPr>
          <p:cNvSpPr txBox="1">
            <a:spLocks/>
          </p:cNvSpPr>
          <p:nvPr/>
        </p:nvSpPr>
        <p:spPr>
          <a:xfrm>
            <a:off x="654756" y="365127"/>
            <a:ext cx="10769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D5084"/>
              </a:buClr>
              <a:buSzPts val="3400"/>
              <a:buFont typeface="Arial"/>
              <a:buNone/>
              <a:defRPr sz="3400" b="1" i="0" u="none" strike="noStrike" cap="none">
                <a:solidFill>
                  <a:srgbClr val="0D5084"/>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D5084"/>
              </a:buClr>
              <a:buSzPts val="3400"/>
              <a:buFont typeface="Arial"/>
              <a:buNone/>
              <a:tabLst/>
              <a:defRPr/>
            </a:pPr>
            <a:r>
              <a:rPr kumimoji="0" lang="es-ES" sz="3400" b="1" i="0" u="none" strike="noStrike" kern="0" cap="none" spc="0" normalizeH="0" baseline="0" noProof="0" dirty="0">
                <a:ln>
                  <a:noFill/>
                </a:ln>
                <a:solidFill>
                  <a:srgbClr val="0D5084"/>
                </a:solidFill>
                <a:effectLst/>
                <a:uLnTx/>
                <a:uFillTx/>
                <a:latin typeface="Arial"/>
                <a:cs typeface="Arial"/>
                <a:sym typeface="Arial"/>
              </a:rPr>
              <a:t>PROCEDIMIENTOS AREA CIRUGÍA 2023-2024</a:t>
            </a:r>
            <a:endParaRPr kumimoji="0" lang="en-US" sz="3400" b="1" i="0" u="none" strike="noStrike" kern="0" cap="none" spc="0" normalizeH="0" baseline="0" noProof="0" dirty="0">
              <a:ln>
                <a:noFill/>
              </a:ln>
              <a:solidFill>
                <a:srgbClr val="0D5084"/>
              </a:solidFill>
              <a:effectLst/>
              <a:uLnTx/>
              <a:uFillTx/>
              <a:latin typeface="Arial"/>
              <a:cs typeface="Arial"/>
              <a:sym typeface="Arial"/>
            </a:endParaRPr>
          </a:p>
        </p:txBody>
      </p:sp>
      <p:graphicFrame>
        <p:nvGraphicFramePr>
          <p:cNvPr id="3" name="Gráfico 2">
            <a:extLst>
              <a:ext uri="{FF2B5EF4-FFF2-40B4-BE49-F238E27FC236}">
                <a16:creationId xmlns:a16="http://schemas.microsoft.com/office/drawing/2014/main" id="{4638E688-9A98-0244-8E98-A639C22C9C72}"/>
              </a:ext>
            </a:extLst>
          </p:cNvPr>
          <p:cNvGraphicFramePr/>
          <p:nvPr/>
        </p:nvGraphicFramePr>
        <p:xfrm>
          <a:off x="773722" y="1690690"/>
          <a:ext cx="11211951" cy="47830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692737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9178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4">
            <a:extLst>
              <a:ext uri="{FF2B5EF4-FFF2-40B4-BE49-F238E27FC236}">
                <a16:creationId xmlns:a16="http://schemas.microsoft.com/office/drawing/2014/main" id="{68E79627-7E71-5E66-48E7-EEA93F31F2FF}"/>
              </a:ext>
            </a:extLst>
          </p:cNvPr>
          <p:cNvSpPr txBox="1">
            <a:spLocks/>
          </p:cNvSpPr>
          <p:nvPr/>
        </p:nvSpPr>
        <p:spPr>
          <a:xfrm>
            <a:off x="630306" y="703827"/>
            <a:ext cx="6035537" cy="581084"/>
          </a:xfrm>
          <a:prstGeom prst="rect">
            <a:avLst/>
          </a:prstGeom>
        </p:spPr>
        <p:txBody>
          <a:bodyPr>
            <a:normAutofit lnSpcReduction="10000"/>
          </a:bodyPr>
          <a:lstStyle>
            <a:lvl1pPr algn="l" defTabSz="914377" rtl="0" eaLnBrk="1" latinLnBrk="0" hangingPunct="1">
              <a:lnSpc>
                <a:spcPct val="90000"/>
              </a:lnSpc>
              <a:spcBef>
                <a:spcPct val="0"/>
              </a:spcBef>
              <a:buNone/>
              <a:defRPr sz="3400" b="1" kern="1200">
                <a:solidFill>
                  <a:srgbClr val="0D5084"/>
                </a:solidFill>
                <a:latin typeface="Arial" panose="020B0604020202020204" pitchFamily="34" charset="0"/>
                <a:ea typeface="+mj-ea"/>
                <a:cs typeface="Arial" panose="020B0604020202020204" pitchFamily="34" charset="0"/>
              </a:defRPr>
            </a:lvl1pPr>
          </a:lstStyle>
          <a:p>
            <a:r>
              <a:rPr lang="es-ES" sz="3600" dirty="0"/>
              <a:t>REVISIÓN DE TAREAS</a:t>
            </a:r>
            <a:endParaRPr lang="es-ES_tradnl" sz="3600" dirty="0"/>
          </a:p>
        </p:txBody>
      </p:sp>
      <p:sp>
        <p:nvSpPr>
          <p:cNvPr id="6" name="CuadroTexto 5">
            <a:extLst>
              <a:ext uri="{FF2B5EF4-FFF2-40B4-BE49-F238E27FC236}">
                <a16:creationId xmlns:a16="http://schemas.microsoft.com/office/drawing/2014/main" id="{70CD44C8-2103-2F43-938C-DD3E7F9E6166}"/>
              </a:ext>
            </a:extLst>
          </p:cNvPr>
          <p:cNvSpPr txBox="1"/>
          <p:nvPr/>
        </p:nvSpPr>
        <p:spPr>
          <a:xfrm>
            <a:off x="397565" y="2192685"/>
            <a:ext cx="10827026" cy="2677656"/>
          </a:xfrm>
          <a:prstGeom prst="rect">
            <a:avLst/>
          </a:prstGeom>
          <a:noFill/>
        </p:spPr>
        <p:txBody>
          <a:bodyPr wrap="square">
            <a:spAutoFit/>
          </a:bodyPr>
          <a:lstStyle>
            <a:defPPr>
              <a:defRPr lang="es-CO"/>
            </a:defPPr>
            <a:lvl1pPr marL="342900" indent="-342900">
              <a:buFont typeface="+mj-lt"/>
              <a:buAutoNum type="arabicPeriod"/>
              <a:defRPr sz="2800">
                <a:latin typeface="Arial" panose="020B0604020202020204" pitchFamily="34" charset="0"/>
                <a:cs typeface="Arial" panose="020B0604020202020204" pitchFamily="34" charset="0"/>
              </a:defRPr>
            </a:lvl1pPr>
          </a:lstStyle>
          <a:p>
            <a:r>
              <a:rPr lang="es-ES" dirty="0"/>
              <a:t>Plan anual de auditorías de la oficina de Control Interno</a:t>
            </a:r>
          </a:p>
          <a:p>
            <a:r>
              <a:rPr lang="es-ES_tradnl" dirty="0"/>
              <a:t>Contrato Tramisalud S.A.S – Control Interno </a:t>
            </a:r>
          </a:p>
          <a:p>
            <a:r>
              <a:rPr lang="es-ES_tradnl" dirty="0"/>
              <a:t>Contrato Tramisalud S.A.S – Oficina Jurídica</a:t>
            </a:r>
          </a:p>
          <a:p>
            <a:r>
              <a:rPr lang="es-ES_tradnl" dirty="0"/>
              <a:t>Tarifas de Ambulancias 2024</a:t>
            </a:r>
          </a:p>
          <a:p>
            <a:endParaRPr lang="es-ES_tradnl" dirty="0"/>
          </a:p>
          <a:p>
            <a:endParaRPr lang="es-ES_tradnl" dirty="0"/>
          </a:p>
        </p:txBody>
      </p:sp>
    </p:spTree>
    <p:extLst>
      <p:ext uri="{BB962C8B-B14F-4D97-AF65-F5344CB8AC3E}">
        <p14:creationId xmlns:p14="http://schemas.microsoft.com/office/powerpoint/2010/main" val="19087050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4AAA6D94-C5E0-2973-30A2-07DEFA7A749E}"/>
              </a:ext>
            </a:extLst>
          </p:cNvPr>
          <p:cNvGraphicFramePr/>
          <p:nvPr>
            <p:extLst>
              <p:ext uri="{D42A27DB-BD31-4B8C-83A1-F6EECF244321}">
                <p14:modId xmlns:p14="http://schemas.microsoft.com/office/powerpoint/2010/main" val="1760850721"/>
              </p:ext>
            </p:extLst>
          </p:nvPr>
        </p:nvGraphicFramePr>
        <p:xfrm>
          <a:off x="3203492" y="510682"/>
          <a:ext cx="855118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37551469-7F1E-D1A0-A6BD-972A1E0F4586}"/>
              </a:ext>
            </a:extLst>
          </p:cNvPr>
          <p:cNvSpPr txBox="1"/>
          <p:nvPr/>
        </p:nvSpPr>
        <p:spPr>
          <a:xfrm>
            <a:off x="3283889" y="1697180"/>
            <a:ext cx="172543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200" b="1" i="0" u="none" strike="noStrike" kern="1200" cap="none" spc="0" normalizeH="0" baseline="0" noProof="0" dirty="0">
                <a:ln>
                  <a:noFill/>
                </a:ln>
                <a:solidFill>
                  <a:srgbClr val="0D5084"/>
                </a:solidFill>
                <a:effectLst/>
                <a:uLnTx/>
                <a:uFillTx/>
                <a:latin typeface="Arial" panose="020B0604020202020204" pitchFamily="34" charset="0"/>
                <a:ea typeface="+mn-ea"/>
                <a:cs typeface="Arial" panose="020B0604020202020204" pitchFamily="34" charset="0"/>
              </a:rPr>
              <a:t>O</a:t>
            </a:r>
            <a:r>
              <a:rPr kumimoji="0" lang="es-CO" sz="2400" b="1" i="0" u="none" strike="noStrike" kern="1200" cap="none" spc="0" normalizeH="0" baseline="0" noProof="0" dirty="0">
                <a:ln>
                  <a:noFill/>
                </a:ln>
                <a:solidFill>
                  <a:srgbClr val="0D5084"/>
                </a:solidFill>
                <a:effectLst/>
                <a:uLnTx/>
                <a:uFillTx/>
                <a:latin typeface="Arial" panose="020B0604020202020204" pitchFamily="34" charset="0"/>
                <a:ea typeface="+mn-ea"/>
                <a:cs typeface="Arial" panose="020B0604020202020204" pitchFamily="34" charset="0"/>
              </a:rPr>
              <a:t>bjetivo</a:t>
            </a:r>
          </a:p>
        </p:txBody>
      </p:sp>
      <p:sp>
        <p:nvSpPr>
          <p:cNvPr id="5" name="CuadroTexto 4">
            <a:extLst>
              <a:ext uri="{FF2B5EF4-FFF2-40B4-BE49-F238E27FC236}">
                <a16:creationId xmlns:a16="http://schemas.microsoft.com/office/drawing/2014/main" id="{1E563599-23C4-267B-C639-0BA94D97DE04}"/>
              </a:ext>
            </a:extLst>
          </p:cNvPr>
          <p:cNvSpPr txBox="1"/>
          <p:nvPr/>
        </p:nvSpPr>
        <p:spPr>
          <a:xfrm>
            <a:off x="3538331" y="3933191"/>
            <a:ext cx="14709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200" b="1" i="0" u="none" strike="noStrike" kern="1200" cap="none" spc="0" normalizeH="0" baseline="0" noProof="0" dirty="0">
                <a:ln>
                  <a:noFill/>
                </a:ln>
                <a:solidFill>
                  <a:srgbClr val="0D5084"/>
                </a:solidFill>
                <a:effectLst/>
                <a:uLnTx/>
                <a:uFillTx/>
                <a:latin typeface="Arial" panose="020B0604020202020204" pitchFamily="34" charset="0"/>
                <a:ea typeface="+mn-ea"/>
                <a:cs typeface="Arial" panose="020B0604020202020204" pitchFamily="34" charset="0"/>
              </a:rPr>
              <a:t>A</a:t>
            </a:r>
            <a:r>
              <a:rPr kumimoji="0" lang="es-CO" sz="2400" b="1" i="0" u="none" strike="noStrike" kern="1200" cap="none" spc="0" normalizeH="0" baseline="0" noProof="0" dirty="0">
                <a:ln>
                  <a:noFill/>
                </a:ln>
                <a:solidFill>
                  <a:srgbClr val="0D5084"/>
                </a:solidFill>
                <a:effectLst/>
                <a:uLnTx/>
                <a:uFillTx/>
                <a:latin typeface="Arial" panose="020B0604020202020204" pitchFamily="34" charset="0"/>
                <a:ea typeface="+mn-ea"/>
                <a:cs typeface="Arial" panose="020B0604020202020204" pitchFamily="34" charset="0"/>
              </a:rPr>
              <a:t>lcance</a:t>
            </a:r>
          </a:p>
        </p:txBody>
      </p:sp>
      <p:sp>
        <p:nvSpPr>
          <p:cNvPr id="7" name="Título 4">
            <a:extLst>
              <a:ext uri="{FF2B5EF4-FFF2-40B4-BE49-F238E27FC236}">
                <a16:creationId xmlns:a16="http://schemas.microsoft.com/office/drawing/2014/main" id="{B0893784-F158-7144-C38C-84C1FAB33172}"/>
              </a:ext>
            </a:extLst>
          </p:cNvPr>
          <p:cNvSpPr txBox="1">
            <a:spLocks/>
          </p:cNvSpPr>
          <p:nvPr/>
        </p:nvSpPr>
        <p:spPr>
          <a:xfrm>
            <a:off x="503582" y="2125609"/>
            <a:ext cx="3009900" cy="2387982"/>
          </a:xfrm>
          <a:prstGeom prst="rect">
            <a:avLst/>
          </a:prstGeom>
          <a:noFill/>
        </p:spPr>
        <p:txBody>
          <a:bodyPr vert="horz" lIns="91440" tIns="45720" rIns="91440" bIns="45720" rtlCol="0" anchor="ctr">
            <a:normAutofit/>
          </a:bodyPr>
          <a:lstStyle>
            <a:lvl1pPr algn="l" defTabSz="914377" rtl="0" eaLnBrk="1" latinLnBrk="0" hangingPunct="1">
              <a:lnSpc>
                <a:spcPct val="90000"/>
              </a:lnSpc>
              <a:spcBef>
                <a:spcPct val="0"/>
              </a:spcBef>
              <a:buNone/>
              <a:defRPr sz="3400" b="1" kern="1200">
                <a:solidFill>
                  <a:srgbClr val="0D5084"/>
                </a:solidFill>
                <a:latin typeface="Arial" panose="020B0604020202020204" pitchFamily="34" charset="0"/>
                <a:ea typeface="+mj-ea"/>
                <a:cs typeface="Arial" panose="020B0604020202020204" pitchFamily="34" charset="0"/>
              </a:defRPr>
            </a:lvl1p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es-ES_tradnl" sz="2800" b="1" i="0" u="none" strike="noStrike" kern="1200" cap="none" spc="0" normalizeH="0" baseline="0" noProof="0" dirty="0">
                <a:ln>
                  <a:noFill/>
                </a:ln>
                <a:solidFill>
                  <a:srgbClr val="0D5084"/>
                </a:solidFill>
                <a:effectLst/>
                <a:uLnTx/>
                <a:uFillTx/>
                <a:latin typeface="Arial" panose="020B0604020202020204" pitchFamily="34" charset="0"/>
                <a:ea typeface="+mj-ea"/>
                <a:cs typeface="Arial" panose="020B0604020202020204" pitchFamily="34" charset="0"/>
              </a:rPr>
              <a:t>PLAN ANUAL </a:t>
            </a:r>
          </a:p>
          <a:p>
            <a:pPr marL="0" marR="0" lvl="0" indent="0" algn="ctr" defTabSz="914377" rtl="0" eaLnBrk="1" fontAlgn="auto" latinLnBrk="0" hangingPunct="1">
              <a:lnSpc>
                <a:spcPct val="90000"/>
              </a:lnSpc>
              <a:spcBef>
                <a:spcPct val="0"/>
              </a:spcBef>
              <a:spcAft>
                <a:spcPts val="0"/>
              </a:spcAft>
              <a:buClrTx/>
              <a:buSzTx/>
              <a:buFontTx/>
              <a:buNone/>
              <a:tabLst/>
              <a:defRPr/>
            </a:pPr>
            <a:r>
              <a:rPr kumimoji="0" lang="es-ES_tradnl" sz="2800" b="1" i="0" u="none" strike="noStrike" kern="1200" cap="none" spc="0" normalizeH="0" baseline="0" noProof="0" dirty="0">
                <a:ln>
                  <a:noFill/>
                </a:ln>
                <a:solidFill>
                  <a:srgbClr val="0D5084"/>
                </a:solidFill>
                <a:effectLst/>
                <a:uLnTx/>
                <a:uFillTx/>
                <a:latin typeface="Arial" panose="020B0604020202020204" pitchFamily="34" charset="0"/>
                <a:ea typeface="+mj-ea"/>
                <a:cs typeface="Arial" panose="020B0604020202020204" pitchFamily="34" charset="0"/>
              </a:rPr>
              <a:t>DE AUDITORÍAS</a:t>
            </a:r>
          </a:p>
          <a:p>
            <a:pPr marL="0" marR="0" lvl="0" indent="0" algn="ctr" defTabSz="914377" rtl="0" eaLnBrk="1" fontAlgn="auto" latinLnBrk="0" hangingPunct="1">
              <a:lnSpc>
                <a:spcPct val="90000"/>
              </a:lnSpc>
              <a:spcBef>
                <a:spcPct val="0"/>
              </a:spcBef>
              <a:spcAft>
                <a:spcPts val="0"/>
              </a:spcAft>
              <a:buClrTx/>
              <a:buSzTx/>
              <a:buFontTx/>
              <a:buNone/>
              <a:tabLst/>
              <a:defRPr/>
            </a:pPr>
            <a:r>
              <a:rPr kumimoji="0" lang="es-ES_tradnl" sz="2800" b="1" i="0" u="none" strike="noStrike" kern="1200" cap="none" spc="0" normalizeH="0" baseline="0" noProof="0" dirty="0">
                <a:ln>
                  <a:noFill/>
                </a:ln>
                <a:solidFill>
                  <a:srgbClr val="0D5084"/>
                </a:solidFill>
                <a:effectLst/>
                <a:uLnTx/>
                <a:uFillTx/>
                <a:latin typeface="Arial" panose="020B0604020202020204" pitchFamily="34" charset="0"/>
                <a:ea typeface="+mj-ea"/>
                <a:cs typeface="Arial" panose="020B0604020202020204" pitchFamily="34" charset="0"/>
              </a:rPr>
              <a:t> INTERNAS</a:t>
            </a:r>
            <a:br>
              <a:rPr kumimoji="0" lang="es-ES_tradnl" sz="2800" b="1" i="0" u="none" strike="noStrike" kern="1200" cap="none" spc="0" normalizeH="0" baseline="0" noProof="0" dirty="0">
                <a:ln>
                  <a:noFill/>
                </a:ln>
                <a:solidFill>
                  <a:srgbClr val="0D5084"/>
                </a:solidFill>
                <a:effectLst/>
                <a:uLnTx/>
                <a:uFillTx/>
                <a:latin typeface="Arial" panose="020B0604020202020204" pitchFamily="34" charset="0"/>
                <a:ea typeface="+mj-ea"/>
                <a:cs typeface="Arial" panose="020B0604020202020204" pitchFamily="34" charset="0"/>
              </a:rPr>
            </a:br>
            <a:r>
              <a:rPr kumimoji="0" lang="es-ES_tradnl" sz="2800" b="1" i="0" u="none" strike="noStrike" kern="1200" cap="none" spc="0" normalizeH="0" baseline="0" noProof="0" dirty="0">
                <a:ln>
                  <a:noFill/>
                </a:ln>
                <a:solidFill>
                  <a:srgbClr val="0D5084"/>
                </a:solidFill>
                <a:effectLst/>
                <a:uLnTx/>
                <a:uFillTx/>
                <a:latin typeface="Arial" panose="020B0604020202020204" pitchFamily="34" charset="0"/>
                <a:ea typeface="+mj-ea"/>
                <a:cs typeface="Arial" panose="020B0604020202020204" pitchFamily="34" charset="0"/>
              </a:rPr>
              <a:t> </a:t>
            </a:r>
            <a:br>
              <a:rPr kumimoji="0" lang="es-ES_tradnl" sz="2800" b="1" i="0" u="none" strike="noStrike" kern="1200" cap="none" spc="0" normalizeH="0" baseline="0" noProof="0" dirty="0">
                <a:ln>
                  <a:noFill/>
                </a:ln>
                <a:solidFill>
                  <a:srgbClr val="0D5084"/>
                </a:solidFill>
                <a:effectLst/>
                <a:uLnTx/>
                <a:uFillTx/>
                <a:latin typeface="Arial" panose="020B0604020202020204" pitchFamily="34" charset="0"/>
                <a:ea typeface="+mj-ea"/>
                <a:cs typeface="Arial" panose="020B0604020202020204" pitchFamily="34" charset="0"/>
              </a:rPr>
            </a:br>
            <a:r>
              <a:rPr kumimoji="0" lang="es-ES_tradnl" sz="2800" b="1" i="0" u="none" strike="noStrike" kern="1200" cap="none" spc="0" normalizeH="0" baseline="0" noProof="0" dirty="0">
                <a:ln>
                  <a:noFill/>
                </a:ln>
                <a:solidFill>
                  <a:srgbClr val="0D5084"/>
                </a:solidFill>
                <a:effectLst/>
                <a:uLnTx/>
                <a:uFillTx/>
                <a:latin typeface="Arial" panose="020B0604020202020204" pitchFamily="34" charset="0"/>
                <a:ea typeface="+mj-ea"/>
                <a:cs typeface="Arial" panose="020B0604020202020204" pitchFamily="34" charset="0"/>
              </a:rPr>
              <a:t>Control Interno</a:t>
            </a:r>
            <a:br>
              <a:rPr kumimoji="0" lang="es-ES_tradnl" sz="5200" b="1" i="0" u="none" strike="noStrike" kern="1200" cap="none" spc="0" normalizeH="0" baseline="0" noProof="0" dirty="0">
                <a:ln>
                  <a:noFill/>
                </a:ln>
                <a:solidFill>
                  <a:srgbClr val="0D5084"/>
                </a:solidFill>
                <a:effectLst/>
                <a:uLnTx/>
                <a:uFillTx/>
                <a:latin typeface="Arial" panose="020B0604020202020204" pitchFamily="34" charset="0"/>
                <a:ea typeface="+mj-ea"/>
                <a:cs typeface="Arial" panose="020B0604020202020204" pitchFamily="34" charset="0"/>
              </a:rPr>
            </a:br>
            <a:r>
              <a:rPr kumimoji="0" lang="es-ES_tradnl" sz="1800" b="1" i="0" u="none" strike="noStrike" kern="1200" cap="none" spc="0" normalizeH="0" baseline="0" noProof="0" dirty="0">
                <a:ln>
                  <a:noFill/>
                </a:ln>
                <a:solidFill>
                  <a:srgbClr val="E7E6E6">
                    <a:lumMod val="50000"/>
                  </a:srgbClr>
                </a:solidFill>
                <a:effectLst/>
                <a:uLnTx/>
                <a:uFillTx/>
                <a:latin typeface="Arial" panose="020B0604020202020204" pitchFamily="34" charset="0"/>
                <a:ea typeface="+mj-ea"/>
                <a:cs typeface="Arial" panose="020B0604020202020204" pitchFamily="34" charset="0"/>
              </a:rPr>
              <a:t>Vigencia 2024</a:t>
            </a:r>
          </a:p>
        </p:txBody>
      </p:sp>
    </p:spTree>
    <p:extLst>
      <p:ext uri="{BB962C8B-B14F-4D97-AF65-F5344CB8AC3E}">
        <p14:creationId xmlns:p14="http://schemas.microsoft.com/office/powerpoint/2010/main" val="117382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ED460C6E-C130-7092-C5E0-7015F25142C6}"/>
              </a:ext>
            </a:extLst>
          </p:cNvPr>
          <p:cNvGraphicFramePr/>
          <p:nvPr/>
        </p:nvGraphicFramePr>
        <p:xfrm>
          <a:off x="2484891" y="349860"/>
          <a:ext cx="9335634" cy="5780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ítulo 1">
            <a:extLst>
              <a:ext uri="{FF2B5EF4-FFF2-40B4-BE49-F238E27FC236}">
                <a16:creationId xmlns:a16="http://schemas.microsoft.com/office/drawing/2014/main" id="{7B3AB349-399C-92CF-9257-F2209CC5A755}"/>
              </a:ext>
            </a:extLst>
          </p:cNvPr>
          <p:cNvSpPr txBox="1">
            <a:spLocks/>
          </p:cNvSpPr>
          <p:nvPr/>
        </p:nvSpPr>
        <p:spPr>
          <a:xfrm>
            <a:off x="215537" y="2753313"/>
            <a:ext cx="2603643" cy="1461369"/>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3400" b="1" kern="1200">
                <a:solidFill>
                  <a:srgbClr val="0D5084"/>
                </a:solidFill>
                <a:latin typeface="Arial" panose="020B0604020202020204" pitchFamily="34" charset="0"/>
                <a:ea typeface="+mj-ea"/>
                <a:cs typeface="Arial" panose="020B0604020202020204" pitchFamily="34" charset="0"/>
              </a:defRPr>
            </a:lvl1pPr>
          </a:lstStyle>
          <a:p>
            <a:pPr marL="0" marR="0" lvl="0" indent="0" algn="ctr" defTabSz="914377" rtl="0" eaLnBrk="1" fontAlgn="auto" latinLnBrk="0" hangingPunct="1">
              <a:lnSpc>
                <a:spcPct val="90000"/>
              </a:lnSpc>
              <a:spcBef>
                <a:spcPct val="0"/>
              </a:spcBef>
              <a:spcAft>
                <a:spcPts val="0"/>
              </a:spcAft>
              <a:buClrTx/>
              <a:buSzTx/>
              <a:buFontTx/>
              <a:buNone/>
              <a:tabLst/>
              <a:defRPr/>
            </a:pPr>
            <a:endParaRPr kumimoji="0" lang="es-ES_tradnl" sz="2400" b="1" i="0" u="none" strike="noStrike" kern="1200" cap="none" spc="0" normalizeH="0" baseline="0" noProof="0" dirty="0">
              <a:ln>
                <a:noFill/>
              </a:ln>
              <a:solidFill>
                <a:srgbClr val="0D5084"/>
              </a:solidFill>
              <a:effectLst/>
              <a:uLnTx/>
              <a:uFillTx/>
              <a:latin typeface="Arial" panose="020B0604020202020204" pitchFamily="34" charset="0"/>
              <a:ea typeface="+mj-ea"/>
              <a:cs typeface="Arial" panose="020B0604020202020204" pitchFamily="34" charset="0"/>
            </a:endParaRPr>
          </a:p>
          <a:p>
            <a:pPr marL="0" marR="0" lvl="0" indent="0" algn="ctr" defTabSz="914377" rtl="0" eaLnBrk="1" fontAlgn="auto" latinLnBrk="0" hangingPunct="1">
              <a:lnSpc>
                <a:spcPct val="90000"/>
              </a:lnSpc>
              <a:spcBef>
                <a:spcPct val="0"/>
              </a:spcBef>
              <a:spcAft>
                <a:spcPts val="0"/>
              </a:spcAft>
              <a:buClrTx/>
              <a:buSzTx/>
              <a:buFontTx/>
              <a:buNone/>
              <a:tabLst/>
              <a:defRPr/>
            </a:pPr>
            <a:r>
              <a:rPr kumimoji="0" lang="es-ES_tradnl" sz="2400" b="1" i="0" u="none" strike="noStrike" kern="1200" cap="none" spc="0" normalizeH="0" baseline="0" noProof="0" dirty="0">
                <a:ln>
                  <a:noFill/>
                </a:ln>
                <a:solidFill>
                  <a:srgbClr val="0D5084"/>
                </a:solidFill>
                <a:effectLst/>
                <a:uLnTx/>
                <a:uFillTx/>
                <a:latin typeface="Arial" panose="020B0604020202020204" pitchFamily="34" charset="0"/>
                <a:ea typeface="+mj-ea"/>
                <a:cs typeface="Arial" panose="020B0604020202020204" pitchFamily="34" charset="0"/>
              </a:rPr>
              <a:t>Total, de Actividades Planeadas 67</a:t>
            </a:r>
          </a:p>
          <a:p>
            <a:pPr marL="0" marR="0" lvl="0" indent="0" algn="ctr" defTabSz="914377" rtl="0" eaLnBrk="1" fontAlgn="auto" latinLnBrk="0" hangingPunct="1">
              <a:lnSpc>
                <a:spcPct val="90000"/>
              </a:lnSpc>
              <a:spcBef>
                <a:spcPct val="0"/>
              </a:spcBef>
              <a:spcAft>
                <a:spcPts val="0"/>
              </a:spcAft>
              <a:buClrTx/>
              <a:buSzTx/>
              <a:buFontTx/>
              <a:buNone/>
              <a:tabLst/>
              <a:defRPr/>
            </a:pPr>
            <a:endParaRPr kumimoji="0" lang="es-ES_tradnl" sz="2400" b="1" i="0" u="none" strike="noStrike" kern="1200" cap="none" spc="0" normalizeH="0" baseline="0" noProof="0" dirty="0">
              <a:ln>
                <a:noFill/>
              </a:ln>
              <a:solidFill>
                <a:srgbClr val="0D5084"/>
              </a:solidFill>
              <a:effectLst/>
              <a:uLnTx/>
              <a:uFillTx/>
              <a:latin typeface="Arial" panose="020B0604020202020204" pitchFamily="34" charset="0"/>
              <a:ea typeface="+mj-ea"/>
              <a:cs typeface="Arial" panose="020B0604020202020204" pitchFamily="34" charset="0"/>
            </a:endParaRPr>
          </a:p>
        </p:txBody>
      </p:sp>
      <p:sp>
        <p:nvSpPr>
          <p:cNvPr id="8" name="Rectángulo 7">
            <a:extLst>
              <a:ext uri="{FF2B5EF4-FFF2-40B4-BE49-F238E27FC236}">
                <a16:creationId xmlns:a16="http://schemas.microsoft.com/office/drawing/2014/main" id="{00DA5ABF-2707-52DA-4ABE-843EE2514B17}"/>
              </a:ext>
            </a:extLst>
          </p:cNvPr>
          <p:cNvSpPr/>
          <p:nvPr/>
        </p:nvSpPr>
        <p:spPr>
          <a:xfrm>
            <a:off x="2851762" y="794291"/>
            <a:ext cx="527709" cy="830997"/>
          </a:xfrm>
          <a:prstGeom prst="rect">
            <a:avLst/>
          </a:prstGeom>
          <a:noFill/>
          <a:ln>
            <a:no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8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uLnTx/>
                <a:uFillTx/>
                <a:latin typeface="Arial" panose="020B0604020202020204" pitchFamily="34" charset="0"/>
                <a:ea typeface="+mn-ea"/>
                <a:cs typeface="Arial" panose="020B0604020202020204" pitchFamily="34" charset="0"/>
              </a:rPr>
              <a:t>4</a:t>
            </a:r>
          </a:p>
        </p:txBody>
      </p:sp>
      <p:sp>
        <p:nvSpPr>
          <p:cNvPr id="9" name="Rectángulo 8">
            <a:extLst>
              <a:ext uri="{FF2B5EF4-FFF2-40B4-BE49-F238E27FC236}">
                <a16:creationId xmlns:a16="http://schemas.microsoft.com/office/drawing/2014/main" id="{5F69C9A6-29CF-C0AE-12AF-B6C58D271570}"/>
              </a:ext>
            </a:extLst>
          </p:cNvPr>
          <p:cNvSpPr/>
          <p:nvPr/>
        </p:nvSpPr>
        <p:spPr>
          <a:xfrm>
            <a:off x="3204116" y="2127791"/>
            <a:ext cx="870751" cy="830997"/>
          </a:xfrm>
          <a:prstGeom prst="rect">
            <a:avLst/>
          </a:prstGeom>
          <a:noFill/>
          <a:ln>
            <a:no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8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uLnTx/>
                <a:uFillTx/>
                <a:latin typeface="Arial" panose="020B0604020202020204" pitchFamily="34" charset="0"/>
                <a:ea typeface="+mn-ea"/>
                <a:cs typeface="Arial" panose="020B0604020202020204" pitchFamily="34" charset="0"/>
              </a:rPr>
              <a:t>26</a:t>
            </a:r>
          </a:p>
        </p:txBody>
      </p:sp>
      <p:sp>
        <p:nvSpPr>
          <p:cNvPr id="10" name="Rectángulo 9">
            <a:extLst>
              <a:ext uri="{FF2B5EF4-FFF2-40B4-BE49-F238E27FC236}">
                <a16:creationId xmlns:a16="http://schemas.microsoft.com/office/drawing/2014/main" id="{952D0FF6-A96D-7391-AB94-F6B0C3B78F56}"/>
              </a:ext>
            </a:extLst>
          </p:cNvPr>
          <p:cNvSpPr/>
          <p:nvPr/>
        </p:nvSpPr>
        <p:spPr>
          <a:xfrm>
            <a:off x="3204116" y="3445694"/>
            <a:ext cx="870752" cy="830997"/>
          </a:xfrm>
          <a:prstGeom prst="rect">
            <a:avLst/>
          </a:prstGeom>
          <a:noFill/>
          <a:ln>
            <a:no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8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uLnTx/>
                <a:uFillTx/>
                <a:latin typeface="Arial" panose="020B0604020202020204" pitchFamily="34" charset="0"/>
                <a:ea typeface="+mn-ea"/>
                <a:cs typeface="Arial" panose="020B0604020202020204" pitchFamily="34" charset="0"/>
              </a:rPr>
              <a:t>24</a:t>
            </a:r>
          </a:p>
        </p:txBody>
      </p:sp>
      <p:sp>
        <p:nvSpPr>
          <p:cNvPr id="11" name="Rectángulo 10">
            <a:extLst>
              <a:ext uri="{FF2B5EF4-FFF2-40B4-BE49-F238E27FC236}">
                <a16:creationId xmlns:a16="http://schemas.microsoft.com/office/drawing/2014/main" id="{7D08BC14-740F-909F-80D1-C0C12A690142}"/>
              </a:ext>
            </a:extLst>
          </p:cNvPr>
          <p:cNvSpPr/>
          <p:nvPr/>
        </p:nvSpPr>
        <p:spPr>
          <a:xfrm>
            <a:off x="2670716" y="4807621"/>
            <a:ext cx="870752" cy="830997"/>
          </a:xfrm>
          <a:prstGeom prst="rect">
            <a:avLst/>
          </a:prstGeom>
          <a:noFill/>
          <a:ln>
            <a:no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8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uLnTx/>
                <a:uFillTx/>
                <a:latin typeface="Arial" panose="020B0604020202020204" pitchFamily="34" charset="0"/>
                <a:ea typeface="+mn-ea"/>
                <a:cs typeface="Arial" panose="020B0604020202020204" pitchFamily="34" charset="0"/>
              </a:rPr>
              <a:t>13</a:t>
            </a:r>
          </a:p>
        </p:txBody>
      </p:sp>
    </p:spTree>
    <p:extLst>
      <p:ext uri="{BB962C8B-B14F-4D97-AF65-F5344CB8AC3E}">
        <p14:creationId xmlns:p14="http://schemas.microsoft.com/office/powerpoint/2010/main" val="9652917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AA73E067-286D-3487-B7ED-1ADAB682E5A7}"/>
              </a:ext>
            </a:extLst>
          </p:cNvPr>
          <p:cNvGraphicFramePr/>
          <p:nvPr>
            <p:extLst>
              <p:ext uri="{D42A27DB-BD31-4B8C-83A1-F6EECF244321}">
                <p14:modId xmlns:p14="http://schemas.microsoft.com/office/powerpoint/2010/main" val="1494737075"/>
              </p:ext>
            </p:extLst>
          </p:nvPr>
        </p:nvGraphicFramePr>
        <p:xfrm>
          <a:off x="372407" y="1232174"/>
          <a:ext cx="941376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ítulo 4">
            <a:extLst>
              <a:ext uri="{FF2B5EF4-FFF2-40B4-BE49-F238E27FC236}">
                <a16:creationId xmlns:a16="http://schemas.microsoft.com/office/drawing/2014/main" id="{342F39AE-F4BC-AA36-6254-27A1D2E2E62E}"/>
              </a:ext>
            </a:extLst>
          </p:cNvPr>
          <p:cNvSpPr txBox="1">
            <a:spLocks/>
          </p:cNvSpPr>
          <p:nvPr/>
        </p:nvSpPr>
        <p:spPr>
          <a:xfrm>
            <a:off x="479984" y="255512"/>
            <a:ext cx="10985875" cy="976662"/>
          </a:xfrm>
          <a:prstGeom prst="rect">
            <a:avLst/>
          </a:prstGeom>
        </p:spPr>
        <p:txBody>
          <a:bodyPr vert="horz" lIns="91440" tIns="45720" rIns="91440" bIns="45720" rtlCol="0" anchor="ctr">
            <a:normAutofit fontScale="75000" lnSpcReduction="20000"/>
          </a:bodyPr>
          <a:lstStyle>
            <a:lvl1pPr algn="l" defTabSz="914377" rtl="0" eaLnBrk="1" latinLnBrk="0" hangingPunct="1">
              <a:lnSpc>
                <a:spcPct val="90000"/>
              </a:lnSpc>
              <a:spcBef>
                <a:spcPct val="0"/>
              </a:spcBef>
              <a:buNone/>
              <a:defRPr sz="3400" b="1" kern="1200">
                <a:solidFill>
                  <a:srgbClr val="0D5084"/>
                </a:solidFill>
                <a:latin typeface="Arial" panose="020B0604020202020204" pitchFamily="34" charset="0"/>
                <a:ea typeface="+mj-ea"/>
                <a:cs typeface="Arial" panose="020B0604020202020204" pitchFamily="34" charset="0"/>
              </a:defRPr>
            </a:lvl1pPr>
          </a:lstStyle>
          <a:p>
            <a:r>
              <a:rPr lang="es-ES_tradnl" sz="4000" dirty="0"/>
              <a:t>CONTRATO TRAMISALUD S.A.S – Control Interno</a:t>
            </a:r>
            <a:br>
              <a:rPr lang="es-ES_tradnl" sz="4000" dirty="0"/>
            </a:br>
            <a:br>
              <a:rPr lang="es-ES_tradnl" sz="4000" dirty="0"/>
            </a:br>
            <a:r>
              <a:rPr lang="es-ES_tradnl" sz="2400" dirty="0"/>
              <a:t>N°23-1031-11-030-020</a:t>
            </a:r>
            <a:endParaRPr lang="es-ES_tradnl" sz="1600" dirty="0"/>
          </a:p>
        </p:txBody>
      </p:sp>
    </p:spTree>
    <p:extLst>
      <p:ext uri="{BB962C8B-B14F-4D97-AF65-F5344CB8AC3E}">
        <p14:creationId xmlns:p14="http://schemas.microsoft.com/office/powerpoint/2010/main" val="933830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BBEB6916-48A7-4F86-BC55-B17331830033}"/>
              </a:ext>
            </a:extLst>
          </p:cNvPr>
          <p:cNvSpPr>
            <a:spLocks noGrp="1"/>
          </p:cNvSpPr>
          <p:nvPr>
            <p:ph type="ctrTitle"/>
          </p:nvPr>
        </p:nvSpPr>
        <p:spPr>
          <a:xfrm>
            <a:off x="737532" y="4409465"/>
            <a:ext cx="10985875" cy="314739"/>
          </a:xfrm>
        </p:spPr>
        <p:txBody>
          <a:bodyPr>
            <a:noAutofit/>
          </a:bodyPr>
          <a:lstStyle/>
          <a:p>
            <a:pPr algn="l"/>
            <a:r>
              <a:rPr lang="es-ES_tradnl" sz="3200" dirty="0"/>
              <a:t>CONTRATO TRAMISALUD S.A.S – Oficina Jurídica</a:t>
            </a:r>
            <a:br>
              <a:rPr lang="es-ES_tradnl" sz="4000" dirty="0"/>
            </a:br>
            <a:br>
              <a:rPr lang="es-ES_tradnl" sz="4000" dirty="0"/>
            </a:br>
            <a:r>
              <a:rPr lang="es-ES_tradnl" sz="2400" dirty="0"/>
              <a:t>N°23-1031-11-030-020</a:t>
            </a:r>
            <a:br>
              <a:rPr lang="es-ES_tradnl" sz="2400" dirty="0"/>
            </a:br>
            <a:br>
              <a:rPr lang="es-ES_tradnl" sz="2400" dirty="0"/>
            </a:br>
            <a:br>
              <a:rPr lang="es-ES_tradnl" sz="2400" dirty="0">
                <a:solidFill>
                  <a:schemeClr val="bg2">
                    <a:lumMod val="50000"/>
                  </a:schemeClr>
                </a:solidFill>
              </a:rPr>
            </a:br>
            <a:r>
              <a:rPr lang="es-ES_tradnl" sz="2400" dirty="0">
                <a:solidFill>
                  <a:schemeClr val="bg2">
                    <a:lumMod val="50000"/>
                  </a:schemeClr>
                </a:solidFill>
              </a:rPr>
              <a:t>La Oficina Jurídica de la E.S.E, después de analizar el informe emitido por la Oficina de Control Interno, realiza intervención con el análisis jurídico, este a su vez servirá como respuesta al informe presentado a los miembros de Junta Directiva.</a:t>
            </a:r>
            <a:br>
              <a:rPr lang="es-ES_tradnl" sz="2400" dirty="0"/>
            </a:br>
            <a:endParaRPr lang="es-ES_tradnl" sz="1600" dirty="0"/>
          </a:p>
        </p:txBody>
      </p:sp>
    </p:spTree>
    <p:extLst>
      <p:ext uri="{BB962C8B-B14F-4D97-AF65-F5344CB8AC3E}">
        <p14:creationId xmlns:p14="http://schemas.microsoft.com/office/powerpoint/2010/main" val="4071123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07A7CF7-3E4F-3F76-2F0D-5EB39F458169}"/>
              </a:ext>
            </a:extLst>
          </p:cNvPr>
          <p:cNvSpPr>
            <a:spLocks noGrp="1"/>
          </p:cNvSpPr>
          <p:nvPr>
            <p:ph type="ctrTitle"/>
          </p:nvPr>
        </p:nvSpPr>
        <p:spPr>
          <a:xfrm>
            <a:off x="389964" y="0"/>
            <a:ext cx="9076765" cy="739588"/>
          </a:xfrm>
        </p:spPr>
        <p:txBody>
          <a:bodyPr>
            <a:normAutofit fontScale="90000"/>
          </a:bodyPr>
          <a:lstStyle/>
          <a:p>
            <a:pPr algn="l"/>
            <a:r>
              <a:rPr lang="es-ES" sz="4000" dirty="0"/>
              <a:t>TARIFAS DE AMBULANCIA PARA 2024</a:t>
            </a:r>
            <a:endParaRPr lang="es-CO" sz="4000" dirty="0"/>
          </a:p>
        </p:txBody>
      </p:sp>
      <p:graphicFrame>
        <p:nvGraphicFramePr>
          <p:cNvPr id="6" name="Tabla 5">
            <a:extLst>
              <a:ext uri="{FF2B5EF4-FFF2-40B4-BE49-F238E27FC236}">
                <a16:creationId xmlns:a16="http://schemas.microsoft.com/office/drawing/2014/main" id="{15A68270-8704-4F3E-95C6-E36717F0E75A}"/>
              </a:ext>
            </a:extLst>
          </p:cNvPr>
          <p:cNvGraphicFramePr>
            <a:graphicFrameLocks noGrp="1"/>
          </p:cNvGraphicFramePr>
          <p:nvPr>
            <p:extLst>
              <p:ext uri="{D42A27DB-BD31-4B8C-83A1-F6EECF244321}">
                <p14:modId xmlns:p14="http://schemas.microsoft.com/office/powerpoint/2010/main" val="1910099805"/>
              </p:ext>
            </p:extLst>
          </p:nvPr>
        </p:nvGraphicFramePr>
        <p:xfrm>
          <a:off x="715617" y="739590"/>
          <a:ext cx="9700591" cy="5399562"/>
        </p:xfrm>
        <a:graphic>
          <a:graphicData uri="http://schemas.openxmlformats.org/drawingml/2006/table">
            <a:tbl>
              <a:tblPr/>
              <a:tblGrid>
                <a:gridCol w="1757089">
                  <a:extLst>
                    <a:ext uri="{9D8B030D-6E8A-4147-A177-3AD203B41FA5}">
                      <a16:colId xmlns:a16="http://schemas.microsoft.com/office/drawing/2014/main" val="1418362439"/>
                    </a:ext>
                  </a:extLst>
                </a:gridCol>
                <a:gridCol w="3746014">
                  <a:extLst>
                    <a:ext uri="{9D8B030D-6E8A-4147-A177-3AD203B41FA5}">
                      <a16:colId xmlns:a16="http://schemas.microsoft.com/office/drawing/2014/main" val="2257018850"/>
                    </a:ext>
                  </a:extLst>
                </a:gridCol>
                <a:gridCol w="2521746">
                  <a:extLst>
                    <a:ext uri="{9D8B030D-6E8A-4147-A177-3AD203B41FA5}">
                      <a16:colId xmlns:a16="http://schemas.microsoft.com/office/drawing/2014/main" val="2945052355"/>
                    </a:ext>
                  </a:extLst>
                </a:gridCol>
                <a:gridCol w="1675742">
                  <a:extLst>
                    <a:ext uri="{9D8B030D-6E8A-4147-A177-3AD203B41FA5}">
                      <a16:colId xmlns:a16="http://schemas.microsoft.com/office/drawing/2014/main" val="911112857"/>
                    </a:ext>
                  </a:extLst>
                </a:gridCol>
              </a:tblGrid>
              <a:tr h="555094">
                <a:tc>
                  <a:txBody>
                    <a:bodyPr/>
                    <a:lstStyle/>
                    <a:p>
                      <a:pPr algn="ctr" fontAlgn="ctr"/>
                      <a:r>
                        <a:rPr lang="es-CO" sz="1400" b="1" i="0" u="none" strike="noStrike">
                          <a:solidFill>
                            <a:srgbClr val="000000"/>
                          </a:solidFill>
                          <a:effectLst/>
                          <a:highlight>
                            <a:srgbClr val="E7E6E6"/>
                          </a:highlight>
                          <a:latin typeface="Calibri" panose="020F0502020204030204" pitchFamily="34" charset="0"/>
                        </a:rPr>
                        <a:t>AMBULANCIA TRASLADO BÁSICO</a:t>
                      </a:r>
                    </a:p>
                  </a:txBody>
                  <a:tcPr marL="7955" marR="7955" marT="7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s-CO" sz="1400" b="1" i="0" u="none" strike="noStrike">
                          <a:solidFill>
                            <a:srgbClr val="000000"/>
                          </a:solidFill>
                          <a:effectLst/>
                          <a:highlight>
                            <a:srgbClr val="E7E6E6"/>
                          </a:highlight>
                          <a:latin typeface="Calibri" panose="020F0502020204030204" pitchFamily="34" charset="0"/>
                        </a:rPr>
                        <a:t>Km CIUDADES PRINCIPALES</a:t>
                      </a:r>
                    </a:p>
                  </a:txBody>
                  <a:tcPr marL="7955" marR="7955" marT="7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s-CO" sz="1400" b="1" i="0" u="none" strike="noStrike" dirty="0">
                          <a:solidFill>
                            <a:srgbClr val="000000"/>
                          </a:solidFill>
                          <a:effectLst/>
                          <a:highlight>
                            <a:srgbClr val="E7E6E6"/>
                          </a:highlight>
                          <a:latin typeface="Calibri" panose="020F0502020204030204" pitchFamily="34" charset="0"/>
                        </a:rPr>
                        <a:t>TRASLADO ASISTENCIAL BÁSICO</a:t>
                      </a:r>
                    </a:p>
                  </a:txBody>
                  <a:tcPr marL="7955" marR="7955" marT="7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s-CO" sz="1400" b="1" i="0" u="none" strike="noStrike" dirty="0">
                          <a:solidFill>
                            <a:srgbClr val="000000"/>
                          </a:solidFill>
                          <a:effectLst/>
                          <a:highlight>
                            <a:srgbClr val="E7E6E6"/>
                          </a:highlight>
                          <a:latin typeface="Calibri" panose="020F0502020204030204" pitchFamily="34" charset="0"/>
                        </a:rPr>
                        <a:t>TRASLADO ASISTENCIAL BÁSICO DOBLE</a:t>
                      </a:r>
                    </a:p>
                  </a:txBody>
                  <a:tcPr marL="7955" marR="7955" marT="7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4167676734"/>
                  </a:ext>
                </a:extLst>
              </a:tr>
              <a:tr h="278712">
                <a:tc>
                  <a:txBody>
                    <a:bodyPr/>
                    <a:lstStyle/>
                    <a:p>
                      <a:pPr algn="l" fontAlgn="ctr"/>
                      <a:r>
                        <a:rPr lang="es-CO" sz="1400" b="1" i="0" u="none" strike="noStrike">
                          <a:solidFill>
                            <a:srgbClr val="000000"/>
                          </a:solidFill>
                          <a:effectLst/>
                          <a:latin typeface="Calibri" panose="020F0502020204030204" pitchFamily="34" charset="0"/>
                        </a:rPr>
                        <a:t>Itagüí</a:t>
                      </a:r>
                    </a:p>
                  </a:txBody>
                  <a:tcPr marL="7955" marR="7955" marT="7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400" b="1" i="0" u="none" strike="noStrike">
                          <a:solidFill>
                            <a:srgbClr val="000000"/>
                          </a:solidFill>
                          <a:effectLst/>
                          <a:latin typeface="Calibri" panose="020F0502020204030204" pitchFamily="34" charset="0"/>
                        </a:rPr>
                        <a:t>2,2</a:t>
                      </a:r>
                    </a:p>
                  </a:txBody>
                  <a:tcPr marL="7955" marR="7955" marT="7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400" b="1" i="0" u="none" strike="noStrike">
                          <a:solidFill>
                            <a:srgbClr val="000000"/>
                          </a:solidFill>
                          <a:effectLst/>
                          <a:latin typeface="Calibri" panose="020F0502020204030204" pitchFamily="34" charset="0"/>
                        </a:rPr>
                        <a:t> $                             155.765 </a:t>
                      </a:r>
                    </a:p>
                  </a:txBody>
                  <a:tcPr marL="7955" marR="7955" marT="7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400" b="1" i="0" u="none" strike="noStrike">
                          <a:solidFill>
                            <a:srgbClr val="000000"/>
                          </a:solidFill>
                          <a:effectLst/>
                          <a:latin typeface="Calibri" panose="020F0502020204030204" pitchFamily="34" charset="0"/>
                        </a:rPr>
                        <a:t> $           311.529 </a:t>
                      </a:r>
                    </a:p>
                  </a:txBody>
                  <a:tcPr marL="7955" marR="7955" marT="7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6612603"/>
                  </a:ext>
                </a:extLst>
              </a:tr>
              <a:tr h="278712">
                <a:tc>
                  <a:txBody>
                    <a:bodyPr/>
                    <a:lstStyle/>
                    <a:p>
                      <a:pPr algn="l" fontAlgn="b"/>
                      <a:r>
                        <a:rPr lang="es-CO" sz="1400" b="1" i="0" u="none" strike="noStrike">
                          <a:solidFill>
                            <a:srgbClr val="000000"/>
                          </a:solidFill>
                          <a:effectLst/>
                          <a:latin typeface="Calibri" panose="020F0502020204030204" pitchFamily="34" charset="0"/>
                        </a:rPr>
                        <a:t>La Estrella</a:t>
                      </a:r>
                    </a:p>
                  </a:txBody>
                  <a:tcPr marL="7955" marR="7955" marT="79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400" b="1" i="0" u="none" strike="noStrike">
                          <a:solidFill>
                            <a:srgbClr val="000000"/>
                          </a:solidFill>
                          <a:effectLst/>
                          <a:latin typeface="Calibri" panose="020F0502020204030204" pitchFamily="34" charset="0"/>
                        </a:rPr>
                        <a:t>4,3</a:t>
                      </a:r>
                    </a:p>
                  </a:txBody>
                  <a:tcPr marL="7955" marR="7955" marT="79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400" b="1" i="0" u="none" strike="noStrike">
                          <a:solidFill>
                            <a:srgbClr val="000000"/>
                          </a:solidFill>
                          <a:effectLst/>
                          <a:latin typeface="Calibri" panose="020F0502020204030204" pitchFamily="34" charset="0"/>
                        </a:rPr>
                        <a:t> $                             233.647 </a:t>
                      </a:r>
                    </a:p>
                  </a:txBody>
                  <a:tcPr marL="7955" marR="7955" marT="7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400" b="1" i="0" u="none" strike="noStrike">
                          <a:solidFill>
                            <a:srgbClr val="000000"/>
                          </a:solidFill>
                          <a:effectLst/>
                          <a:latin typeface="Calibri" panose="020F0502020204030204" pitchFamily="34" charset="0"/>
                        </a:rPr>
                        <a:t> $           467.294 </a:t>
                      </a:r>
                    </a:p>
                  </a:txBody>
                  <a:tcPr marL="7955" marR="7955" marT="7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1994268"/>
                  </a:ext>
                </a:extLst>
              </a:tr>
              <a:tr h="278712">
                <a:tc>
                  <a:txBody>
                    <a:bodyPr/>
                    <a:lstStyle/>
                    <a:p>
                      <a:pPr algn="l" fontAlgn="b"/>
                      <a:r>
                        <a:rPr lang="es-CO" sz="1400" b="1" i="0" u="none" strike="noStrike">
                          <a:solidFill>
                            <a:srgbClr val="000000"/>
                          </a:solidFill>
                          <a:effectLst/>
                          <a:latin typeface="Calibri" panose="020F0502020204030204" pitchFamily="34" charset="0"/>
                        </a:rPr>
                        <a:t>Envigado</a:t>
                      </a:r>
                    </a:p>
                  </a:txBody>
                  <a:tcPr marL="7955" marR="7955" marT="79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400" b="1" i="0" u="none" strike="noStrike">
                          <a:solidFill>
                            <a:srgbClr val="000000"/>
                          </a:solidFill>
                          <a:effectLst/>
                          <a:latin typeface="Calibri" panose="020F0502020204030204" pitchFamily="34" charset="0"/>
                        </a:rPr>
                        <a:t>4,9</a:t>
                      </a:r>
                    </a:p>
                  </a:txBody>
                  <a:tcPr marL="7955" marR="7955" marT="79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400" b="1" i="0" u="none" strike="noStrike">
                          <a:solidFill>
                            <a:srgbClr val="000000"/>
                          </a:solidFill>
                          <a:effectLst/>
                          <a:latin typeface="Calibri" panose="020F0502020204030204" pitchFamily="34" charset="0"/>
                        </a:rPr>
                        <a:t> $                             255.899 </a:t>
                      </a:r>
                    </a:p>
                  </a:txBody>
                  <a:tcPr marL="7955" marR="7955" marT="7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400" b="1" i="0" u="none" strike="noStrike">
                          <a:solidFill>
                            <a:srgbClr val="000000"/>
                          </a:solidFill>
                          <a:effectLst/>
                          <a:latin typeface="Calibri" panose="020F0502020204030204" pitchFamily="34" charset="0"/>
                        </a:rPr>
                        <a:t> $           511.798 </a:t>
                      </a:r>
                    </a:p>
                  </a:txBody>
                  <a:tcPr marL="7955" marR="7955" marT="7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4825372"/>
                  </a:ext>
                </a:extLst>
              </a:tr>
              <a:tr h="278712">
                <a:tc>
                  <a:txBody>
                    <a:bodyPr/>
                    <a:lstStyle/>
                    <a:p>
                      <a:pPr algn="l" fontAlgn="b"/>
                      <a:r>
                        <a:rPr lang="es-CO" sz="1400" b="1" i="0" u="none" strike="noStrike">
                          <a:solidFill>
                            <a:srgbClr val="000000"/>
                          </a:solidFill>
                          <a:effectLst/>
                          <a:latin typeface="Calibri" panose="020F0502020204030204" pitchFamily="34" charset="0"/>
                        </a:rPr>
                        <a:t>Caldas</a:t>
                      </a:r>
                    </a:p>
                  </a:txBody>
                  <a:tcPr marL="7955" marR="7955" marT="79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400" b="1" i="0" u="none" strike="noStrike">
                          <a:solidFill>
                            <a:srgbClr val="000000"/>
                          </a:solidFill>
                          <a:effectLst/>
                          <a:latin typeface="Calibri" panose="020F0502020204030204" pitchFamily="34" charset="0"/>
                        </a:rPr>
                        <a:t>12,4</a:t>
                      </a:r>
                    </a:p>
                  </a:txBody>
                  <a:tcPr marL="7955" marR="7955" marT="79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400" b="1" i="0" u="none" strike="noStrike">
                          <a:solidFill>
                            <a:srgbClr val="000000"/>
                          </a:solidFill>
                          <a:effectLst/>
                          <a:latin typeface="Calibri" panose="020F0502020204030204" pitchFamily="34" charset="0"/>
                        </a:rPr>
                        <a:t> $                             534.050 </a:t>
                      </a:r>
                    </a:p>
                  </a:txBody>
                  <a:tcPr marL="7955" marR="7955" marT="7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400" b="1" i="0" u="none" strike="noStrike">
                          <a:solidFill>
                            <a:srgbClr val="000000"/>
                          </a:solidFill>
                          <a:effectLst/>
                          <a:latin typeface="Calibri" panose="020F0502020204030204" pitchFamily="34" charset="0"/>
                        </a:rPr>
                        <a:t> $        1.068.100 </a:t>
                      </a:r>
                    </a:p>
                  </a:txBody>
                  <a:tcPr marL="7955" marR="7955" marT="7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00968"/>
                  </a:ext>
                </a:extLst>
              </a:tr>
              <a:tr h="278712">
                <a:tc>
                  <a:txBody>
                    <a:bodyPr/>
                    <a:lstStyle/>
                    <a:p>
                      <a:pPr algn="l" fontAlgn="b"/>
                      <a:r>
                        <a:rPr lang="es-CO" sz="1400" b="1" i="0" u="none" strike="noStrike">
                          <a:solidFill>
                            <a:srgbClr val="000000"/>
                          </a:solidFill>
                          <a:effectLst/>
                          <a:latin typeface="Calibri" panose="020F0502020204030204" pitchFamily="34" charset="0"/>
                        </a:rPr>
                        <a:t>Medellín</a:t>
                      </a:r>
                    </a:p>
                  </a:txBody>
                  <a:tcPr marL="7955" marR="7955" marT="79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400" b="1" i="0" u="none" strike="noStrike">
                          <a:solidFill>
                            <a:srgbClr val="000000"/>
                          </a:solidFill>
                          <a:effectLst/>
                          <a:latin typeface="Calibri" panose="020F0502020204030204" pitchFamily="34" charset="0"/>
                        </a:rPr>
                        <a:t>14,4</a:t>
                      </a:r>
                    </a:p>
                  </a:txBody>
                  <a:tcPr marL="7955" marR="7955" marT="79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400" b="1" i="0" u="none" strike="noStrike">
                          <a:solidFill>
                            <a:srgbClr val="000000"/>
                          </a:solidFill>
                          <a:effectLst/>
                          <a:latin typeface="Calibri" panose="020F0502020204030204" pitchFamily="34" charset="0"/>
                        </a:rPr>
                        <a:t> $                             608.224 </a:t>
                      </a:r>
                    </a:p>
                  </a:txBody>
                  <a:tcPr marL="7955" marR="7955" marT="7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400" b="1" i="0" u="none" strike="noStrike">
                          <a:solidFill>
                            <a:srgbClr val="000000"/>
                          </a:solidFill>
                          <a:effectLst/>
                          <a:latin typeface="Calibri" panose="020F0502020204030204" pitchFamily="34" charset="0"/>
                        </a:rPr>
                        <a:t> $        1.216.448 </a:t>
                      </a:r>
                    </a:p>
                  </a:txBody>
                  <a:tcPr marL="7955" marR="7955" marT="7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9969122"/>
                  </a:ext>
                </a:extLst>
              </a:tr>
              <a:tr h="278712">
                <a:tc>
                  <a:txBody>
                    <a:bodyPr/>
                    <a:lstStyle/>
                    <a:p>
                      <a:pPr algn="l" fontAlgn="b"/>
                      <a:r>
                        <a:rPr lang="es-CO" sz="1400" b="1" i="0" u="none" strike="noStrike">
                          <a:solidFill>
                            <a:srgbClr val="000000"/>
                          </a:solidFill>
                          <a:effectLst/>
                          <a:latin typeface="Calibri" panose="020F0502020204030204" pitchFamily="34" charset="0"/>
                        </a:rPr>
                        <a:t>Bello</a:t>
                      </a:r>
                    </a:p>
                  </a:txBody>
                  <a:tcPr marL="7955" marR="7955" marT="79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400" b="1" i="0" u="none" strike="noStrike">
                          <a:solidFill>
                            <a:srgbClr val="000000"/>
                          </a:solidFill>
                          <a:effectLst/>
                          <a:latin typeface="Calibri" panose="020F0502020204030204" pitchFamily="34" charset="0"/>
                        </a:rPr>
                        <a:t>23,9</a:t>
                      </a:r>
                    </a:p>
                  </a:txBody>
                  <a:tcPr marL="7955" marR="7955" marT="79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400" b="1" i="0" u="none" strike="noStrike">
                          <a:solidFill>
                            <a:srgbClr val="000000"/>
                          </a:solidFill>
                          <a:effectLst/>
                          <a:latin typeface="Calibri" panose="020F0502020204030204" pitchFamily="34" charset="0"/>
                        </a:rPr>
                        <a:t> $                             960.549 </a:t>
                      </a:r>
                    </a:p>
                  </a:txBody>
                  <a:tcPr marL="7955" marR="7955" marT="7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400" b="1" i="0" u="none" strike="noStrike">
                          <a:solidFill>
                            <a:srgbClr val="000000"/>
                          </a:solidFill>
                          <a:effectLst/>
                          <a:latin typeface="Calibri" panose="020F0502020204030204" pitchFamily="34" charset="0"/>
                        </a:rPr>
                        <a:t> $        1.921.097 </a:t>
                      </a:r>
                    </a:p>
                  </a:txBody>
                  <a:tcPr marL="7955" marR="7955" marT="7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588963"/>
                  </a:ext>
                </a:extLst>
              </a:tr>
              <a:tr h="189574">
                <a:tc>
                  <a:txBody>
                    <a:bodyPr/>
                    <a:lstStyle/>
                    <a:p>
                      <a:pPr algn="l" fontAlgn="b"/>
                      <a:r>
                        <a:rPr lang="es-CO" sz="1400" b="1" i="0" u="none" strike="noStrike">
                          <a:solidFill>
                            <a:srgbClr val="000000"/>
                          </a:solidFill>
                          <a:effectLst/>
                          <a:latin typeface="Calibri" panose="020F0502020204030204" pitchFamily="34" charset="0"/>
                        </a:rPr>
                        <a:t>Rionegro</a:t>
                      </a:r>
                    </a:p>
                  </a:txBody>
                  <a:tcPr marL="7955" marR="7955" marT="79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400" b="1" i="0" u="none" strike="noStrike">
                          <a:solidFill>
                            <a:srgbClr val="000000"/>
                          </a:solidFill>
                          <a:effectLst/>
                          <a:latin typeface="Calibri" panose="020F0502020204030204" pitchFamily="34" charset="0"/>
                        </a:rPr>
                        <a:t>39,6</a:t>
                      </a:r>
                    </a:p>
                  </a:txBody>
                  <a:tcPr marL="7955" marR="7955" marT="79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400" b="1" i="0" u="none" strike="noStrike">
                          <a:solidFill>
                            <a:srgbClr val="000000"/>
                          </a:solidFill>
                          <a:effectLst/>
                          <a:latin typeface="Calibri" panose="020F0502020204030204" pitchFamily="34" charset="0"/>
                        </a:rPr>
                        <a:t> $                         1.542.812 </a:t>
                      </a:r>
                    </a:p>
                  </a:txBody>
                  <a:tcPr marL="7955" marR="7955" marT="7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400" b="1" i="0" u="none" strike="noStrike">
                          <a:solidFill>
                            <a:srgbClr val="000000"/>
                          </a:solidFill>
                          <a:effectLst/>
                          <a:latin typeface="Calibri" panose="020F0502020204030204" pitchFamily="34" charset="0"/>
                        </a:rPr>
                        <a:t> $        3.085.624 </a:t>
                      </a:r>
                    </a:p>
                  </a:txBody>
                  <a:tcPr marL="7955" marR="7955" marT="7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1644604"/>
                  </a:ext>
                </a:extLst>
              </a:tr>
              <a:tr h="137357">
                <a:tc>
                  <a:txBody>
                    <a:bodyPr/>
                    <a:lstStyle/>
                    <a:p>
                      <a:pPr algn="l" fontAlgn="b"/>
                      <a:endParaRPr lang="es-CO" sz="1000" b="0" i="0" u="none" strike="noStrike">
                        <a:solidFill>
                          <a:srgbClr val="000000"/>
                        </a:solidFill>
                        <a:effectLst/>
                        <a:latin typeface="Calibri" panose="020F0502020204030204" pitchFamily="34" charset="0"/>
                      </a:endParaRPr>
                    </a:p>
                  </a:txBody>
                  <a:tcPr marL="7955" marR="7955" marT="79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CO" sz="1000" b="0" i="0" u="none" strike="noStrike">
                        <a:solidFill>
                          <a:srgbClr val="000000"/>
                        </a:solidFill>
                        <a:effectLst/>
                        <a:latin typeface="Calibri" panose="020F0502020204030204" pitchFamily="34" charset="0"/>
                      </a:endParaRPr>
                    </a:p>
                  </a:txBody>
                  <a:tcPr marL="7955" marR="7955" marT="79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CO" sz="1000" b="0" i="0" u="none" strike="noStrike">
                        <a:solidFill>
                          <a:srgbClr val="000000"/>
                        </a:solidFill>
                        <a:effectLst/>
                        <a:latin typeface="Calibri" panose="020F0502020204030204" pitchFamily="34" charset="0"/>
                      </a:endParaRPr>
                    </a:p>
                  </a:txBody>
                  <a:tcPr marL="7955" marR="7955" marT="79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CO" sz="1000" b="0" i="0" u="none" strike="noStrike">
                        <a:solidFill>
                          <a:srgbClr val="000000"/>
                        </a:solidFill>
                        <a:effectLst/>
                        <a:latin typeface="Calibri" panose="020F0502020204030204" pitchFamily="34" charset="0"/>
                      </a:endParaRPr>
                    </a:p>
                  </a:txBody>
                  <a:tcPr marL="7955" marR="7955" marT="79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3575805"/>
                  </a:ext>
                </a:extLst>
              </a:tr>
              <a:tr h="737854">
                <a:tc>
                  <a:txBody>
                    <a:bodyPr/>
                    <a:lstStyle/>
                    <a:p>
                      <a:pPr algn="ctr" fontAlgn="ctr"/>
                      <a:r>
                        <a:rPr lang="es-CO" sz="1400" b="1" i="0" u="none" strike="noStrike">
                          <a:solidFill>
                            <a:srgbClr val="000000"/>
                          </a:solidFill>
                          <a:effectLst/>
                          <a:highlight>
                            <a:srgbClr val="E7E6E6"/>
                          </a:highlight>
                          <a:latin typeface="Calibri" panose="020F0502020204030204" pitchFamily="34" charset="0"/>
                        </a:rPr>
                        <a:t>AMBULANCIA TRASLADO MEDICALIZADO</a:t>
                      </a:r>
                    </a:p>
                  </a:txBody>
                  <a:tcPr marL="7955" marR="7955" marT="7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s-CO" sz="1400" b="1" i="0" u="none" strike="noStrike">
                          <a:solidFill>
                            <a:srgbClr val="000000"/>
                          </a:solidFill>
                          <a:effectLst/>
                          <a:highlight>
                            <a:srgbClr val="E7E6E6"/>
                          </a:highlight>
                          <a:latin typeface="Calibri" panose="020F0502020204030204" pitchFamily="34" charset="0"/>
                        </a:rPr>
                        <a:t>Km CIUDADES PRINCIPALES</a:t>
                      </a:r>
                    </a:p>
                  </a:txBody>
                  <a:tcPr marL="7955" marR="7955" marT="7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s-CO" sz="1400" b="1" i="0" u="none" strike="noStrike" dirty="0">
                          <a:solidFill>
                            <a:srgbClr val="000000"/>
                          </a:solidFill>
                          <a:effectLst/>
                          <a:highlight>
                            <a:srgbClr val="E7E6E6"/>
                          </a:highlight>
                          <a:latin typeface="Calibri" panose="020F0502020204030204" pitchFamily="34" charset="0"/>
                        </a:rPr>
                        <a:t>TRASLADO ASISTENCIAL MEDICALIZADO VALOR + MÉDICO 80,000 POR HORA O FRACCIÓN</a:t>
                      </a:r>
                    </a:p>
                  </a:txBody>
                  <a:tcPr marL="7955" marR="7955" marT="7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s-CO" sz="1400" b="1" i="0" u="none" strike="noStrike">
                          <a:solidFill>
                            <a:srgbClr val="000000"/>
                          </a:solidFill>
                          <a:effectLst/>
                          <a:highlight>
                            <a:srgbClr val="E7E6E6"/>
                          </a:highlight>
                          <a:latin typeface="Calibri" panose="020F0502020204030204" pitchFamily="34" charset="0"/>
                        </a:rPr>
                        <a:t>TRASLADO ASISTENCIAL MEDICALIZADO DOBLE</a:t>
                      </a:r>
                    </a:p>
                  </a:txBody>
                  <a:tcPr marL="7955" marR="7955" marT="7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149158375"/>
                  </a:ext>
                </a:extLst>
              </a:tr>
              <a:tr h="278712">
                <a:tc>
                  <a:txBody>
                    <a:bodyPr/>
                    <a:lstStyle/>
                    <a:p>
                      <a:pPr algn="l" fontAlgn="ctr"/>
                      <a:r>
                        <a:rPr lang="es-CO" sz="1400" b="1" i="0" u="none" strike="noStrike">
                          <a:solidFill>
                            <a:srgbClr val="000000"/>
                          </a:solidFill>
                          <a:effectLst/>
                          <a:latin typeface="Calibri" panose="020F0502020204030204" pitchFamily="34" charset="0"/>
                        </a:rPr>
                        <a:t>Itagüí</a:t>
                      </a:r>
                    </a:p>
                  </a:txBody>
                  <a:tcPr marL="7955" marR="7955" marT="7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400" b="1" i="0" u="none" strike="noStrike">
                          <a:solidFill>
                            <a:srgbClr val="000000"/>
                          </a:solidFill>
                          <a:effectLst/>
                          <a:latin typeface="Calibri" panose="020F0502020204030204" pitchFamily="34" charset="0"/>
                        </a:rPr>
                        <a:t>2,2</a:t>
                      </a:r>
                    </a:p>
                  </a:txBody>
                  <a:tcPr marL="7955" marR="7955" marT="7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400" b="1" i="0" u="none" strike="noStrike">
                          <a:solidFill>
                            <a:srgbClr val="000000"/>
                          </a:solidFill>
                          <a:effectLst/>
                          <a:latin typeface="Calibri" panose="020F0502020204030204" pitchFamily="34" charset="0"/>
                        </a:rPr>
                        <a:t> $                             235.765 </a:t>
                      </a:r>
                    </a:p>
                  </a:txBody>
                  <a:tcPr marL="7955" marR="7955" marT="7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400" b="1" i="0" u="none" strike="noStrike">
                          <a:solidFill>
                            <a:srgbClr val="000000"/>
                          </a:solidFill>
                          <a:effectLst/>
                          <a:latin typeface="Calibri" panose="020F0502020204030204" pitchFamily="34" charset="0"/>
                        </a:rPr>
                        <a:t> $           471.529 </a:t>
                      </a:r>
                    </a:p>
                  </a:txBody>
                  <a:tcPr marL="7955" marR="7955" marT="7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365717"/>
                  </a:ext>
                </a:extLst>
              </a:tr>
              <a:tr h="278712">
                <a:tc>
                  <a:txBody>
                    <a:bodyPr/>
                    <a:lstStyle/>
                    <a:p>
                      <a:pPr algn="l" fontAlgn="b"/>
                      <a:r>
                        <a:rPr lang="es-CO" sz="1400" b="1" i="0" u="none" strike="noStrike">
                          <a:solidFill>
                            <a:srgbClr val="000000"/>
                          </a:solidFill>
                          <a:effectLst/>
                          <a:latin typeface="Calibri" panose="020F0502020204030204" pitchFamily="34" charset="0"/>
                        </a:rPr>
                        <a:t>La Estrella</a:t>
                      </a:r>
                    </a:p>
                  </a:txBody>
                  <a:tcPr marL="7955" marR="7955" marT="79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400" b="1" i="0" u="none" strike="noStrike">
                          <a:solidFill>
                            <a:srgbClr val="000000"/>
                          </a:solidFill>
                          <a:effectLst/>
                          <a:latin typeface="Calibri" panose="020F0502020204030204" pitchFamily="34" charset="0"/>
                        </a:rPr>
                        <a:t>4,3</a:t>
                      </a:r>
                    </a:p>
                  </a:txBody>
                  <a:tcPr marL="7955" marR="7955" marT="79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400" b="1" i="0" u="none" strike="noStrike">
                          <a:solidFill>
                            <a:srgbClr val="000000"/>
                          </a:solidFill>
                          <a:effectLst/>
                          <a:latin typeface="Calibri" panose="020F0502020204030204" pitchFamily="34" charset="0"/>
                        </a:rPr>
                        <a:t> $                             393.647 </a:t>
                      </a:r>
                    </a:p>
                  </a:txBody>
                  <a:tcPr marL="7955" marR="7955" marT="7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400" b="1" i="0" u="none" strike="noStrike">
                          <a:solidFill>
                            <a:srgbClr val="000000"/>
                          </a:solidFill>
                          <a:effectLst/>
                          <a:latin typeface="Calibri" panose="020F0502020204030204" pitchFamily="34" charset="0"/>
                        </a:rPr>
                        <a:t> $           787.294 </a:t>
                      </a:r>
                    </a:p>
                  </a:txBody>
                  <a:tcPr marL="7955" marR="7955" marT="7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1717241"/>
                  </a:ext>
                </a:extLst>
              </a:tr>
              <a:tr h="278712">
                <a:tc>
                  <a:txBody>
                    <a:bodyPr/>
                    <a:lstStyle/>
                    <a:p>
                      <a:pPr algn="l" fontAlgn="b"/>
                      <a:r>
                        <a:rPr lang="es-CO" sz="1400" b="1" i="0" u="none" strike="noStrike">
                          <a:solidFill>
                            <a:srgbClr val="000000"/>
                          </a:solidFill>
                          <a:effectLst/>
                          <a:latin typeface="Calibri" panose="020F0502020204030204" pitchFamily="34" charset="0"/>
                        </a:rPr>
                        <a:t>Envigado</a:t>
                      </a:r>
                    </a:p>
                  </a:txBody>
                  <a:tcPr marL="7955" marR="7955" marT="79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400" b="1" i="0" u="none" strike="noStrike">
                          <a:solidFill>
                            <a:srgbClr val="000000"/>
                          </a:solidFill>
                          <a:effectLst/>
                          <a:latin typeface="Calibri" panose="020F0502020204030204" pitchFamily="34" charset="0"/>
                        </a:rPr>
                        <a:t>4,9</a:t>
                      </a:r>
                    </a:p>
                  </a:txBody>
                  <a:tcPr marL="7955" marR="7955" marT="79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400" b="1" i="0" u="none" strike="noStrike">
                          <a:solidFill>
                            <a:srgbClr val="000000"/>
                          </a:solidFill>
                          <a:effectLst/>
                          <a:latin typeface="Calibri" panose="020F0502020204030204" pitchFamily="34" charset="0"/>
                        </a:rPr>
                        <a:t> $                             415.899 </a:t>
                      </a:r>
                    </a:p>
                  </a:txBody>
                  <a:tcPr marL="7955" marR="7955" marT="7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400" b="1" i="0" u="none" strike="noStrike">
                          <a:solidFill>
                            <a:srgbClr val="000000"/>
                          </a:solidFill>
                          <a:effectLst/>
                          <a:latin typeface="Calibri" panose="020F0502020204030204" pitchFamily="34" charset="0"/>
                        </a:rPr>
                        <a:t> $           831.798 </a:t>
                      </a:r>
                    </a:p>
                  </a:txBody>
                  <a:tcPr marL="7955" marR="7955" marT="7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3614027"/>
                  </a:ext>
                </a:extLst>
              </a:tr>
              <a:tr h="278712">
                <a:tc>
                  <a:txBody>
                    <a:bodyPr/>
                    <a:lstStyle/>
                    <a:p>
                      <a:pPr algn="l" fontAlgn="b"/>
                      <a:r>
                        <a:rPr lang="es-CO" sz="1400" b="1" i="0" u="none" strike="noStrike">
                          <a:solidFill>
                            <a:srgbClr val="000000"/>
                          </a:solidFill>
                          <a:effectLst/>
                          <a:latin typeface="Calibri" panose="020F0502020204030204" pitchFamily="34" charset="0"/>
                        </a:rPr>
                        <a:t>Caldas</a:t>
                      </a:r>
                    </a:p>
                  </a:txBody>
                  <a:tcPr marL="7955" marR="7955" marT="79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400" b="1" i="0" u="none" strike="noStrike">
                          <a:solidFill>
                            <a:srgbClr val="000000"/>
                          </a:solidFill>
                          <a:effectLst/>
                          <a:latin typeface="Calibri" panose="020F0502020204030204" pitchFamily="34" charset="0"/>
                        </a:rPr>
                        <a:t>12,4</a:t>
                      </a:r>
                    </a:p>
                  </a:txBody>
                  <a:tcPr marL="7955" marR="7955" marT="79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400" b="1" i="0" u="none" strike="noStrike">
                          <a:solidFill>
                            <a:srgbClr val="000000"/>
                          </a:solidFill>
                          <a:effectLst/>
                          <a:latin typeface="Calibri" panose="020F0502020204030204" pitchFamily="34" charset="0"/>
                        </a:rPr>
                        <a:t> $                             854.050 </a:t>
                      </a:r>
                    </a:p>
                  </a:txBody>
                  <a:tcPr marL="7955" marR="7955" marT="7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400" b="1" i="0" u="none" strike="noStrike">
                          <a:solidFill>
                            <a:srgbClr val="000000"/>
                          </a:solidFill>
                          <a:effectLst/>
                          <a:latin typeface="Calibri" panose="020F0502020204030204" pitchFamily="34" charset="0"/>
                        </a:rPr>
                        <a:t> $        1.708.100 </a:t>
                      </a:r>
                    </a:p>
                  </a:txBody>
                  <a:tcPr marL="7955" marR="7955" marT="7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1700843"/>
                  </a:ext>
                </a:extLst>
              </a:tr>
              <a:tr h="278712">
                <a:tc>
                  <a:txBody>
                    <a:bodyPr/>
                    <a:lstStyle/>
                    <a:p>
                      <a:pPr algn="l" fontAlgn="b"/>
                      <a:r>
                        <a:rPr lang="es-CO" sz="1400" b="1" i="0" u="none" strike="noStrike">
                          <a:solidFill>
                            <a:srgbClr val="000000"/>
                          </a:solidFill>
                          <a:effectLst/>
                          <a:latin typeface="Calibri" panose="020F0502020204030204" pitchFamily="34" charset="0"/>
                        </a:rPr>
                        <a:t>Medellín</a:t>
                      </a:r>
                    </a:p>
                  </a:txBody>
                  <a:tcPr marL="7955" marR="7955" marT="79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400" b="1" i="0" u="none" strike="noStrike">
                          <a:solidFill>
                            <a:srgbClr val="000000"/>
                          </a:solidFill>
                          <a:effectLst/>
                          <a:latin typeface="Calibri" panose="020F0502020204030204" pitchFamily="34" charset="0"/>
                        </a:rPr>
                        <a:t>14,4</a:t>
                      </a:r>
                    </a:p>
                  </a:txBody>
                  <a:tcPr marL="7955" marR="7955" marT="79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400" b="1" i="0" u="none" strike="noStrike">
                          <a:solidFill>
                            <a:srgbClr val="000000"/>
                          </a:solidFill>
                          <a:effectLst/>
                          <a:latin typeface="Calibri" panose="020F0502020204030204" pitchFamily="34" charset="0"/>
                        </a:rPr>
                        <a:t> $                             928.224 </a:t>
                      </a:r>
                    </a:p>
                  </a:txBody>
                  <a:tcPr marL="7955" marR="7955" marT="7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400" b="1" i="0" u="none" strike="noStrike">
                          <a:solidFill>
                            <a:srgbClr val="000000"/>
                          </a:solidFill>
                          <a:effectLst/>
                          <a:latin typeface="Calibri" panose="020F0502020204030204" pitchFamily="34" charset="0"/>
                        </a:rPr>
                        <a:t> $        1.856.448 </a:t>
                      </a:r>
                    </a:p>
                  </a:txBody>
                  <a:tcPr marL="7955" marR="7955" marT="7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5065213"/>
                  </a:ext>
                </a:extLst>
              </a:tr>
              <a:tr h="189574">
                <a:tc>
                  <a:txBody>
                    <a:bodyPr/>
                    <a:lstStyle/>
                    <a:p>
                      <a:pPr algn="l" fontAlgn="b"/>
                      <a:r>
                        <a:rPr lang="es-CO" sz="1400" b="1" i="0" u="none" strike="noStrike">
                          <a:solidFill>
                            <a:srgbClr val="000000"/>
                          </a:solidFill>
                          <a:effectLst/>
                          <a:latin typeface="Calibri" panose="020F0502020204030204" pitchFamily="34" charset="0"/>
                        </a:rPr>
                        <a:t>Bello</a:t>
                      </a:r>
                    </a:p>
                  </a:txBody>
                  <a:tcPr marL="7955" marR="7955" marT="79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400" b="1" i="0" u="none" strike="noStrike">
                          <a:solidFill>
                            <a:srgbClr val="000000"/>
                          </a:solidFill>
                          <a:effectLst/>
                          <a:latin typeface="Calibri" panose="020F0502020204030204" pitchFamily="34" charset="0"/>
                        </a:rPr>
                        <a:t>23,9</a:t>
                      </a:r>
                    </a:p>
                  </a:txBody>
                  <a:tcPr marL="7955" marR="7955" marT="79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400" b="1" i="0" u="none" strike="noStrike">
                          <a:solidFill>
                            <a:srgbClr val="000000"/>
                          </a:solidFill>
                          <a:effectLst/>
                          <a:latin typeface="Calibri" panose="020F0502020204030204" pitchFamily="34" charset="0"/>
                        </a:rPr>
                        <a:t> $                         1.600.549 </a:t>
                      </a:r>
                    </a:p>
                  </a:txBody>
                  <a:tcPr marL="7955" marR="7955" marT="7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400" b="1" i="0" u="none" strike="noStrike">
                          <a:solidFill>
                            <a:srgbClr val="000000"/>
                          </a:solidFill>
                          <a:effectLst/>
                          <a:latin typeface="Calibri" panose="020F0502020204030204" pitchFamily="34" charset="0"/>
                        </a:rPr>
                        <a:t> $        3.201.097 </a:t>
                      </a:r>
                    </a:p>
                  </a:txBody>
                  <a:tcPr marL="7955" marR="7955" marT="7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6274568"/>
                  </a:ext>
                </a:extLst>
              </a:tr>
              <a:tr h="189574">
                <a:tc>
                  <a:txBody>
                    <a:bodyPr/>
                    <a:lstStyle/>
                    <a:p>
                      <a:pPr algn="l" fontAlgn="b"/>
                      <a:r>
                        <a:rPr lang="es-CO" sz="1400" b="1" i="0" u="none" strike="noStrike">
                          <a:solidFill>
                            <a:srgbClr val="000000"/>
                          </a:solidFill>
                          <a:effectLst/>
                          <a:latin typeface="Calibri" panose="020F0502020204030204" pitchFamily="34" charset="0"/>
                        </a:rPr>
                        <a:t>Rionegro</a:t>
                      </a:r>
                    </a:p>
                  </a:txBody>
                  <a:tcPr marL="7955" marR="7955" marT="79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400" b="1" i="0" u="none" strike="noStrike">
                          <a:solidFill>
                            <a:srgbClr val="000000"/>
                          </a:solidFill>
                          <a:effectLst/>
                          <a:latin typeface="Calibri" panose="020F0502020204030204" pitchFamily="34" charset="0"/>
                        </a:rPr>
                        <a:t>39,6</a:t>
                      </a:r>
                    </a:p>
                  </a:txBody>
                  <a:tcPr marL="7955" marR="7955" marT="79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400" b="1" i="0" u="none" strike="noStrike">
                          <a:solidFill>
                            <a:srgbClr val="000000"/>
                          </a:solidFill>
                          <a:effectLst/>
                          <a:latin typeface="Calibri" panose="020F0502020204030204" pitchFamily="34" charset="0"/>
                        </a:rPr>
                        <a:t> $                         2.342.812 </a:t>
                      </a:r>
                    </a:p>
                  </a:txBody>
                  <a:tcPr marL="7955" marR="7955" marT="7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400" b="1" i="0" u="none" strike="noStrike" dirty="0">
                          <a:solidFill>
                            <a:srgbClr val="000000"/>
                          </a:solidFill>
                          <a:effectLst/>
                          <a:latin typeface="Calibri" panose="020F0502020204030204" pitchFamily="34" charset="0"/>
                        </a:rPr>
                        <a:t> $        4.685.624 </a:t>
                      </a:r>
                    </a:p>
                  </a:txBody>
                  <a:tcPr marL="7955" marR="7955" marT="7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3207803"/>
                  </a:ext>
                </a:extLst>
              </a:tr>
            </a:tbl>
          </a:graphicData>
        </a:graphic>
      </p:graphicFrame>
    </p:spTree>
    <p:extLst>
      <p:ext uri="{BB962C8B-B14F-4D97-AF65-F5344CB8AC3E}">
        <p14:creationId xmlns:p14="http://schemas.microsoft.com/office/powerpoint/2010/main" val="190184906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Verde 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Verde 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Verde 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8303</TotalTime>
  <Words>2309</Words>
  <Application>Microsoft Office PowerPoint</Application>
  <PresentationFormat>Panorámica</PresentationFormat>
  <Paragraphs>582</Paragraphs>
  <Slides>38</Slides>
  <Notes>21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38</vt:i4>
      </vt:variant>
    </vt:vector>
  </HeadingPairs>
  <TitlesOfParts>
    <vt:vector size="46" baseType="lpstr">
      <vt:lpstr>Aptos Narrow</vt:lpstr>
      <vt:lpstr>Arial</vt:lpstr>
      <vt:lpstr>Arial Narrow</vt:lpstr>
      <vt:lpstr>Calibri</vt:lpstr>
      <vt:lpstr>Lato Light</vt:lpstr>
      <vt:lpstr>Open Sans Semibold</vt:lpstr>
      <vt:lpstr>Tema de Office</vt:lpstr>
      <vt:lpstr>2_Tema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CONTRATO TRAMISALUD S.A.S – Oficina Jurídica  N°23-1031-11-030-020   La Oficina Jurídica de la E.S.E, después de analizar el informe emitido por la Oficina de Control Interno, realiza intervención con el análisis jurídico, este a su vez servirá como respuesta al informe presentado a los miembros de Junta Directiva. </vt:lpstr>
      <vt:lpstr>TARIFAS DE AMBULANCIA PARA 2024</vt:lpstr>
      <vt:lpstr>COSTEO DE AMBULANCIA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ADICION PRESUPUESTAL    Proyecto N.2 2024</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Helen Gonzalez</cp:lastModifiedBy>
  <cp:revision>66</cp:revision>
  <dcterms:created xsi:type="dcterms:W3CDTF">2017-04-05T20:12:02Z</dcterms:created>
  <dcterms:modified xsi:type="dcterms:W3CDTF">2024-04-29T21:28:54Z</dcterms:modified>
</cp:coreProperties>
</file>