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97" r:id="rId3"/>
    <p:sldId id="300" r:id="rId4"/>
    <p:sldId id="301" r:id="rId5"/>
    <p:sldId id="302" r:id="rId6"/>
    <p:sldId id="303" r:id="rId7"/>
    <p:sldId id="304" r:id="rId8"/>
    <p:sldId id="260" r:id="rId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084"/>
    <a:srgbClr val="33CC33"/>
    <a:srgbClr val="99FF33"/>
    <a:srgbClr val="1D9A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22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0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50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A90363-AA37-4393-A34B-8E34BC9D6C79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4CF000FA-D7E9-4832-B815-981B098812B5}">
      <dgm:prSet phldrT="[Texto]" custT="1"/>
      <dgm:spPr/>
      <dgm:t>
        <a:bodyPr/>
        <a:lstStyle/>
        <a:p>
          <a:pPr algn="just"/>
          <a:r>
            <a:rPr lang="es-CO" sz="20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Planificar las auditorías y seguimientos a ejecutar en la vigencia 2023, para evaluar los riesgos asociados a la gestión institucional a través, del estado del Sistema de Control Interno, aplicado en la ESE Hospital San Rafael de Itagüí.</a:t>
          </a:r>
        </a:p>
      </dgm:t>
    </dgm:pt>
    <dgm:pt modelId="{DF393586-24BB-40F3-A40C-1F42F66D5439}" type="parTrans" cxnId="{49A0244B-0116-4221-A836-E6D26EBEB7EC}">
      <dgm:prSet/>
      <dgm:spPr/>
      <dgm:t>
        <a:bodyPr/>
        <a:lstStyle/>
        <a:p>
          <a:endParaRPr lang="es-CO"/>
        </a:p>
      </dgm:t>
    </dgm:pt>
    <dgm:pt modelId="{F4F5C2C0-0486-442F-92A0-C1908E8DAB68}" type="sibTrans" cxnId="{49A0244B-0116-4221-A836-E6D26EBEB7EC}">
      <dgm:prSet/>
      <dgm:spPr/>
      <dgm:t>
        <a:bodyPr/>
        <a:lstStyle/>
        <a:p>
          <a:endParaRPr lang="es-CO"/>
        </a:p>
      </dgm:t>
    </dgm:pt>
    <dgm:pt modelId="{1EE77B6C-4BC4-456A-ACD1-E86629DF2EA3}">
      <dgm:prSet phldrT="[Texto]" custT="1"/>
      <dgm:spPr/>
      <dgm:t>
        <a:bodyPr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Ejecución de </a:t>
          </a:r>
          <a:r>
            <a:rPr lang="es-ES" sz="1600" kern="12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actividades relacionadas con, las auditorías internas a los procesos, elaboración de informes determinados por ley, seguimientos, acompañamiento y asesoría, fomento de la cultura del control, relación con los entes externos de control, asistencia a comités institucionales, y otras actividades propias de la dinámica de Control </a:t>
          </a:r>
          <a:r>
            <a:rPr lang="es-CO" sz="1600" kern="12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Interno.</a:t>
          </a:r>
        </a:p>
      </dgm:t>
    </dgm:pt>
    <dgm:pt modelId="{37E63B08-440E-43C0-B1D7-F373A92F3680}" type="parTrans" cxnId="{CEE8FF9A-E77B-4AA0-8088-2D1799C728E6}">
      <dgm:prSet/>
      <dgm:spPr/>
      <dgm:t>
        <a:bodyPr/>
        <a:lstStyle/>
        <a:p>
          <a:endParaRPr lang="es-CO"/>
        </a:p>
      </dgm:t>
    </dgm:pt>
    <dgm:pt modelId="{47BE0F28-0AE5-478F-B2E6-7F1FBC919963}" type="sibTrans" cxnId="{CEE8FF9A-E77B-4AA0-8088-2D1799C728E6}">
      <dgm:prSet/>
      <dgm:spPr/>
      <dgm:t>
        <a:bodyPr/>
        <a:lstStyle/>
        <a:p>
          <a:endParaRPr lang="es-CO"/>
        </a:p>
      </dgm:t>
    </dgm:pt>
    <dgm:pt modelId="{14C6F8A8-AFA3-48E6-8724-A0E122A671E0}" type="pres">
      <dgm:prSet presAssocID="{6AA90363-AA37-4393-A34B-8E34BC9D6C79}" presName="Name0" presStyleCnt="0">
        <dgm:presLayoutVars>
          <dgm:chMax val="7"/>
          <dgm:chPref val="7"/>
          <dgm:dir/>
        </dgm:presLayoutVars>
      </dgm:prSet>
      <dgm:spPr/>
    </dgm:pt>
    <dgm:pt modelId="{F2AEAA30-CDEF-49A3-9390-2B13CBD27D5B}" type="pres">
      <dgm:prSet presAssocID="{6AA90363-AA37-4393-A34B-8E34BC9D6C79}" presName="Name1" presStyleCnt="0"/>
      <dgm:spPr/>
    </dgm:pt>
    <dgm:pt modelId="{9511EED4-8262-4EDE-A101-CC7DC5146554}" type="pres">
      <dgm:prSet presAssocID="{6AA90363-AA37-4393-A34B-8E34BC9D6C79}" presName="cycle" presStyleCnt="0"/>
      <dgm:spPr/>
    </dgm:pt>
    <dgm:pt modelId="{1F09F163-6A80-460E-84D4-B86294568CFD}" type="pres">
      <dgm:prSet presAssocID="{6AA90363-AA37-4393-A34B-8E34BC9D6C79}" presName="srcNode" presStyleLbl="node1" presStyleIdx="0" presStyleCnt="2"/>
      <dgm:spPr/>
    </dgm:pt>
    <dgm:pt modelId="{98AF41A8-20AC-44C5-9AD0-537021883C8E}" type="pres">
      <dgm:prSet presAssocID="{6AA90363-AA37-4393-A34B-8E34BC9D6C79}" presName="conn" presStyleLbl="parChTrans1D2" presStyleIdx="0" presStyleCnt="1"/>
      <dgm:spPr/>
    </dgm:pt>
    <dgm:pt modelId="{7C656459-6169-4D56-99DF-1F2F3D7F0979}" type="pres">
      <dgm:prSet presAssocID="{6AA90363-AA37-4393-A34B-8E34BC9D6C79}" presName="extraNode" presStyleLbl="node1" presStyleIdx="0" presStyleCnt="2"/>
      <dgm:spPr/>
    </dgm:pt>
    <dgm:pt modelId="{EB4F2028-CEBF-4427-B4E7-8A87B953689A}" type="pres">
      <dgm:prSet presAssocID="{6AA90363-AA37-4393-A34B-8E34BC9D6C79}" presName="dstNode" presStyleLbl="node1" presStyleIdx="0" presStyleCnt="2"/>
      <dgm:spPr/>
    </dgm:pt>
    <dgm:pt modelId="{C246E957-296B-41FF-906C-219A3A120E3A}" type="pres">
      <dgm:prSet presAssocID="{4CF000FA-D7E9-4832-B815-981B098812B5}" presName="text_1" presStyleLbl="node1" presStyleIdx="0" presStyleCnt="2">
        <dgm:presLayoutVars>
          <dgm:bulletEnabled val="1"/>
        </dgm:presLayoutVars>
      </dgm:prSet>
      <dgm:spPr/>
    </dgm:pt>
    <dgm:pt modelId="{8C7DE0DC-5E15-4D55-B307-BCFF9DBB17D2}" type="pres">
      <dgm:prSet presAssocID="{4CF000FA-D7E9-4832-B815-981B098812B5}" presName="accent_1" presStyleCnt="0"/>
      <dgm:spPr/>
    </dgm:pt>
    <dgm:pt modelId="{C2A6DAD1-12AB-4478-A4A0-8FD5CB5305BD}" type="pres">
      <dgm:prSet presAssocID="{4CF000FA-D7E9-4832-B815-981B098812B5}" presName="accentRepeatNode" presStyleLbl="solidFgAcc1" presStyleIdx="0" presStyleCnt="2"/>
      <dgm:spPr/>
    </dgm:pt>
    <dgm:pt modelId="{F906A28B-FD93-4D70-9321-161E18E234F3}" type="pres">
      <dgm:prSet presAssocID="{1EE77B6C-4BC4-456A-ACD1-E86629DF2EA3}" presName="text_2" presStyleLbl="node1" presStyleIdx="1" presStyleCnt="2">
        <dgm:presLayoutVars>
          <dgm:bulletEnabled val="1"/>
        </dgm:presLayoutVars>
      </dgm:prSet>
      <dgm:spPr/>
    </dgm:pt>
    <dgm:pt modelId="{8EF4CB2E-C6B5-47C3-B4CA-C2149F0C7919}" type="pres">
      <dgm:prSet presAssocID="{1EE77B6C-4BC4-456A-ACD1-E86629DF2EA3}" presName="accent_2" presStyleCnt="0"/>
      <dgm:spPr/>
    </dgm:pt>
    <dgm:pt modelId="{64DBE04E-C8C2-4F51-8A39-239A09203B21}" type="pres">
      <dgm:prSet presAssocID="{1EE77B6C-4BC4-456A-ACD1-E86629DF2EA3}" presName="accentRepeatNode" presStyleLbl="solidFgAcc1" presStyleIdx="1" presStyleCnt="2"/>
      <dgm:spPr/>
    </dgm:pt>
  </dgm:ptLst>
  <dgm:cxnLst>
    <dgm:cxn modelId="{EF8F022B-EEC2-410D-B809-586AD8607921}" type="presOf" srcId="{1EE77B6C-4BC4-456A-ACD1-E86629DF2EA3}" destId="{F906A28B-FD93-4D70-9321-161E18E234F3}" srcOrd="0" destOrd="0" presId="urn:microsoft.com/office/officeart/2008/layout/VerticalCurvedList"/>
    <dgm:cxn modelId="{CDCA3039-3243-48A9-BC94-1EFEB76E0933}" type="presOf" srcId="{6AA90363-AA37-4393-A34B-8E34BC9D6C79}" destId="{14C6F8A8-AFA3-48E6-8724-A0E122A671E0}" srcOrd="0" destOrd="0" presId="urn:microsoft.com/office/officeart/2008/layout/VerticalCurvedList"/>
    <dgm:cxn modelId="{49A0244B-0116-4221-A836-E6D26EBEB7EC}" srcId="{6AA90363-AA37-4393-A34B-8E34BC9D6C79}" destId="{4CF000FA-D7E9-4832-B815-981B098812B5}" srcOrd="0" destOrd="0" parTransId="{DF393586-24BB-40F3-A40C-1F42F66D5439}" sibTransId="{F4F5C2C0-0486-442F-92A0-C1908E8DAB68}"/>
    <dgm:cxn modelId="{E7A72757-757A-4438-ADAA-1DEFC32F5612}" type="presOf" srcId="{F4F5C2C0-0486-442F-92A0-C1908E8DAB68}" destId="{98AF41A8-20AC-44C5-9AD0-537021883C8E}" srcOrd="0" destOrd="0" presId="urn:microsoft.com/office/officeart/2008/layout/VerticalCurvedList"/>
    <dgm:cxn modelId="{9BE19897-1A80-4764-AE7C-1849BB116144}" type="presOf" srcId="{4CF000FA-D7E9-4832-B815-981B098812B5}" destId="{C246E957-296B-41FF-906C-219A3A120E3A}" srcOrd="0" destOrd="0" presId="urn:microsoft.com/office/officeart/2008/layout/VerticalCurvedList"/>
    <dgm:cxn modelId="{CEE8FF9A-E77B-4AA0-8088-2D1799C728E6}" srcId="{6AA90363-AA37-4393-A34B-8E34BC9D6C79}" destId="{1EE77B6C-4BC4-456A-ACD1-E86629DF2EA3}" srcOrd="1" destOrd="0" parTransId="{37E63B08-440E-43C0-B1D7-F373A92F3680}" sibTransId="{47BE0F28-0AE5-478F-B2E6-7F1FBC919963}"/>
    <dgm:cxn modelId="{492F6B3A-3008-4115-842C-270887E86AAB}" type="presParOf" srcId="{14C6F8A8-AFA3-48E6-8724-A0E122A671E0}" destId="{F2AEAA30-CDEF-49A3-9390-2B13CBD27D5B}" srcOrd="0" destOrd="0" presId="urn:microsoft.com/office/officeart/2008/layout/VerticalCurvedList"/>
    <dgm:cxn modelId="{CDEF50EE-147D-4EDF-8395-00996AE5EA06}" type="presParOf" srcId="{F2AEAA30-CDEF-49A3-9390-2B13CBD27D5B}" destId="{9511EED4-8262-4EDE-A101-CC7DC5146554}" srcOrd="0" destOrd="0" presId="urn:microsoft.com/office/officeart/2008/layout/VerticalCurvedList"/>
    <dgm:cxn modelId="{73CAEE77-B86D-4DA6-81FF-673600051FE7}" type="presParOf" srcId="{9511EED4-8262-4EDE-A101-CC7DC5146554}" destId="{1F09F163-6A80-460E-84D4-B86294568CFD}" srcOrd="0" destOrd="0" presId="urn:microsoft.com/office/officeart/2008/layout/VerticalCurvedList"/>
    <dgm:cxn modelId="{747967FE-D25A-413F-922A-2276806D0D94}" type="presParOf" srcId="{9511EED4-8262-4EDE-A101-CC7DC5146554}" destId="{98AF41A8-20AC-44C5-9AD0-537021883C8E}" srcOrd="1" destOrd="0" presId="urn:microsoft.com/office/officeart/2008/layout/VerticalCurvedList"/>
    <dgm:cxn modelId="{AE63D239-BF25-4D2C-9AA9-3E14F29A3EE3}" type="presParOf" srcId="{9511EED4-8262-4EDE-A101-CC7DC5146554}" destId="{7C656459-6169-4D56-99DF-1F2F3D7F0979}" srcOrd="2" destOrd="0" presId="urn:microsoft.com/office/officeart/2008/layout/VerticalCurvedList"/>
    <dgm:cxn modelId="{37B9636C-23A8-499D-BB41-7DD3C3675754}" type="presParOf" srcId="{9511EED4-8262-4EDE-A101-CC7DC5146554}" destId="{EB4F2028-CEBF-4427-B4E7-8A87B953689A}" srcOrd="3" destOrd="0" presId="urn:microsoft.com/office/officeart/2008/layout/VerticalCurvedList"/>
    <dgm:cxn modelId="{F2D53AAF-FE76-4B9F-A7D7-8FF3C481084B}" type="presParOf" srcId="{F2AEAA30-CDEF-49A3-9390-2B13CBD27D5B}" destId="{C246E957-296B-41FF-906C-219A3A120E3A}" srcOrd="1" destOrd="0" presId="urn:microsoft.com/office/officeart/2008/layout/VerticalCurvedList"/>
    <dgm:cxn modelId="{B0D2C596-0FB2-4C19-86E4-5A57EE8136E4}" type="presParOf" srcId="{F2AEAA30-CDEF-49A3-9390-2B13CBD27D5B}" destId="{8C7DE0DC-5E15-4D55-B307-BCFF9DBB17D2}" srcOrd="2" destOrd="0" presId="urn:microsoft.com/office/officeart/2008/layout/VerticalCurvedList"/>
    <dgm:cxn modelId="{E8CDA19A-BB62-41E7-8A02-DDA7B8C631D8}" type="presParOf" srcId="{8C7DE0DC-5E15-4D55-B307-BCFF9DBB17D2}" destId="{C2A6DAD1-12AB-4478-A4A0-8FD5CB5305BD}" srcOrd="0" destOrd="0" presId="urn:microsoft.com/office/officeart/2008/layout/VerticalCurvedList"/>
    <dgm:cxn modelId="{5E1A3BF8-3826-4197-8D88-F140A31A1F1A}" type="presParOf" srcId="{F2AEAA30-CDEF-49A3-9390-2B13CBD27D5B}" destId="{F906A28B-FD93-4D70-9321-161E18E234F3}" srcOrd="3" destOrd="0" presId="urn:microsoft.com/office/officeart/2008/layout/VerticalCurvedList"/>
    <dgm:cxn modelId="{EC54947C-DA88-4C67-8F24-58047FC4D1B2}" type="presParOf" srcId="{F2AEAA30-CDEF-49A3-9390-2B13CBD27D5B}" destId="{8EF4CB2E-C6B5-47C3-B4CA-C2149F0C7919}" srcOrd="4" destOrd="0" presId="urn:microsoft.com/office/officeart/2008/layout/VerticalCurvedList"/>
    <dgm:cxn modelId="{D5B04643-4872-4B1D-AE96-1BBCC2462653}" type="presParOf" srcId="{8EF4CB2E-C6B5-47C3-B4CA-C2149F0C7919}" destId="{64DBE04E-C8C2-4F51-8A39-239A09203B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F41A8-20AC-44C5-9AD0-537021883C8E}">
      <dsp:nvSpPr>
        <dsp:cNvPr id="0" name=""/>
        <dsp:cNvSpPr/>
      </dsp:nvSpPr>
      <dsp:spPr>
        <a:xfrm>
          <a:off x="-6078982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46E957-296B-41FF-906C-219A3A120E3A}">
      <dsp:nvSpPr>
        <dsp:cNvPr id="0" name=""/>
        <dsp:cNvSpPr/>
      </dsp:nvSpPr>
      <dsp:spPr>
        <a:xfrm>
          <a:off x="996086" y="774110"/>
          <a:ext cx="7526516" cy="154800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Planificar las auditorías y seguimientos a ejecutar en la vigencia 2023, para evaluar los riesgos asociados a la gestión institucional a través, del estado del Sistema de Control Interno, aplicado en la ESE Hospital San Rafael de Itagüí.</a:t>
          </a:r>
        </a:p>
      </dsp:txBody>
      <dsp:txXfrm>
        <a:off x="996086" y="774110"/>
        <a:ext cx="7526516" cy="1548004"/>
      </dsp:txXfrm>
    </dsp:sp>
    <dsp:sp modelId="{C2A6DAD1-12AB-4478-A4A0-8FD5CB5305BD}">
      <dsp:nvSpPr>
        <dsp:cNvPr id="0" name=""/>
        <dsp:cNvSpPr/>
      </dsp:nvSpPr>
      <dsp:spPr>
        <a:xfrm>
          <a:off x="28583" y="580610"/>
          <a:ext cx="1935005" cy="19350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06A28B-FD93-4D70-9321-161E18E234F3}">
      <dsp:nvSpPr>
        <dsp:cNvPr id="0" name=""/>
        <dsp:cNvSpPr/>
      </dsp:nvSpPr>
      <dsp:spPr>
        <a:xfrm>
          <a:off x="996086" y="3096551"/>
          <a:ext cx="7526516" cy="154800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40640" rIns="40640" bIns="4064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Ejecución de </a:t>
          </a:r>
          <a:r>
            <a:rPr lang="es-ES" sz="1600" kern="12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actividades relacionadas con, las auditorías internas a los procesos, elaboración de informes determinados por ley, seguimientos, acompañamiento y asesoría, fomento de la cultura del control, relación con los entes externos de control, asistencia a comités institucionales, y otras actividades propias de la dinámica de Control </a:t>
          </a:r>
          <a:r>
            <a:rPr lang="es-CO" sz="1600" kern="12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Interno.</a:t>
          </a:r>
        </a:p>
      </dsp:txBody>
      <dsp:txXfrm>
        <a:off x="996086" y="3096551"/>
        <a:ext cx="7526516" cy="1548004"/>
      </dsp:txXfrm>
    </dsp:sp>
    <dsp:sp modelId="{64DBE04E-C8C2-4F51-8A39-239A09203B21}">
      <dsp:nvSpPr>
        <dsp:cNvPr id="0" name=""/>
        <dsp:cNvSpPr/>
      </dsp:nvSpPr>
      <dsp:spPr>
        <a:xfrm>
          <a:off x="28583" y="2903050"/>
          <a:ext cx="1935005" cy="19350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94A81-8FA4-B44C-BAE3-C8BBB5275531}" type="datetimeFigureOut">
              <a:rPr lang="es-ES_tradnl" smtClean="0"/>
              <a:t>31/05/2023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2DFB5-EDC0-B046-8CF7-2BB0DD7C3EA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8524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02B58-A9E7-1343-B518-5C6FA85AFC26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8063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04950" y="1285649"/>
            <a:ext cx="91821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04950" y="3765324"/>
            <a:ext cx="91821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7177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88621" y="365127"/>
            <a:ext cx="10724445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688621" y="1825625"/>
            <a:ext cx="10724445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8649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617837" y="1709740"/>
            <a:ext cx="9182101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1617837" y="4589465"/>
            <a:ext cx="91821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28021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050572" y="365127"/>
            <a:ext cx="1012728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1062255" y="1825625"/>
            <a:ext cx="491762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260232" y="1825625"/>
            <a:ext cx="4917620" cy="4351338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4618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49842" y="365127"/>
            <a:ext cx="10444342" cy="114934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49842" y="1681163"/>
            <a:ext cx="5149853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849842" y="2671763"/>
            <a:ext cx="5123038" cy="3517899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C20CE973-ADFF-0141-8C9F-B67E8D3D69C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44331" y="1681163"/>
            <a:ext cx="5149853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contenido 3">
            <a:extLst>
              <a:ext uri="{FF2B5EF4-FFF2-40B4-BE49-F238E27FC236}">
                <a16:creationId xmlns:a16="http://schemas.microsoft.com/office/drawing/2014/main" id="{09464D66-1C61-E747-8C58-5F1E7A54FA0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4331" y="2671763"/>
            <a:ext cx="5123038" cy="3517899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7363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4171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50193" y="457199"/>
            <a:ext cx="4476749" cy="1947333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678311" y="457201"/>
            <a:ext cx="5810250" cy="5403852"/>
          </a:xfrm>
        </p:spPr>
        <p:txBody>
          <a:bodyPr/>
          <a:lstStyle>
            <a:lvl1pPr>
              <a:lnSpc>
                <a:spcPct val="100000"/>
              </a:lnSpc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50193" y="2552700"/>
            <a:ext cx="4476749" cy="33162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93154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75417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350933" y="457201"/>
            <a:ext cx="6441016" cy="5403852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75417" y="2348088"/>
            <a:ext cx="3932237" cy="35208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40233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295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54756" y="365127"/>
            <a:ext cx="10769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4756" y="1825625"/>
            <a:ext cx="10769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264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5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rgbClr val="0D508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011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de la pantalla de un celular con texto e imagen&#10;&#10;Descripción generada automáticamente con confianza baja">
            <a:extLst>
              <a:ext uri="{FF2B5EF4-FFF2-40B4-BE49-F238E27FC236}">
                <a16:creationId xmlns:a16="http://schemas.microsoft.com/office/drawing/2014/main" id="{CDD1CD95-A931-BC8B-C179-8DD1E46005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0" b="-1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BBEB6916-48A7-4F86-BC55-B17331830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839" y="1297448"/>
            <a:ext cx="6779449" cy="1719180"/>
          </a:xfrm>
          <a:noFill/>
        </p:spPr>
        <p:txBody>
          <a:bodyPr>
            <a:normAutofit fontScale="90000"/>
          </a:bodyPr>
          <a:lstStyle/>
          <a:p>
            <a:br>
              <a:rPr lang="es-ES_tradnl" sz="5200" dirty="0"/>
            </a:br>
            <a:r>
              <a:rPr lang="es-ES_tradnl" sz="5200" dirty="0"/>
              <a:t>COMITÉ </a:t>
            </a:r>
            <a:br>
              <a:rPr lang="es-ES_tradnl" sz="5200" dirty="0"/>
            </a:br>
            <a:r>
              <a:rPr lang="es-ES_tradnl" sz="5200" dirty="0"/>
              <a:t>CONTROL INTERNO</a:t>
            </a:r>
            <a:br>
              <a:rPr lang="es-ES_tradnl" sz="5200" dirty="0"/>
            </a:br>
            <a:r>
              <a:rPr lang="es-ES_tradnl" sz="2000" dirty="0">
                <a:solidFill>
                  <a:schemeClr val="bg2">
                    <a:lumMod val="50000"/>
                  </a:schemeClr>
                </a:solidFill>
              </a:rPr>
              <a:t>ENERO 2023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BE8F18B-F8F9-BB52-48A5-22F1F6A9F0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20" t="83242" r="1681" b="10221"/>
          <a:stretch/>
        </p:blipFill>
        <p:spPr>
          <a:xfrm>
            <a:off x="8587819" y="6245258"/>
            <a:ext cx="3604181" cy="61274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50C6968-2A02-2CD0-6564-20D2447FD7C4}"/>
              </a:ext>
            </a:extLst>
          </p:cNvPr>
          <p:cNvSpPr/>
          <p:nvPr/>
        </p:nvSpPr>
        <p:spPr>
          <a:xfrm>
            <a:off x="9164638" y="4370532"/>
            <a:ext cx="2607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rgbClr val="0D50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 DEL DÍA</a:t>
            </a:r>
            <a:endParaRPr lang="es-CO" sz="2400" dirty="0">
              <a:solidFill>
                <a:srgbClr val="0D50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289C67B-113D-315F-4BD8-4F58A5327BFE}"/>
              </a:ext>
            </a:extLst>
          </p:cNvPr>
          <p:cNvSpPr txBox="1"/>
          <p:nvPr/>
        </p:nvSpPr>
        <p:spPr>
          <a:xfrm>
            <a:off x="8528786" y="4980876"/>
            <a:ext cx="3529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 </a:t>
            </a:r>
            <a:r>
              <a:rPr lang="es-ES" sz="1400" b="1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1. </a:t>
            </a:r>
            <a:r>
              <a:rPr lang="es-CO" sz="1400" b="1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PLAN ANUAL DE AUDITORIAS INTERNAS</a:t>
            </a:r>
          </a:p>
          <a:p>
            <a:pPr algn="ctr"/>
            <a:r>
              <a:rPr lang="es-CO" sz="1400" b="1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DE LA OFICINA DE CONTROL INTERNO</a:t>
            </a:r>
            <a:endParaRPr lang="es-CO" sz="14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610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C3CFE47C-485A-E738-74B0-C3E7A8BA2F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4537299"/>
              </p:ext>
            </p:extLst>
          </p:nvPr>
        </p:nvGraphicFramePr>
        <p:xfrm>
          <a:off x="2699910" y="881742"/>
          <a:ext cx="855118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ítulo 1">
            <a:extLst>
              <a:ext uri="{FF2B5EF4-FFF2-40B4-BE49-F238E27FC236}">
                <a16:creationId xmlns:a16="http://schemas.microsoft.com/office/drawing/2014/main" id="{28931DE8-2D8B-4E07-1A5E-96ABFC405427}"/>
              </a:ext>
            </a:extLst>
          </p:cNvPr>
          <p:cNvSpPr txBox="1">
            <a:spLocks/>
          </p:cNvSpPr>
          <p:nvPr/>
        </p:nvSpPr>
        <p:spPr>
          <a:xfrm>
            <a:off x="215537" y="2753313"/>
            <a:ext cx="2603643" cy="1461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D50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_tradnl" sz="2400" dirty="0"/>
              <a:t>PLAN ANUAL DE AUDITORÍA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683D433-D00E-81ED-4710-BAFE9448720B}"/>
              </a:ext>
            </a:extLst>
          </p:cNvPr>
          <p:cNvSpPr txBox="1"/>
          <p:nvPr/>
        </p:nvSpPr>
        <p:spPr>
          <a:xfrm>
            <a:off x="3593990" y="1168845"/>
            <a:ext cx="1725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0D50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</a:t>
            </a:r>
            <a:r>
              <a:rPr lang="es-CO" sz="2400" b="1" dirty="0">
                <a:solidFill>
                  <a:srgbClr val="0D50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bjetivo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0E95E24-04D3-F714-4329-FCB7D8D1B1EC}"/>
              </a:ext>
            </a:extLst>
          </p:cNvPr>
          <p:cNvSpPr txBox="1"/>
          <p:nvPr/>
        </p:nvSpPr>
        <p:spPr>
          <a:xfrm>
            <a:off x="3770245" y="3483998"/>
            <a:ext cx="1470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0D50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</a:t>
            </a:r>
            <a:r>
              <a:rPr lang="es-CO" sz="2400" b="1" dirty="0">
                <a:solidFill>
                  <a:srgbClr val="0D50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lcance</a:t>
            </a:r>
          </a:p>
        </p:txBody>
      </p:sp>
    </p:spTree>
    <p:extLst>
      <p:ext uri="{BB962C8B-B14F-4D97-AF65-F5344CB8AC3E}">
        <p14:creationId xmlns:p14="http://schemas.microsoft.com/office/powerpoint/2010/main" val="3391371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815FAD2-6251-3E43-CC8C-C688DD41C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44"/>
          <a:stretch/>
        </p:blipFill>
        <p:spPr bwMode="auto">
          <a:xfrm>
            <a:off x="0" y="1033673"/>
            <a:ext cx="6989197" cy="435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áfico 5" descr="Marca de insignia1 con relleno sólido">
            <a:extLst>
              <a:ext uri="{FF2B5EF4-FFF2-40B4-BE49-F238E27FC236}">
                <a16:creationId xmlns:a16="http://schemas.microsoft.com/office/drawing/2014/main" id="{1E68E990-5052-4EED-8EB2-DADB9BCA8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21704" y="1112249"/>
            <a:ext cx="383650" cy="383650"/>
          </a:xfrm>
          <a:prstGeom prst="rect">
            <a:avLst/>
          </a:prstGeom>
        </p:spPr>
      </p:pic>
      <p:pic>
        <p:nvPicPr>
          <p:cNvPr id="7" name="Gráfico 6" descr="Marca de insignia1 con relleno sólido">
            <a:extLst>
              <a:ext uri="{FF2B5EF4-FFF2-40B4-BE49-F238E27FC236}">
                <a16:creationId xmlns:a16="http://schemas.microsoft.com/office/drawing/2014/main" id="{22D247F8-0018-8BB4-F08C-69E3BB120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5354" y="2017765"/>
            <a:ext cx="383650" cy="383650"/>
          </a:xfrm>
          <a:prstGeom prst="rect">
            <a:avLst/>
          </a:prstGeom>
        </p:spPr>
      </p:pic>
      <p:pic>
        <p:nvPicPr>
          <p:cNvPr id="8" name="Gráfico 7" descr="Marca de insignia1 con relleno sólido">
            <a:extLst>
              <a:ext uri="{FF2B5EF4-FFF2-40B4-BE49-F238E27FC236}">
                <a16:creationId xmlns:a16="http://schemas.microsoft.com/office/drawing/2014/main" id="{0FA1FE8D-C479-94AD-0FA8-37C0B2197B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21704" y="2883051"/>
            <a:ext cx="383650" cy="383650"/>
          </a:xfrm>
          <a:prstGeom prst="rect">
            <a:avLst/>
          </a:prstGeom>
        </p:spPr>
      </p:pic>
      <p:pic>
        <p:nvPicPr>
          <p:cNvPr id="9" name="Gráfico 8" descr="Marca de insignia1 con relleno sólido">
            <a:extLst>
              <a:ext uri="{FF2B5EF4-FFF2-40B4-BE49-F238E27FC236}">
                <a16:creationId xmlns:a16="http://schemas.microsoft.com/office/drawing/2014/main" id="{61917C77-D2AF-F2DB-F987-F163030C21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79822" y="2017765"/>
            <a:ext cx="383650" cy="383650"/>
          </a:xfrm>
          <a:prstGeom prst="rect">
            <a:avLst/>
          </a:prstGeom>
        </p:spPr>
      </p:pic>
      <p:pic>
        <p:nvPicPr>
          <p:cNvPr id="10" name="Gráfico 9" descr="Marca de insignia1 con relleno sólido">
            <a:extLst>
              <a:ext uri="{FF2B5EF4-FFF2-40B4-BE49-F238E27FC236}">
                <a16:creationId xmlns:a16="http://schemas.microsoft.com/office/drawing/2014/main" id="{F4E3836A-BDAF-D2F9-B322-CF3E92B623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25744" y="2017765"/>
            <a:ext cx="383650" cy="383650"/>
          </a:xfrm>
          <a:prstGeom prst="rect">
            <a:avLst/>
          </a:prstGeom>
        </p:spPr>
      </p:pic>
      <p:pic>
        <p:nvPicPr>
          <p:cNvPr id="11" name="Gráfico 10" descr="Marca de insignia1 con relleno sólido">
            <a:extLst>
              <a:ext uri="{FF2B5EF4-FFF2-40B4-BE49-F238E27FC236}">
                <a16:creationId xmlns:a16="http://schemas.microsoft.com/office/drawing/2014/main" id="{F475D5A8-06AD-F2C0-7697-2B7D5A5229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09394" y="1112249"/>
            <a:ext cx="383650" cy="383650"/>
          </a:xfrm>
          <a:prstGeom prst="rect">
            <a:avLst/>
          </a:prstGeom>
        </p:spPr>
      </p:pic>
      <p:pic>
        <p:nvPicPr>
          <p:cNvPr id="12" name="Gráfico 11" descr="Marca de insignia1 con relleno sólido">
            <a:extLst>
              <a:ext uri="{FF2B5EF4-FFF2-40B4-BE49-F238E27FC236}">
                <a16:creationId xmlns:a16="http://schemas.microsoft.com/office/drawing/2014/main" id="{4B19DC76-A0EE-B916-EAE7-5FB7F826DC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46100" y="1112249"/>
            <a:ext cx="383650" cy="383650"/>
          </a:xfrm>
          <a:prstGeom prst="rect">
            <a:avLst/>
          </a:prstGeom>
        </p:spPr>
      </p:pic>
      <p:pic>
        <p:nvPicPr>
          <p:cNvPr id="13" name="Gráfico 12" descr="Marca de insignia1 con relleno sólido">
            <a:extLst>
              <a:ext uri="{FF2B5EF4-FFF2-40B4-BE49-F238E27FC236}">
                <a16:creationId xmlns:a16="http://schemas.microsoft.com/office/drawing/2014/main" id="{B4AE5460-BFCE-2AD4-9117-580F81E6CB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15274" y="3404917"/>
            <a:ext cx="383650" cy="38365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B2905DA7-3702-BFE4-A970-B3D63F95F81B}"/>
              </a:ext>
            </a:extLst>
          </p:cNvPr>
          <p:cNvSpPr txBox="1">
            <a:spLocks/>
          </p:cNvSpPr>
          <p:nvPr/>
        </p:nvSpPr>
        <p:spPr>
          <a:xfrm>
            <a:off x="8048388" y="1276264"/>
            <a:ext cx="3640028" cy="497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D50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_tradnl" sz="3200" dirty="0"/>
              <a:t>1. </a:t>
            </a:r>
            <a:r>
              <a:rPr lang="es-ES_tradnl" sz="2000" dirty="0"/>
              <a:t>Auditorías por Procesos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1B990F8-E296-1C1C-67D6-E0BC3DB6F6CE}"/>
              </a:ext>
            </a:extLst>
          </p:cNvPr>
          <p:cNvSpPr txBox="1"/>
          <p:nvPr/>
        </p:nvSpPr>
        <p:spPr>
          <a:xfrm>
            <a:off x="7752521" y="1908434"/>
            <a:ext cx="393589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 Atención en Salud.</a:t>
            </a:r>
          </a:p>
          <a:p>
            <a:pPr algn="ctr"/>
            <a:r>
              <a:rPr lang="es-CO" sz="1200" dirty="0">
                <a:solidFill>
                  <a:srgbClr val="0D50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 1: Marzo - abril</a:t>
            </a:r>
          </a:p>
          <a:p>
            <a:pPr algn="ctr"/>
            <a:endParaRPr lang="es-CO" sz="16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de Talento Humano.</a:t>
            </a:r>
          </a:p>
          <a:p>
            <a:pPr algn="ctr"/>
            <a:r>
              <a:rPr lang="es-CO" sz="1200" dirty="0">
                <a:solidFill>
                  <a:srgbClr val="0D50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 2: Mayo</a:t>
            </a:r>
          </a:p>
          <a:p>
            <a:pPr algn="ctr"/>
            <a:endParaRPr lang="es-CO" sz="16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Contratación y seguimiento al </a:t>
            </a:r>
            <a:r>
              <a:rPr lang="es-CO" sz="1600" dirty="0" err="1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Secop</a:t>
            </a:r>
            <a:r>
              <a:rPr lang="es-CO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</a:p>
          <a:p>
            <a:pPr algn="ctr"/>
            <a:r>
              <a:rPr lang="es-CO" sz="1200" dirty="0">
                <a:solidFill>
                  <a:srgbClr val="0D50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 3: Junio</a:t>
            </a:r>
          </a:p>
          <a:p>
            <a:pPr algn="ctr"/>
            <a:endParaRPr lang="es-CO" sz="16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Planificación del SIG.</a:t>
            </a:r>
          </a:p>
          <a:p>
            <a:pPr algn="ctr"/>
            <a:r>
              <a:rPr lang="es-CO" sz="1200" dirty="0">
                <a:solidFill>
                  <a:srgbClr val="0D50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 4: Septiembre</a:t>
            </a:r>
          </a:p>
          <a:p>
            <a:pPr algn="ctr"/>
            <a:endParaRPr lang="es-CO" sz="16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Ambiente Físico</a:t>
            </a:r>
          </a:p>
          <a:p>
            <a:pPr algn="ctr"/>
            <a:r>
              <a:rPr lang="es-CO" sz="1200" dirty="0">
                <a:solidFill>
                  <a:srgbClr val="0D50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 5: Octubre</a:t>
            </a:r>
            <a:endParaRPr lang="es-CO" sz="12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99C5006D-F1EE-F332-2D8E-6BFE32B36966}"/>
              </a:ext>
            </a:extLst>
          </p:cNvPr>
          <p:cNvSpPr txBox="1">
            <a:spLocks/>
          </p:cNvSpPr>
          <p:nvPr/>
        </p:nvSpPr>
        <p:spPr>
          <a:xfrm>
            <a:off x="10921950" y="5201643"/>
            <a:ext cx="877786" cy="497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D50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_tradnl" sz="1600" dirty="0"/>
              <a:t>Total 5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79374691-9644-E8B3-A355-145112C9E747}"/>
              </a:ext>
            </a:extLst>
          </p:cNvPr>
          <p:cNvSpPr txBox="1">
            <a:spLocks/>
          </p:cNvSpPr>
          <p:nvPr/>
        </p:nvSpPr>
        <p:spPr>
          <a:xfrm>
            <a:off x="3380593" y="198401"/>
            <a:ext cx="5257601" cy="511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D50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_tradnl" sz="2400" dirty="0"/>
              <a:t>PLAN ANUAL DE AUDITORÍA</a:t>
            </a:r>
          </a:p>
        </p:txBody>
      </p:sp>
    </p:spTree>
    <p:extLst>
      <p:ext uri="{BB962C8B-B14F-4D97-AF65-F5344CB8AC3E}">
        <p14:creationId xmlns:p14="http://schemas.microsoft.com/office/powerpoint/2010/main" val="2871181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DF10FE7E-8A66-7ACF-E399-D66D3DB53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924270"/>
              </p:ext>
            </p:extLst>
          </p:nvPr>
        </p:nvGraphicFramePr>
        <p:xfrm>
          <a:off x="473517" y="881124"/>
          <a:ext cx="5897661" cy="516244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865284">
                  <a:extLst>
                    <a:ext uri="{9D8B030D-6E8A-4147-A177-3AD203B41FA5}">
                      <a16:colId xmlns:a16="http://schemas.microsoft.com/office/drawing/2014/main" val="3702001586"/>
                    </a:ext>
                  </a:extLst>
                </a:gridCol>
                <a:gridCol w="1155191">
                  <a:extLst>
                    <a:ext uri="{9D8B030D-6E8A-4147-A177-3AD203B41FA5}">
                      <a16:colId xmlns:a16="http://schemas.microsoft.com/office/drawing/2014/main" val="443170252"/>
                    </a:ext>
                  </a:extLst>
                </a:gridCol>
                <a:gridCol w="1877186">
                  <a:extLst>
                    <a:ext uri="{9D8B030D-6E8A-4147-A177-3AD203B41FA5}">
                      <a16:colId xmlns:a16="http://schemas.microsoft.com/office/drawing/2014/main" val="2735443137"/>
                    </a:ext>
                  </a:extLst>
                </a:gridCol>
              </a:tblGrid>
              <a:tr h="302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u="none" strike="noStrike" dirty="0">
                          <a:solidFill>
                            <a:srgbClr val="0D50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INFORME</a:t>
                      </a:r>
                      <a:endParaRPr lang="es-CO" sz="1600" b="1" i="0" u="none" strike="noStrike" dirty="0">
                        <a:solidFill>
                          <a:srgbClr val="0D50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u="none" strike="noStrike" dirty="0">
                          <a:solidFill>
                            <a:srgbClr val="0D50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</a:t>
                      </a:r>
                      <a:endParaRPr lang="es-CO" sz="1600" b="1" i="0" u="none" strike="noStrike" dirty="0">
                        <a:solidFill>
                          <a:srgbClr val="0D50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u="none" strike="noStrike" dirty="0">
                          <a:solidFill>
                            <a:srgbClr val="0D50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PERIODICIDAD</a:t>
                      </a:r>
                      <a:endParaRPr lang="es-CO" sz="1600" b="1" i="0" u="none" strike="noStrike" dirty="0">
                        <a:solidFill>
                          <a:srgbClr val="0D50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699075"/>
                  </a:ext>
                </a:extLst>
              </a:tr>
              <a:tr h="365996"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Informe Trimestral de austeridad en el gasto</a:t>
                      </a:r>
                      <a:endParaRPr lang="es-ES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CO" sz="900" b="0" i="0" u="none" strike="noStrik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Trimestral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extLst>
                  <a:ext uri="{0D108BD9-81ED-4DB2-BD59-A6C34878D82A}">
                    <a16:rowId xmlns:a16="http://schemas.microsoft.com/office/drawing/2014/main" val="3308418535"/>
                  </a:ext>
                </a:extLst>
              </a:tr>
              <a:tr h="401154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Informe Control Interno Contable.- CHIP (contador)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CO" sz="900" b="0" i="0" u="none" strike="noStrik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Trimestral</a:t>
                      </a:r>
                      <a:b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Anual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extLst>
                  <a:ext uri="{0D108BD9-81ED-4DB2-BD59-A6C34878D82A}">
                    <a16:rowId xmlns:a16="http://schemas.microsoft.com/office/drawing/2014/main" val="326020925"/>
                  </a:ext>
                </a:extLst>
              </a:tr>
              <a:tr h="240692"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Seguimiento al Plan Anticorrupción y de Atención al Ciudadano</a:t>
                      </a:r>
                      <a:endParaRPr lang="es-ES" sz="900" b="0" i="0" u="none" strike="noStrik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Cuatrimestral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extLst>
                  <a:ext uri="{0D108BD9-81ED-4DB2-BD59-A6C34878D82A}">
                    <a16:rowId xmlns:a16="http://schemas.microsoft.com/office/drawing/2014/main" val="3762890330"/>
                  </a:ext>
                </a:extLst>
              </a:tr>
              <a:tr h="240692"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Informe Semestral de evaluación independiente del estado del Sistema de Control interno (anterior informe pormenorizado)</a:t>
                      </a:r>
                      <a:endParaRPr lang="es-ES" sz="900" b="0" i="0" u="none" strike="noStrik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Semestral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extLst>
                  <a:ext uri="{0D108BD9-81ED-4DB2-BD59-A6C34878D82A}">
                    <a16:rowId xmlns:a16="http://schemas.microsoft.com/office/drawing/2014/main" val="3436727939"/>
                  </a:ext>
                </a:extLst>
              </a:tr>
              <a:tr h="240692"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Informe Semestral sobre la atención prestada por la entidad, por parte de las Oficinas de Quejas, Sugerencias y Reclamos.</a:t>
                      </a:r>
                      <a:endParaRPr lang="es-ES" sz="900" b="0" i="0" u="none" strike="noStrik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Semestral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extLst>
                  <a:ext uri="{0D108BD9-81ED-4DB2-BD59-A6C34878D82A}">
                    <a16:rowId xmlns:a16="http://schemas.microsoft.com/office/drawing/2014/main" val="1076692113"/>
                  </a:ext>
                </a:extLst>
              </a:tr>
              <a:tr h="160461"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Rendicion de cuenta Anual - enero</a:t>
                      </a:r>
                      <a:br>
                        <a:rPr lang="es-ES" sz="9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9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Semestral - julio</a:t>
                      </a:r>
                      <a:endParaRPr lang="es-ES" sz="900" b="0" i="0" u="none" strike="noStrik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CO" sz="900" b="0" i="0" u="none" strike="noStrik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Semestral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extLst>
                  <a:ext uri="{0D108BD9-81ED-4DB2-BD59-A6C34878D82A}">
                    <a16:rowId xmlns:a16="http://schemas.microsoft.com/office/drawing/2014/main" val="3737649345"/>
                  </a:ext>
                </a:extLst>
              </a:tr>
              <a:tr h="94389"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Seguimiento a la actividad litigiosa </a:t>
                      </a:r>
                      <a:endParaRPr lang="es-ES" sz="900" b="0" i="0" u="none" strike="noStrik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CO" sz="900" b="0" i="0" u="none" strike="noStrik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Semestral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extLst>
                  <a:ext uri="{0D108BD9-81ED-4DB2-BD59-A6C34878D82A}">
                    <a16:rowId xmlns:a16="http://schemas.microsoft.com/office/drawing/2014/main" val="2399435521"/>
                  </a:ext>
                </a:extLst>
              </a:tr>
              <a:tr h="335081"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Seguimiento a la informacion registrada en el SIGEP II</a:t>
                      </a:r>
                      <a:endParaRPr lang="es-ES" sz="900" b="0" i="0" u="none" strike="noStrik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Semestral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extLst>
                  <a:ext uri="{0D108BD9-81ED-4DB2-BD59-A6C34878D82A}">
                    <a16:rowId xmlns:a16="http://schemas.microsoft.com/office/drawing/2014/main" val="1075776211"/>
                  </a:ext>
                </a:extLst>
              </a:tr>
              <a:tr h="335081"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Seguimiento al Sistema  de administracion del reisgo de corrupcion, opacidad y fraude - SICOF</a:t>
                      </a:r>
                      <a:endParaRPr lang="es-ES" sz="900" b="0" i="0" u="none" strike="noStrik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Semestral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extLst>
                  <a:ext uri="{0D108BD9-81ED-4DB2-BD59-A6C34878D82A}">
                    <a16:rowId xmlns:a16="http://schemas.microsoft.com/office/drawing/2014/main" val="3804198309"/>
                  </a:ext>
                </a:extLst>
              </a:tr>
              <a:tr h="335081"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Seguimiento Sistema de administracion del riesgo lavado de activos, financiacion del terrorismo - SARLAF</a:t>
                      </a:r>
                      <a:endParaRPr lang="es-ES" sz="900" b="0" i="0" u="none" strike="noStrik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Anual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extLst>
                  <a:ext uri="{0D108BD9-81ED-4DB2-BD59-A6C34878D82A}">
                    <a16:rowId xmlns:a16="http://schemas.microsoft.com/office/drawing/2014/main" val="39724743"/>
                  </a:ext>
                </a:extLst>
              </a:tr>
              <a:tr h="240692"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Medición Estado de Avance del Modelo Estándar de Control Interno MECI  en el marco de MIPG a través de FURAG</a:t>
                      </a:r>
                      <a:endParaRPr lang="es-ES" sz="900" b="0" i="0" u="none" strike="noStrik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Anual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extLst>
                  <a:ext uri="{0D108BD9-81ED-4DB2-BD59-A6C34878D82A}">
                    <a16:rowId xmlns:a16="http://schemas.microsoft.com/office/drawing/2014/main" val="3955066088"/>
                  </a:ext>
                </a:extLst>
              </a:tr>
              <a:tr h="160461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Informe de derechos de autor software (Sistemas)</a:t>
                      </a:r>
                      <a:endParaRPr lang="es-CO" sz="900" b="0" i="0" u="none" strike="noStrik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Anual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extLst>
                  <a:ext uri="{0D108BD9-81ED-4DB2-BD59-A6C34878D82A}">
                    <a16:rowId xmlns:a16="http://schemas.microsoft.com/office/drawing/2014/main" val="2322861309"/>
                  </a:ext>
                </a:extLst>
              </a:tr>
              <a:tr h="160461"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Autodiagnóstico Indice de Transparencia y Acceso a la Información Pública - ITA (Sistemas)</a:t>
                      </a:r>
                      <a:endParaRPr lang="es-ES" sz="900" b="0" i="0" u="none" strike="noStrik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Anual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extLst>
                  <a:ext uri="{0D108BD9-81ED-4DB2-BD59-A6C34878D82A}">
                    <a16:rowId xmlns:a16="http://schemas.microsoft.com/office/drawing/2014/main" val="3758784588"/>
                  </a:ext>
                </a:extLst>
              </a:tr>
              <a:tr h="94389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Evaluacion por Dependencias</a:t>
                      </a:r>
                      <a:endParaRPr lang="es-CO" sz="900" b="0" i="0" u="none" strike="noStrike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Anual</a:t>
                      </a:r>
                      <a:endParaRPr lang="es-CO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extLst>
                  <a:ext uri="{0D108BD9-81ED-4DB2-BD59-A6C34878D82A}">
                    <a16:rowId xmlns:a16="http://schemas.microsoft.com/office/drawing/2014/main" val="2277406747"/>
                  </a:ext>
                </a:extLst>
              </a:tr>
              <a:tr h="160461"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Informe sobre posibles actos de corrupción. (en caso de evidenciarse)</a:t>
                      </a:r>
                      <a:endParaRPr lang="es-ES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r>
                        <a:rPr lang="es-ES" sz="900" u="none" strike="noStrike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Cuando se presente</a:t>
                      </a:r>
                      <a:endParaRPr lang="es-CO" sz="900" u="none" strike="noStrike" kern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 marL="4719" marR="4719" marT="4719" marB="0" anchor="ctr"/>
                </a:tc>
                <a:extLst>
                  <a:ext uri="{0D108BD9-81ED-4DB2-BD59-A6C34878D82A}">
                    <a16:rowId xmlns:a16="http://schemas.microsoft.com/office/drawing/2014/main" val="2269157489"/>
                  </a:ext>
                </a:extLst>
              </a:tr>
              <a:tr h="160461"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Informe </a:t>
                      </a:r>
                      <a:r>
                        <a:rPr lang="es-ES" sz="90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trimestal</a:t>
                      </a:r>
                      <a:r>
                        <a:rPr lang="es-ES" sz="9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cumplimiento del plan de mejoramiento archivístico</a:t>
                      </a:r>
                      <a:endParaRPr lang="es-ES" sz="9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u="none" strike="noStrike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Cuando se presente</a:t>
                      </a:r>
                      <a:endParaRPr lang="es-CO" sz="900" u="none" strike="noStrike" kern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s-CO" sz="900" u="none" strike="noStrike" kern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19" marR="4719" marT="4719" marB="0" anchor="ctr"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 marL="4719" marR="4719" marT="4719" marB="0" anchor="ctr"/>
                </a:tc>
                <a:extLst>
                  <a:ext uri="{0D108BD9-81ED-4DB2-BD59-A6C34878D82A}">
                    <a16:rowId xmlns:a16="http://schemas.microsoft.com/office/drawing/2014/main" val="2475667831"/>
                  </a:ext>
                </a:extLst>
              </a:tr>
            </a:tbl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0234A922-F2DC-253F-4465-F2E0DEAC737E}"/>
              </a:ext>
            </a:extLst>
          </p:cNvPr>
          <p:cNvSpPr txBox="1">
            <a:spLocks/>
          </p:cNvSpPr>
          <p:nvPr/>
        </p:nvSpPr>
        <p:spPr>
          <a:xfrm>
            <a:off x="8334635" y="2421251"/>
            <a:ext cx="3640028" cy="497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D50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_tradnl" sz="3200" dirty="0"/>
              <a:t>2. </a:t>
            </a:r>
            <a:r>
              <a:rPr lang="es-ES_tradnl" sz="2000" dirty="0"/>
              <a:t>Informes de Ley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BE076516-B497-7882-1D7E-526755B772D2}"/>
              </a:ext>
            </a:extLst>
          </p:cNvPr>
          <p:cNvSpPr txBox="1">
            <a:spLocks/>
          </p:cNvSpPr>
          <p:nvPr/>
        </p:nvSpPr>
        <p:spPr>
          <a:xfrm>
            <a:off x="9649741" y="3063312"/>
            <a:ext cx="1009816" cy="497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D50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_tradnl" sz="1600" dirty="0"/>
              <a:t>Total 29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6F6CE8F2-AB8B-26CA-573B-2B664A0D3519}"/>
              </a:ext>
            </a:extLst>
          </p:cNvPr>
          <p:cNvSpPr txBox="1">
            <a:spLocks/>
          </p:cNvSpPr>
          <p:nvPr/>
        </p:nvSpPr>
        <p:spPr>
          <a:xfrm>
            <a:off x="3380593" y="198401"/>
            <a:ext cx="5257601" cy="511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D50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_tradnl" sz="2400" dirty="0"/>
              <a:t>PLAN ANUAL DE AUDITORÍA</a:t>
            </a:r>
          </a:p>
        </p:txBody>
      </p:sp>
    </p:spTree>
    <p:extLst>
      <p:ext uri="{BB962C8B-B14F-4D97-AF65-F5344CB8AC3E}">
        <p14:creationId xmlns:p14="http://schemas.microsoft.com/office/powerpoint/2010/main" val="177034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ECEF9E1-2C4A-AA86-095E-E26F7C3DDC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412789"/>
              </p:ext>
            </p:extLst>
          </p:nvPr>
        </p:nvGraphicFramePr>
        <p:xfrm>
          <a:off x="430873" y="1572205"/>
          <a:ext cx="5731388" cy="353004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725795">
                  <a:extLst>
                    <a:ext uri="{9D8B030D-6E8A-4147-A177-3AD203B41FA5}">
                      <a16:colId xmlns:a16="http://schemas.microsoft.com/office/drawing/2014/main" val="184642387"/>
                    </a:ext>
                  </a:extLst>
                </a:gridCol>
                <a:gridCol w="1423284">
                  <a:extLst>
                    <a:ext uri="{9D8B030D-6E8A-4147-A177-3AD203B41FA5}">
                      <a16:colId xmlns:a16="http://schemas.microsoft.com/office/drawing/2014/main" val="3923130038"/>
                    </a:ext>
                  </a:extLst>
                </a:gridCol>
                <a:gridCol w="1582309">
                  <a:extLst>
                    <a:ext uri="{9D8B030D-6E8A-4147-A177-3AD203B41FA5}">
                      <a16:colId xmlns:a16="http://schemas.microsoft.com/office/drawing/2014/main" val="3665154748"/>
                    </a:ext>
                  </a:extLst>
                </a:gridCol>
              </a:tblGrid>
              <a:tr h="462872"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s-CO" sz="1600" b="1" u="none" strike="noStrike" kern="1200" dirty="0">
                          <a:solidFill>
                            <a:srgbClr val="0D508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SEGUIMIENTOS</a:t>
                      </a:r>
                    </a:p>
                  </a:txBody>
                  <a:tcPr marL="8336" marR="8336" marT="833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s-CO" sz="1600" b="1" u="none" strike="noStrike" kern="1200" dirty="0">
                          <a:solidFill>
                            <a:srgbClr val="0D508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CANTIDAD</a:t>
                      </a:r>
                    </a:p>
                  </a:txBody>
                  <a:tcPr marL="8336" marR="8336" marT="833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s-CO" sz="1600" b="1" u="none" strike="noStrike" kern="1200" dirty="0">
                          <a:solidFill>
                            <a:srgbClr val="0D508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PERIODICIDAD</a:t>
                      </a:r>
                    </a:p>
                  </a:txBody>
                  <a:tcPr marL="8336" marR="8336" marT="833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601255"/>
                  </a:ext>
                </a:extLst>
              </a:tr>
              <a:tr h="46514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Seguimiento a Cartera, Facturación y Cuentas medicas</a:t>
                      </a:r>
                      <a:endParaRPr lang="es-ES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ES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Mensual</a:t>
                      </a:r>
                      <a:endParaRPr lang="es-ES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extLst>
                  <a:ext uri="{0D108BD9-81ED-4DB2-BD59-A6C34878D82A}">
                    <a16:rowId xmlns:a16="http://schemas.microsoft.com/office/drawing/2014/main" val="713200972"/>
                  </a:ext>
                </a:extLst>
              </a:tr>
              <a:tr h="292212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Seguimiento a Plan de mejoramiento Contraloría CGA</a:t>
                      </a:r>
                      <a:endParaRPr lang="es-ES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Semestral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extLst>
                  <a:ext uri="{0D108BD9-81ED-4DB2-BD59-A6C34878D82A}">
                    <a16:rowId xmlns:a16="http://schemas.microsoft.com/office/drawing/2014/main" val="1109211192"/>
                  </a:ext>
                </a:extLst>
              </a:tr>
              <a:tr h="22840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Seguimiento a Plan de mejoramiento Supersalud</a:t>
                      </a:r>
                      <a:endParaRPr lang="es-ES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 marL="8336" marR="8336" marT="8336" marB="0" anchor="ctr"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 marL="8336" marR="8336" marT="8336" marB="0" anchor="ctr"/>
                </a:tc>
                <a:extLst>
                  <a:ext uri="{0D108BD9-81ED-4DB2-BD59-A6C34878D82A}">
                    <a16:rowId xmlns:a16="http://schemas.microsoft.com/office/drawing/2014/main" val="1859065925"/>
                  </a:ext>
                </a:extLst>
              </a:tr>
              <a:tr h="378289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Seguimiento a planes de mejoramiento institucional</a:t>
                      </a:r>
                      <a:endParaRPr lang="es-ES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Cuatrimestral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extLst>
                  <a:ext uri="{0D108BD9-81ED-4DB2-BD59-A6C34878D82A}">
                    <a16:rowId xmlns:a16="http://schemas.microsoft.com/office/drawing/2014/main" val="3828561996"/>
                  </a:ext>
                </a:extLst>
              </a:tr>
              <a:tr h="4068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Seguimiento y evaluacion comites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Semestral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extLst>
                  <a:ext uri="{0D108BD9-81ED-4DB2-BD59-A6C34878D82A}">
                    <a16:rowId xmlns:a16="http://schemas.microsoft.com/office/drawing/2014/main" val="1543261202"/>
                  </a:ext>
                </a:extLst>
              </a:tr>
              <a:tr h="235539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Seguimiento a medicamentos regulados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Semestral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extLst>
                  <a:ext uri="{0D108BD9-81ED-4DB2-BD59-A6C34878D82A}">
                    <a16:rowId xmlns:a16="http://schemas.microsoft.com/office/drawing/2014/main" val="248995275"/>
                  </a:ext>
                </a:extLst>
              </a:tr>
              <a:tr h="34126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Arqueo de Caja menor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Semestral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extLst>
                  <a:ext uri="{0D108BD9-81ED-4DB2-BD59-A6C34878D82A}">
                    <a16:rowId xmlns:a16="http://schemas.microsoft.com/office/drawing/2014/main" val="2574705904"/>
                  </a:ext>
                </a:extLst>
              </a:tr>
              <a:tr h="6138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Seguimiento a Mapas de Riesgos institucionales</a:t>
                      </a:r>
                      <a:endParaRPr lang="es-ES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Trimestral</a:t>
                      </a:r>
                      <a:endParaRPr lang="es-ES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36" marR="8336" marT="8336" marB="0" anchor="ctr"/>
                </a:tc>
                <a:extLst>
                  <a:ext uri="{0D108BD9-81ED-4DB2-BD59-A6C34878D82A}">
                    <a16:rowId xmlns:a16="http://schemas.microsoft.com/office/drawing/2014/main" val="3168033157"/>
                  </a:ext>
                </a:extLst>
              </a:tr>
            </a:tbl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8CE81790-4762-53DB-BC69-F5F692E8CDDE}"/>
              </a:ext>
            </a:extLst>
          </p:cNvPr>
          <p:cNvSpPr txBox="1">
            <a:spLocks/>
          </p:cNvSpPr>
          <p:nvPr/>
        </p:nvSpPr>
        <p:spPr>
          <a:xfrm>
            <a:off x="3380593" y="198401"/>
            <a:ext cx="5257601" cy="511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D50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_tradnl" sz="2400" dirty="0"/>
              <a:t>PLAN ANUAL DE AUDITORÍA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6A48BC6-4C40-F768-22AF-A21B53C9FA16}"/>
              </a:ext>
            </a:extLst>
          </p:cNvPr>
          <p:cNvSpPr txBox="1">
            <a:spLocks/>
          </p:cNvSpPr>
          <p:nvPr/>
        </p:nvSpPr>
        <p:spPr>
          <a:xfrm>
            <a:off x="8334635" y="2421251"/>
            <a:ext cx="3640028" cy="497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D50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_tradnl" sz="3200" dirty="0"/>
              <a:t>3. </a:t>
            </a:r>
            <a:r>
              <a:rPr lang="es-ES_tradnl" sz="2000" dirty="0"/>
              <a:t>Seguimientos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EEAD2B0-690C-EBB0-997B-EE76CBF146CF}"/>
              </a:ext>
            </a:extLst>
          </p:cNvPr>
          <p:cNvSpPr txBox="1">
            <a:spLocks/>
          </p:cNvSpPr>
          <p:nvPr/>
        </p:nvSpPr>
        <p:spPr>
          <a:xfrm>
            <a:off x="9649741" y="3063312"/>
            <a:ext cx="1009816" cy="497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D50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_tradnl" sz="1600" dirty="0"/>
              <a:t>Total 26</a:t>
            </a:r>
          </a:p>
        </p:txBody>
      </p:sp>
    </p:spTree>
    <p:extLst>
      <p:ext uri="{BB962C8B-B14F-4D97-AF65-F5344CB8AC3E}">
        <p14:creationId xmlns:p14="http://schemas.microsoft.com/office/powerpoint/2010/main" val="3361285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E98AD46-D867-7606-F4D3-76B2B49BBFFB}"/>
              </a:ext>
            </a:extLst>
          </p:cNvPr>
          <p:cNvSpPr txBox="1">
            <a:spLocks/>
          </p:cNvSpPr>
          <p:nvPr/>
        </p:nvSpPr>
        <p:spPr>
          <a:xfrm>
            <a:off x="3380593" y="198401"/>
            <a:ext cx="5257601" cy="511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D50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_tradnl" sz="2400" dirty="0"/>
              <a:t>PLAN ANUAL DE AUDITORÍA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C95589D-AC9E-9580-CDB3-0CADF0023A34}"/>
              </a:ext>
            </a:extLst>
          </p:cNvPr>
          <p:cNvSpPr txBox="1">
            <a:spLocks/>
          </p:cNvSpPr>
          <p:nvPr/>
        </p:nvSpPr>
        <p:spPr>
          <a:xfrm>
            <a:off x="8334635" y="2421251"/>
            <a:ext cx="3640028" cy="497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D50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_tradnl" sz="3200" dirty="0"/>
              <a:t>4. </a:t>
            </a:r>
            <a:r>
              <a:rPr lang="es-ES_tradnl" sz="2000" dirty="0"/>
              <a:t>Comités y Otros Roles de la Oficina de Control Interno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4A918BD-31B5-AB4D-E92F-29A7CA8639E1}"/>
              </a:ext>
            </a:extLst>
          </p:cNvPr>
          <p:cNvSpPr txBox="1">
            <a:spLocks/>
          </p:cNvSpPr>
          <p:nvPr/>
        </p:nvSpPr>
        <p:spPr>
          <a:xfrm>
            <a:off x="9649741" y="3604666"/>
            <a:ext cx="1009816" cy="497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D50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_tradnl" sz="1600" dirty="0"/>
              <a:t>Total 72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83948210-8837-D13A-60DF-211DE99B6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358504"/>
              </p:ext>
            </p:extLst>
          </p:nvPr>
        </p:nvGraphicFramePr>
        <p:xfrm>
          <a:off x="588397" y="1414255"/>
          <a:ext cx="5637474" cy="429711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687540">
                  <a:extLst>
                    <a:ext uri="{9D8B030D-6E8A-4147-A177-3AD203B41FA5}">
                      <a16:colId xmlns:a16="http://schemas.microsoft.com/office/drawing/2014/main" val="1936921868"/>
                    </a:ext>
                  </a:extLst>
                </a:gridCol>
                <a:gridCol w="1152939">
                  <a:extLst>
                    <a:ext uri="{9D8B030D-6E8A-4147-A177-3AD203B41FA5}">
                      <a16:colId xmlns:a16="http://schemas.microsoft.com/office/drawing/2014/main" val="3168100681"/>
                    </a:ext>
                  </a:extLst>
                </a:gridCol>
                <a:gridCol w="1796995">
                  <a:extLst>
                    <a:ext uri="{9D8B030D-6E8A-4147-A177-3AD203B41FA5}">
                      <a16:colId xmlns:a16="http://schemas.microsoft.com/office/drawing/2014/main" val="2840000616"/>
                    </a:ext>
                  </a:extLst>
                </a:gridCol>
              </a:tblGrid>
              <a:tr h="599871"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s-ES" sz="1600" b="1" u="none" strike="noStrike" kern="1200" dirty="0">
                          <a:solidFill>
                            <a:srgbClr val="0D508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COMITÉS </a:t>
                      </a:r>
                    </a:p>
                    <a:p>
                      <a:pPr marL="0" algn="ctr" defTabSz="914377" rtl="0" eaLnBrk="1" fontAlgn="ctr" latinLnBrk="0" hangingPunct="1"/>
                      <a:r>
                        <a:rPr lang="es-ES" sz="1600" b="1" u="none" strike="noStrike" kern="1200" dirty="0">
                          <a:solidFill>
                            <a:srgbClr val="0D508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 OTROS ROLES DE OCI</a:t>
                      </a:r>
                    </a:p>
                  </a:txBody>
                  <a:tcPr marL="7674" marR="7674" marT="767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s-CO" sz="1600" b="1" u="none" strike="noStrike" kern="1200" dirty="0">
                          <a:solidFill>
                            <a:srgbClr val="0D508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CANTIDAD</a:t>
                      </a:r>
                    </a:p>
                  </a:txBody>
                  <a:tcPr marL="7674" marR="7674" marT="767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s-CO" sz="1600" b="1" u="none" strike="noStrike" kern="1200" dirty="0">
                          <a:solidFill>
                            <a:srgbClr val="0D508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PERIODICIDAD</a:t>
                      </a:r>
                    </a:p>
                  </a:txBody>
                  <a:tcPr marL="7674" marR="7674" marT="767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922806"/>
                  </a:ext>
                </a:extLst>
              </a:tr>
              <a:tr h="24557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Atención visita organismo de control</a:t>
                      </a:r>
                      <a:endParaRPr lang="es-ES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extLst>
                  <a:ext uri="{0D108BD9-81ED-4DB2-BD59-A6C34878D82A}">
                    <a16:rowId xmlns:a16="http://schemas.microsoft.com/office/drawing/2014/main" val="3963994985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Acompañamiento inventarios farmacia, suministros y activos fijos</a:t>
                      </a:r>
                      <a:endParaRPr lang="es-ES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Semestral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extLst>
                  <a:ext uri="{0D108BD9-81ED-4DB2-BD59-A6C34878D82A}">
                    <a16:rowId xmlns:a16="http://schemas.microsoft.com/office/drawing/2014/main" val="20919531"/>
                  </a:ext>
                </a:extLst>
              </a:tr>
              <a:tr h="4553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Asistencia Comité Institucional de Coordinación de Control Interno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trimestral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extLst>
                  <a:ext uri="{0D108BD9-81ED-4DB2-BD59-A6C34878D82A}">
                    <a16:rowId xmlns:a16="http://schemas.microsoft.com/office/drawing/2014/main" val="2085746965"/>
                  </a:ext>
                </a:extLst>
              </a:tr>
              <a:tr h="15348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Asistencia Comité de sostenibilidad Contable</a:t>
                      </a:r>
                      <a:endParaRPr lang="es-ES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Mensual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extLst>
                  <a:ext uri="{0D108BD9-81ED-4DB2-BD59-A6C34878D82A}">
                    <a16:rowId xmlns:a16="http://schemas.microsoft.com/office/drawing/2014/main" val="2973068833"/>
                  </a:ext>
                </a:extLst>
              </a:tr>
              <a:tr h="43627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Asistencia Comité Institucional de Gestión y Desempeño</a:t>
                      </a:r>
                      <a:endParaRPr lang="es-ES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trimestral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extLst>
                  <a:ext uri="{0D108BD9-81ED-4DB2-BD59-A6C34878D82A}">
                    <a16:rowId xmlns:a16="http://schemas.microsoft.com/office/drawing/2014/main" val="1529550937"/>
                  </a:ext>
                </a:extLst>
              </a:tr>
              <a:tr h="15348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Asistencia Comité de conciliación y defensa judicial </a:t>
                      </a:r>
                      <a:endParaRPr lang="es-ES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Quincenal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extLst>
                  <a:ext uri="{0D108BD9-81ED-4DB2-BD59-A6C34878D82A}">
                    <a16:rowId xmlns:a16="http://schemas.microsoft.com/office/drawing/2014/main" val="1844734178"/>
                  </a:ext>
                </a:extLst>
              </a:tr>
              <a:tr h="306973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Asistencia cómite de cuentas medicas</a:t>
                      </a:r>
                      <a:endParaRPr lang="es-ES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Mensual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extLst>
                  <a:ext uri="{0D108BD9-81ED-4DB2-BD59-A6C34878D82A}">
                    <a16:rowId xmlns:a16="http://schemas.microsoft.com/office/drawing/2014/main" val="4241001009"/>
                  </a:ext>
                </a:extLst>
              </a:tr>
              <a:tr h="32253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Asistencia Comité de Riesgos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trimestral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extLst>
                  <a:ext uri="{0D108BD9-81ED-4DB2-BD59-A6C34878D82A}">
                    <a16:rowId xmlns:a16="http://schemas.microsoft.com/office/drawing/2014/main" val="3291386290"/>
                  </a:ext>
                </a:extLst>
              </a:tr>
              <a:tr h="406739"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s-CO" sz="1600" b="1" u="none" strike="noStrike" kern="1200" dirty="0">
                          <a:solidFill>
                            <a:srgbClr val="0D508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JORNADAS DE CAPACITACIÓN</a:t>
                      </a:r>
                    </a:p>
                  </a:txBody>
                  <a:tcPr marL="7674" marR="7674" marT="767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s-CO" sz="1600" b="1" u="none" strike="noStrike" kern="1200" dirty="0">
                          <a:solidFill>
                            <a:srgbClr val="0D508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CANTIDAD</a:t>
                      </a:r>
                    </a:p>
                  </a:txBody>
                  <a:tcPr marL="7674" marR="7674" marT="767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s-CO" sz="1600" b="1" u="none" strike="noStrike" kern="1200" dirty="0">
                          <a:solidFill>
                            <a:srgbClr val="0D508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PERIODICIDAD</a:t>
                      </a:r>
                    </a:p>
                  </a:txBody>
                  <a:tcPr marL="7674" marR="7674" marT="767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375287"/>
                  </a:ext>
                </a:extLst>
              </a:tr>
              <a:tr h="15348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Asistencia Conglomerado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Bimensual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extLst>
                  <a:ext uri="{0D108BD9-81ED-4DB2-BD59-A6C34878D82A}">
                    <a16:rowId xmlns:a16="http://schemas.microsoft.com/office/drawing/2014/main" val="4046275695"/>
                  </a:ext>
                </a:extLst>
              </a:tr>
              <a:tr h="15348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Reinducción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Anual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extLst>
                  <a:ext uri="{0D108BD9-81ED-4DB2-BD59-A6C34878D82A}">
                    <a16:rowId xmlns:a16="http://schemas.microsoft.com/office/drawing/2014/main" val="337355871"/>
                  </a:ext>
                </a:extLst>
              </a:tr>
              <a:tr h="15348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Asesoria Función Pública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extLst>
                  <a:ext uri="{0D108BD9-81ED-4DB2-BD59-A6C34878D82A}">
                    <a16:rowId xmlns:a16="http://schemas.microsoft.com/office/drawing/2014/main" val="2632876025"/>
                  </a:ext>
                </a:extLst>
              </a:tr>
              <a:tr h="15348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 del Control</a:t>
                      </a:r>
                      <a:endParaRPr lang="es-CO" sz="10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Anual</a:t>
                      </a:r>
                      <a:endParaRPr lang="es-CO" sz="1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74" marR="7674" marT="7674" marB="0" anchor="ctr"/>
                </a:tc>
                <a:extLst>
                  <a:ext uri="{0D108BD9-81ED-4DB2-BD59-A6C34878D82A}">
                    <a16:rowId xmlns:a16="http://schemas.microsoft.com/office/drawing/2014/main" val="594894694"/>
                  </a:ext>
                </a:extLst>
              </a:tr>
            </a:tbl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ABFFA16D-6E26-5374-DFD3-923102FBCF00}"/>
              </a:ext>
            </a:extLst>
          </p:cNvPr>
          <p:cNvSpPr txBox="1">
            <a:spLocks/>
          </p:cNvSpPr>
          <p:nvPr/>
        </p:nvSpPr>
        <p:spPr>
          <a:xfrm>
            <a:off x="9086524" y="5180350"/>
            <a:ext cx="2299742" cy="497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D50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_tradnl" sz="1600" dirty="0"/>
              <a:t>Total Actividades Planeadas 132</a:t>
            </a:r>
          </a:p>
        </p:txBody>
      </p:sp>
    </p:spTree>
    <p:extLst>
      <p:ext uri="{BB962C8B-B14F-4D97-AF65-F5344CB8AC3E}">
        <p14:creationId xmlns:p14="http://schemas.microsoft.com/office/powerpoint/2010/main" val="3526854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1786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947</TotalTime>
  <Words>612</Words>
  <Application>Microsoft Office PowerPoint</Application>
  <PresentationFormat>Panorámica</PresentationFormat>
  <Paragraphs>154</Paragraphs>
  <Slides>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Arial Narrow</vt:lpstr>
      <vt:lpstr>Calibri</vt:lpstr>
      <vt:lpstr>Tema de Office</vt:lpstr>
      <vt:lpstr>Presentación de PowerPoint</vt:lpstr>
      <vt:lpstr> COMITÉ  CONTROL INTERNO ENERO 2023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control interno</cp:lastModifiedBy>
  <cp:revision>38</cp:revision>
  <dcterms:created xsi:type="dcterms:W3CDTF">2017-04-05T20:12:02Z</dcterms:created>
  <dcterms:modified xsi:type="dcterms:W3CDTF">2023-05-31T18:09:38Z</dcterms:modified>
</cp:coreProperties>
</file>